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handoutMasterIdLst>
    <p:handoutMasterId r:id="rId68"/>
  </p:handoutMasterIdLst>
  <p:sldIdLst>
    <p:sldId id="643" r:id="rId2"/>
    <p:sldId id="608" r:id="rId3"/>
    <p:sldId id="623" r:id="rId4"/>
    <p:sldId id="650" r:id="rId5"/>
    <p:sldId id="644" r:id="rId6"/>
    <p:sldId id="645" r:id="rId7"/>
    <p:sldId id="652" r:id="rId8"/>
    <p:sldId id="702" r:id="rId9"/>
    <p:sldId id="654" r:id="rId10"/>
    <p:sldId id="655" r:id="rId11"/>
    <p:sldId id="647" r:id="rId12"/>
    <p:sldId id="657" r:id="rId13"/>
    <p:sldId id="656" r:id="rId14"/>
    <p:sldId id="658" r:id="rId15"/>
    <p:sldId id="660" r:id="rId16"/>
    <p:sldId id="661" r:id="rId17"/>
    <p:sldId id="742" r:id="rId18"/>
    <p:sldId id="662" r:id="rId19"/>
    <p:sldId id="663" r:id="rId20"/>
    <p:sldId id="664" r:id="rId21"/>
    <p:sldId id="665" r:id="rId22"/>
    <p:sldId id="666" r:id="rId23"/>
    <p:sldId id="667" r:id="rId24"/>
    <p:sldId id="668" r:id="rId25"/>
    <p:sldId id="669" r:id="rId26"/>
    <p:sldId id="670" r:id="rId27"/>
    <p:sldId id="671" r:id="rId28"/>
    <p:sldId id="672" r:id="rId29"/>
    <p:sldId id="673" r:id="rId30"/>
    <p:sldId id="674" r:id="rId31"/>
    <p:sldId id="675" r:id="rId32"/>
    <p:sldId id="676" r:id="rId33"/>
    <p:sldId id="677" r:id="rId34"/>
    <p:sldId id="678" r:id="rId35"/>
    <p:sldId id="679" r:id="rId36"/>
    <p:sldId id="680" r:id="rId37"/>
    <p:sldId id="739" r:id="rId38"/>
    <p:sldId id="681" r:id="rId39"/>
    <p:sldId id="683" r:id="rId40"/>
    <p:sldId id="684" r:id="rId41"/>
    <p:sldId id="685" r:id="rId42"/>
    <p:sldId id="686" r:id="rId43"/>
    <p:sldId id="707" r:id="rId44"/>
    <p:sldId id="687" r:id="rId45"/>
    <p:sldId id="688" r:id="rId46"/>
    <p:sldId id="689" r:id="rId47"/>
    <p:sldId id="708" r:id="rId48"/>
    <p:sldId id="709" r:id="rId49"/>
    <p:sldId id="710" r:id="rId50"/>
    <p:sldId id="711" r:id="rId51"/>
    <p:sldId id="694" r:id="rId52"/>
    <p:sldId id="695" r:id="rId53"/>
    <p:sldId id="696" r:id="rId54"/>
    <p:sldId id="698" r:id="rId55"/>
    <p:sldId id="697" r:id="rId56"/>
    <p:sldId id="701" r:id="rId57"/>
    <p:sldId id="659" r:id="rId58"/>
    <p:sldId id="699" r:id="rId59"/>
    <p:sldId id="740" r:id="rId60"/>
    <p:sldId id="733" r:id="rId61"/>
    <p:sldId id="741" r:id="rId62"/>
    <p:sldId id="735" r:id="rId63"/>
    <p:sldId id="700" r:id="rId64"/>
    <p:sldId id="737" r:id="rId65"/>
    <p:sldId id="738" r:id="rId66"/>
  </p:sldIdLst>
  <p:sldSz cx="9144000" cy="6858000" type="screen4x3"/>
  <p:notesSz cx="6761163" cy="9942513"/>
  <p:custDataLst>
    <p:tags r:id="rId69"/>
  </p:custDataLst>
  <p:defaultTextStyle>
    <a:defPPr>
      <a:defRPr lang="zh-CN"/>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00" userDrawn="1">
          <p15:clr>
            <a:srgbClr val="A4A3A4"/>
          </p15:clr>
        </p15:guide>
        <p15:guide id="2" pos="2875" userDrawn="1">
          <p15:clr>
            <a:srgbClr val="A4A3A4"/>
          </p15:clr>
        </p15:guide>
      </p15:sldGuideLst>
    </p:ext>
    <p:ext uri="{2D200454-40CA-4A62-9FC3-DE9A4176ACB9}">
      <p15:notesGuideLst xmlns:p15="http://schemas.microsoft.com/office/powerpoint/2012/main">
        <p15:guide id="1" orient="horz" pos="3045">
          <p15:clr>
            <a:srgbClr val="A4A3A4"/>
          </p15:clr>
        </p15:guide>
        <p15:guide id="2" pos="2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8911"/>
    <a:srgbClr val="0000FF"/>
    <a:srgbClr val="FF0000"/>
    <a:srgbClr val="33CC33"/>
    <a:srgbClr val="333399"/>
    <a:srgbClr val="000099"/>
    <a:srgbClr val="FF9900"/>
    <a:srgbClr val="006600"/>
    <a:srgbClr val="0033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2" autoAdjust="0"/>
    <p:restoredTop sz="87222" autoAdjust="0"/>
  </p:normalViewPr>
  <p:slideViewPr>
    <p:cSldViewPr showGuides="1">
      <p:cViewPr varScale="1">
        <p:scale>
          <a:sx n="99" d="100"/>
          <a:sy n="99" d="100"/>
        </p:scale>
        <p:origin x="2022" y="-6"/>
      </p:cViewPr>
      <p:guideLst>
        <p:guide orient="horz" pos="2100"/>
        <p:guide pos="2875"/>
      </p:guideLst>
    </p:cSldViewPr>
  </p:slideViewPr>
  <p:notesTextViewPr>
    <p:cViewPr>
      <p:scale>
        <a:sx n="100" d="100"/>
        <a:sy n="100" d="100"/>
      </p:scale>
      <p:origin x="0" y="0"/>
    </p:cViewPr>
  </p:notesTextViewPr>
  <p:notesViewPr>
    <p:cSldViewPr>
      <p:cViewPr varScale="1">
        <p:scale>
          <a:sx n="41" d="100"/>
          <a:sy n="41" d="100"/>
        </p:scale>
        <p:origin x="-2395" y="-86"/>
      </p:cViewPr>
      <p:guideLst>
        <p:guide orient="horz" pos="3045"/>
        <p:guide pos="2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jpeg"/></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jpeg"/></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jpe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jpeg"/></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4" Type="http://schemas.openxmlformats.org/officeDocument/2006/relationships/image" Target="../media/image8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5" Type="http://schemas.openxmlformats.org/officeDocument/2006/relationships/image" Target="../media/image111.wmf"/><Relationship Id="rId4" Type="http://schemas.openxmlformats.org/officeDocument/2006/relationships/image" Target="../media/image11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emf"/><Relationship Id="rId1" Type="http://schemas.openxmlformats.org/officeDocument/2006/relationships/image" Target="../media/image24.emf"/><Relationship Id="rId5" Type="http://schemas.openxmlformats.org/officeDocument/2006/relationships/image" Target="../media/image28.wmf"/><Relationship Id="rId4"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3.wmf"/><Relationship Id="rId5" Type="http://schemas.openxmlformats.org/officeDocument/2006/relationships/image" Target="../media/image60.wmf"/><Relationship Id="rId4"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30525" cy="496888"/>
          </a:xfrm>
          <a:prstGeom prst="rect">
            <a:avLst/>
          </a:prstGeom>
        </p:spPr>
        <p:txBody>
          <a:bodyPr vert="horz" lIns="91433" tIns="45717" rIns="91433" bIns="45717" rtlCol="0"/>
          <a:lstStyle>
            <a:lvl1pPr algn="l">
              <a:defRPr sz="1200">
                <a:latin typeface="Arial" panose="020B0604020202020204" pitchFamily="34" charset="0"/>
              </a:defRPr>
            </a:lvl1pPr>
          </a:lstStyle>
          <a:p>
            <a:pPr>
              <a:defRPr/>
            </a:pPr>
            <a:endParaRPr lang="zh-CN" altLang="en-US"/>
          </a:p>
        </p:txBody>
      </p:sp>
      <p:sp>
        <p:nvSpPr>
          <p:cNvPr id="3" name="日期占位符 2"/>
          <p:cNvSpPr>
            <a:spLocks noGrp="1"/>
          </p:cNvSpPr>
          <p:nvPr>
            <p:ph type="dt" sz="quarter" idx="1"/>
          </p:nvPr>
        </p:nvSpPr>
        <p:spPr>
          <a:xfrm>
            <a:off x="3829051" y="0"/>
            <a:ext cx="2930525" cy="496888"/>
          </a:xfrm>
          <a:prstGeom prst="rect">
            <a:avLst/>
          </a:prstGeom>
        </p:spPr>
        <p:txBody>
          <a:bodyPr vert="horz" lIns="91433" tIns="45717" rIns="91433" bIns="45717" rtlCol="0"/>
          <a:lstStyle>
            <a:lvl1pPr algn="r">
              <a:defRPr sz="1200">
                <a:latin typeface="Arial" panose="020B0604020202020204" pitchFamily="34" charset="0"/>
              </a:defRPr>
            </a:lvl1pPr>
          </a:lstStyle>
          <a:p>
            <a:pPr>
              <a:defRPr/>
            </a:pPr>
            <a:fld id="{0894BDAA-356C-40FC-B46E-537BA9B33C59}" type="datetimeFigureOut">
              <a:rPr lang="zh-CN" altLang="en-US"/>
              <a:t>2025/2/20</a:t>
            </a:fld>
            <a:endParaRPr lang="zh-CN" altLang="en-US"/>
          </a:p>
        </p:txBody>
      </p:sp>
      <p:sp>
        <p:nvSpPr>
          <p:cNvPr id="4" name="页脚占位符 3"/>
          <p:cNvSpPr>
            <a:spLocks noGrp="1"/>
          </p:cNvSpPr>
          <p:nvPr>
            <p:ph type="ftr" sz="quarter" idx="2"/>
          </p:nvPr>
        </p:nvSpPr>
        <p:spPr>
          <a:xfrm>
            <a:off x="1" y="9444039"/>
            <a:ext cx="2930525" cy="496887"/>
          </a:xfrm>
          <a:prstGeom prst="rect">
            <a:avLst/>
          </a:prstGeom>
        </p:spPr>
        <p:txBody>
          <a:bodyPr vert="horz" lIns="91433" tIns="45717" rIns="91433" bIns="45717" rtlCol="0" anchor="b"/>
          <a:lstStyle>
            <a:lvl1pPr algn="l">
              <a:defRPr sz="1200">
                <a:latin typeface="Arial" panose="020B0604020202020204" pitchFamily="34" charset="0"/>
              </a:defRPr>
            </a:lvl1pPr>
          </a:lstStyle>
          <a:p>
            <a:pPr>
              <a:defRPr/>
            </a:pPr>
            <a:endParaRPr lang="zh-CN" altLang="en-US"/>
          </a:p>
        </p:txBody>
      </p:sp>
      <p:sp>
        <p:nvSpPr>
          <p:cNvPr id="5" name="灯片编号占位符 4"/>
          <p:cNvSpPr>
            <a:spLocks noGrp="1"/>
          </p:cNvSpPr>
          <p:nvPr>
            <p:ph type="sldNum" sz="quarter" idx="3"/>
          </p:nvPr>
        </p:nvSpPr>
        <p:spPr>
          <a:xfrm>
            <a:off x="3829051" y="9444039"/>
            <a:ext cx="2930525" cy="496887"/>
          </a:xfrm>
          <a:prstGeom prst="rect">
            <a:avLst/>
          </a:prstGeom>
        </p:spPr>
        <p:txBody>
          <a:bodyPr vert="horz" wrap="square" lIns="91433" tIns="45717" rIns="91433" bIns="45717" numCol="1" anchor="b" anchorCtr="0" compatLnSpc="1"/>
          <a:lstStyle>
            <a:lvl1pPr algn="r">
              <a:defRPr sz="1200"/>
            </a:lvl1pPr>
          </a:lstStyle>
          <a:p>
            <a:fld id="{E1ACA051-0FB9-4954-A0A7-F6804926D8B2}"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bwMode="auto">
          <a:xfrm>
            <a:off x="1" y="0"/>
            <a:ext cx="2930525" cy="496888"/>
          </a:xfrm>
          <a:prstGeom prst="rect">
            <a:avLst/>
          </a:prstGeom>
          <a:noFill/>
          <a:ln w="9525">
            <a:noFill/>
            <a:miter lim="800000"/>
          </a:ln>
          <a:effectLst/>
        </p:spPr>
        <p:txBody>
          <a:bodyPr vert="horz" wrap="square" lIns="91433" tIns="45717" rIns="91433" bIns="45717" numCol="1" anchor="t" anchorCtr="0" compatLnSpc="1"/>
          <a:lstStyle>
            <a:lvl1pPr>
              <a:defRPr sz="1200" b="0">
                <a:latin typeface="Arial" panose="020B0604020202020204" pitchFamily="34" charset="0"/>
              </a:defRPr>
            </a:lvl1pPr>
          </a:lstStyle>
          <a:p>
            <a:pPr>
              <a:defRPr/>
            </a:pPr>
            <a:endParaRPr lang="en-US" altLang="zh-CN"/>
          </a:p>
        </p:txBody>
      </p:sp>
      <p:sp>
        <p:nvSpPr>
          <p:cNvPr id="147459" name="Rectangle 3"/>
          <p:cNvSpPr>
            <a:spLocks noGrp="1" noChangeArrowheads="1"/>
          </p:cNvSpPr>
          <p:nvPr>
            <p:ph type="dt" idx="1"/>
          </p:nvPr>
        </p:nvSpPr>
        <p:spPr bwMode="auto">
          <a:xfrm>
            <a:off x="3829051" y="0"/>
            <a:ext cx="2930525" cy="496888"/>
          </a:xfrm>
          <a:prstGeom prst="rect">
            <a:avLst/>
          </a:prstGeom>
          <a:noFill/>
          <a:ln w="9525">
            <a:noFill/>
            <a:miter lim="800000"/>
          </a:ln>
          <a:effectLst/>
        </p:spPr>
        <p:txBody>
          <a:bodyPr vert="horz" wrap="square" lIns="91433" tIns="45717" rIns="91433" bIns="45717" numCol="1" anchor="t" anchorCtr="0" compatLnSpc="1"/>
          <a:lstStyle>
            <a:lvl1pPr algn="r">
              <a:defRPr sz="1200" b="0">
                <a:latin typeface="Arial" panose="020B0604020202020204" pitchFamily="34" charset="0"/>
              </a:defRPr>
            </a:lvl1pPr>
          </a:lstStyle>
          <a:p>
            <a:pPr>
              <a:defRPr/>
            </a:pPr>
            <a:endParaRPr lang="en-US" altLang="zh-CN"/>
          </a:p>
        </p:txBody>
      </p:sp>
      <p:sp>
        <p:nvSpPr>
          <p:cNvPr id="121860" name="Rectangle 4"/>
          <p:cNvSpPr>
            <a:spLocks noGrp="1" noRot="1" noChangeAspect="1" noChangeArrowheads="1" noTextEdit="1"/>
          </p:cNvSpPr>
          <p:nvPr>
            <p:ph type="sldImg" idx="2"/>
          </p:nvPr>
        </p:nvSpPr>
        <p:spPr bwMode="auto">
          <a:xfrm>
            <a:off x="896938" y="746125"/>
            <a:ext cx="4967287" cy="37274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7461" name="Rectangle 5"/>
          <p:cNvSpPr>
            <a:spLocks noGrp="1" noChangeArrowheads="1"/>
          </p:cNvSpPr>
          <p:nvPr>
            <p:ph type="body" sz="quarter" idx="3"/>
          </p:nvPr>
        </p:nvSpPr>
        <p:spPr bwMode="auto">
          <a:xfrm>
            <a:off x="676276" y="4722813"/>
            <a:ext cx="5408613" cy="4473575"/>
          </a:xfrm>
          <a:prstGeom prst="rect">
            <a:avLst/>
          </a:prstGeom>
          <a:noFill/>
          <a:ln w="9525">
            <a:noFill/>
            <a:miter lim="800000"/>
          </a:ln>
          <a:effectLst/>
        </p:spPr>
        <p:txBody>
          <a:bodyPr vert="horz" wrap="square" lIns="91433" tIns="45717" rIns="91433" bIns="45717"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7462" name="Rectangle 6"/>
          <p:cNvSpPr>
            <a:spLocks noGrp="1" noChangeArrowheads="1"/>
          </p:cNvSpPr>
          <p:nvPr>
            <p:ph type="ftr" sz="quarter" idx="4"/>
          </p:nvPr>
        </p:nvSpPr>
        <p:spPr bwMode="auto">
          <a:xfrm>
            <a:off x="1" y="9444039"/>
            <a:ext cx="2930525" cy="496887"/>
          </a:xfrm>
          <a:prstGeom prst="rect">
            <a:avLst/>
          </a:prstGeom>
          <a:noFill/>
          <a:ln w="9525">
            <a:noFill/>
            <a:miter lim="800000"/>
          </a:ln>
          <a:effectLst/>
        </p:spPr>
        <p:txBody>
          <a:bodyPr vert="horz" wrap="square" lIns="91433" tIns="45717" rIns="91433" bIns="45717" numCol="1" anchor="b" anchorCtr="0" compatLnSpc="1"/>
          <a:lstStyle>
            <a:lvl1pPr>
              <a:defRPr sz="1200" b="0">
                <a:latin typeface="Arial" panose="020B0604020202020204" pitchFamily="34" charset="0"/>
              </a:defRPr>
            </a:lvl1pPr>
          </a:lstStyle>
          <a:p>
            <a:pPr>
              <a:defRPr/>
            </a:pPr>
            <a:endParaRPr lang="en-US" altLang="zh-CN"/>
          </a:p>
        </p:txBody>
      </p:sp>
      <p:sp>
        <p:nvSpPr>
          <p:cNvPr id="147463" name="Rectangle 7"/>
          <p:cNvSpPr>
            <a:spLocks noGrp="1" noChangeArrowheads="1"/>
          </p:cNvSpPr>
          <p:nvPr>
            <p:ph type="sldNum" sz="quarter" idx="5"/>
          </p:nvPr>
        </p:nvSpPr>
        <p:spPr bwMode="auto">
          <a:xfrm>
            <a:off x="3829051" y="9444039"/>
            <a:ext cx="2930525" cy="496887"/>
          </a:xfrm>
          <a:prstGeom prst="rect">
            <a:avLst/>
          </a:prstGeom>
          <a:noFill/>
          <a:ln w="9525">
            <a:noFill/>
            <a:miter lim="800000"/>
          </a:ln>
          <a:effectLst/>
        </p:spPr>
        <p:txBody>
          <a:bodyPr vert="horz" wrap="square" lIns="91433" tIns="45717" rIns="91433" bIns="45717" numCol="1" anchor="b" anchorCtr="0" compatLnSpc="1"/>
          <a:lstStyle>
            <a:lvl1pPr algn="r">
              <a:defRPr sz="1200" b="0"/>
            </a:lvl1pPr>
          </a:lstStyle>
          <a:p>
            <a:fld id="{D16023D5-E4A7-4299-9D18-456F3006BE13}"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6023D5-E4A7-4299-9D18-456F3006BE13}" type="slidenum">
              <a:rPr lang="en-US" altLang="zh-CN" smtClean="0"/>
              <a:t>7</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6023D5-E4A7-4299-9D18-456F3006BE13}" type="slidenum">
              <a:rPr lang="en-US" altLang="zh-CN" smtClean="0"/>
              <a:t>64</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6023D5-E4A7-4299-9D18-456F3006BE13}" type="slidenum">
              <a:rPr lang="en-US" altLang="zh-CN" smtClean="0"/>
              <a:t>12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6023D5-E4A7-4299-9D18-456F3006BE13}" type="slidenum">
              <a:rPr lang="en-US" altLang="zh-CN" smtClean="0"/>
              <a:t>24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6023D5-E4A7-4299-9D18-456F3006BE13}" type="slidenum">
              <a:rPr lang="en-US" altLang="zh-CN" smtClean="0"/>
              <a:t>31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6023D5-E4A7-4299-9D18-456F3006BE13}" type="slidenum">
              <a:rPr lang="en-US" altLang="zh-CN" smtClean="0"/>
              <a:t>33</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6023D5-E4A7-4299-9D18-456F3006BE13}" type="slidenum">
              <a:rPr lang="en-US" altLang="zh-CN" smtClean="0"/>
              <a:t>34</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D16023D5-E4A7-4299-9D18-456F3006BE13}" type="slidenum">
              <a:rPr lang="en-US" altLang="zh-CN" smtClean="0"/>
              <a:t>36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6023D5-E4A7-4299-9D18-456F3006BE13}" type="slidenum">
              <a:rPr lang="en-US" altLang="zh-CN" smtClean="0"/>
              <a:t>39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16023D5-E4A7-4299-9D18-456F3006BE13}" type="slidenum">
              <a:rPr lang="en-US" altLang="zh-CN" smtClean="0"/>
              <a:t>43</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A2F7DA37-25AE-4704-8520-D1934DF5A0CD}" type="datetimeFigureOut">
              <a:rPr lang="zh-CN" altLang="en-US"/>
              <a:t>2025/2/20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89A3B88-EFD4-4C6F-830A-7B418DB2F922}"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42B5FAE1-7807-4CC5-9DC3-284D24CBF0DD}" type="slidenum">
              <a:rPr lang="en-US" altLang="zh-CN"/>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F2031CF9-2FC2-4244-81D8-2C6E96058887}"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a:xfrm>
            <a:off x="0" y="785596"/>
            <a:ext cx="7308304" cy="0"/>
          </a:xfrm>
          <a:prstGeom prst="line">
            <a:avLst/>
          </a:prstGeom>
          <a:ln w="76200">
            <a:gradFill flip="none" rotWithShape="1">
              <a:gsLst>
                <a:gs pos="0">
                  <a:srgbClr val="990000"/>
                </a:gs>
                <a:gs pos="48000">
                  <a:schemeClr val="accent2">
                    <a:lumMod val="60000"/>
                    <a:lumOff val="40000"/>
                  </a:schemeClr>
                </a:gs>
                <a:gs pos="100000">
                  <a:schemeClr val="accent2">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userDrawn="1"/>
        </p:nvCxnSpPr>
        <p:spPr>
          <a:xfrm>
            <a:off x="547390" y="260648"/>
            <a:ext cx="0" cy="1524497"/>
          </a:xfrm>
          <a:prstGeom prst="line">
            <a:avLst/>
          </a:prstGeom>
          <a:ln w="76200">
            <a:gradFill flip="none" rotWithShape="1">
              <a:gsLst>
                <a:gs pos="0">
                  <a:srgbClr val="990000"/>
                </a:gs>
                <a:gs pos="48000">
                  <a:schemeClr val="accent2">
                    <a:lumMod val="60000"/>
                    <a:lumOff val="40000"/>
                  </a:schemeClr>
                </a:gs>
                <a:gs pos="100000">
                  <a:schemeClr val="accent2">
                    <a:lumMod val="20000"/>
                    <a:lumOff val="8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fld id="{2A29F4AF-EDAA-4C12-94A1-557A145DFF9B}" type="slidenum">
              <a:rPr lang="en-US" altLang="zh-CN"/>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a:defRPr/>
            </a:pPr>
            <a:fld id="{CCE8F231-D2E5-449F-9A04-2E324C9CAC5E}" type="datetimeFigureOut">
              <a:rPr lang="zh-CN" altLang="en-US" smtClean="0"/>
              <a:t>2025/2/20</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0E581CC4-7631-4712-B16F-1B461CA0D46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B8D67A5-CFB4-493B-BEC1-0EB50EFC7661}" type="datetimeFigureOut">
              <a:rPr lang="zh-CN" altLang="en-US"/>
              <a:t>2025/2/20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1269975C-AFDB-4519-ADFC-791D24D0FAAC}"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 Target="slide20.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 Target="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47.xml"/><Relationship Id="rId5" Type="http://schemas.openxmlformats.org/officeDocument/2006/relationships/tags" Target="../tags/tag6.xml"/><Relationship Id="rId15" Type="http://schemas.openxmlformats.org/officeDocument/2006/relationships/slide" Target="slide3.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 Target="slide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6.png"/><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20.w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e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27.wmf"/><Relationship Id="rId4" Type="http://schemas.openxmlformats.org/officeDocument/2006/relationships/image" Target="../media/image24.emf"/><Relationship Id="rId9"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0.wmf"/><Relationship Id="rId5" Type="http://schemas.openxmlformats.org/officeDocument/2006/relationships/oleObject" Target="../embeddings/oleObject12.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4.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18.bin"/><Relationship Id="rId14" Type="http://schemas.openxmlformats.org/officeDocument/2006/relationships/image" Target="../media/image38.wmf"/></Relationships>
</file>

<file path=ppt/slides/_rels/slide24.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2.bin"/><Relationship Id="rId5" Type="http://schemas.openxmlformats.org/officeDocument/2006/relationships/image" Target="../media/image44.emf"/><Relationship Id="rId4" Type="http://schemas.openxmlformats.org/officeDocument/2006/relationships/oleObject" Target="../embeddings/oleObject21.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43.png"/><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4.bin"/><Relationship Id="rId11" Type="http://schemas.openxmlformats.org/officeDocument/2006/relationships/image" Target="../media/image49.wmf"/><Relationship Id="rId5" Type="http://schemas.openxmlformats.org/officeDocument/2006/relationships/image" Target="../media/image46.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48.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64.png"/><Relationship Id="rId18"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image" Target="../media/image51.wmf"/><Relationship Id="rId12" Type="http://schemas.openxmlformats.org/officeDocument/2006/relationships/image" Target="../media/image63.png"/><Relationship Id="rId17" Type="http://schemas.openxmlformats.org/officeDocument/2006/relationships/image" Target="../media/image54.wmf"/><Relationship Id="rId2" Type="http://schemas.openxmlformats.org/officeDocument/2006/relationships/slideLayout" Target="../slideLayouts/slideLayout2.xml"/><Relationship Id="rId16" Type="http://schemas.openxmlformats.org/officeDocument/2006/relationships/oleObject" Target="../embeddings/oleObject31.bin"/><Relationship Id="rId1" Type="http://schemas.openxmlformats.org/officeDocument/2006/relationships/vmlDrawing" Target="../drawings/vmlDrawing8.vml"/><Relationship Id="rId6" Type="http://schemas.openxmlformats.org/officeDocument/2006/relationships/oleObject" Target="../embeddings/oleObject28.bin"/><Relationship Id="rId11" Type="http://schemas.openxmlformats.org/officeDocument/2006/relationships/image" Target="../media/image62.png"/><Relationship Id="rId5" Type="http://schemas.openxmlformats.org/officeDocument/2006/relationships/image" Target="../media/image56.jpeg"/><Relationship Id="rId15" Type="http://schemas.openxmlformats.org/officeDocument/2006/relationships/image" Target="../media/image53.wmf"/><Relationship Id="rId10" Type="http://schemas.openxmlformats.org/officeDocument/2006/relationships/image" Target="../media/image61.png"/><Relationship Id="rId19" Type="http://schemas.openxmlformats.org/officeDocument/2006/relationships/image" Target="../media/image55.wmf"/><Relationship Id="rId4" Type="http://schemas.openxmlformats.org/officeDocument/2006/relationships/image" Target="../media/image50.wmf"/><Relationship Id="rId9" Type="http://schemas.openxmlformats.org/officeDocument/2006/relationships/image" Target="../media/image52.wmf"/><Relationship Id="rId14" Type="http://schemas.openxmlformats.org/officeDocument/2006/relationships/oleObject" Target="../embeddings/oleObject30.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58.wmf"/><Relationship Id="rId3" Type="http://schemas.openxmlformats.org/officeDocument/2006/relationships/notesSlide" Target="../notesSlides/notesSlide4.xml"/><Relationship Id="rId7" Type="http://schemas.openxmlformats.org/officeDocument/2006/relationships/image" Target="../media/image70.png"/><Relationship Id="rId12" Type="http://schemas.openxmlformats.org/officeDocument/2006/relationships/oleObject" Target="../embeddings/oleObject35.bin"/><Relationship Id="rId17" Type="http://schemas.openxmlformats.org/officeDocument/2006/relationships/image" Target="../media/image60.wmf"/><Relationship Id="rId2" Type="http://schemas.openxmlformats.org/officeDocument/2006/relationships/slideLayout" Target="../slideLayouts/slideLayout2.xml"/><Relationship Id="rId16" Type="http://schemas.openxmlformats.org/officeDocument/2006/relationships/oleObject" Target="../embeddings/oleObject37.bin"/><Relationship Id="rId1" Type="http://schemas.openxmlformats.org/officeDocument/2006/relationships/vmlDrawing" Target="../drawings/vmlDrawing9.vml"/><Relationship Id="rId6" Type="http://schemas.openxmlformats.org/officeDocument/2006/relationships/image" Target="../media/image69.png"/><Relationship Id="rId11" Type="http://schemas.openxmlformats.org/officeDocument/2006/relationships/image" Target="../media/image57.wmf"/><Relationship Id="rId5" Type="http://schemas.openxmlformats.org/officeDocument/2006/relationships/image" Target="../media/image68.png"/><Relationship Id="rId15" Type="http://schemas.openxmlformats.org/officeDocument/2006/relationships/image" Target="../media/image59.wmf"/><Relationship Id="rId10" Type="http://schemas.openxmlformats.org/officeDocument/2006/relationships/oleObject" Target="../embeddings/oleObject34.bin"/><Relationship Id="rId4" Type="http://schemas.openxmlformats.org/officeDocument/2006/relationships/image" Target="../media/image43.png"/><Relationship Id="rId9" Type="http://schemas.openxmlformats.org/officeDocument/2006/relationships/image" Target="../media/image53.wmf"/><Relationship Id="rId14" Type="http://schemas.openxmlformats.org/officeDocument/2006/relationships/oleObject" Target="../embeddings/oleObject36.bin"/></Relationships>
</file>

<file path=ppt/slides/_rels/slide3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75.png"/><Relationship Id="rId7"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8.bin"/><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5.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0.bin"/><Relationship Id="rId5" Type="http://schemas.openxmlformats.org/officeDocument/2006/relationships/image" Target="../media/image61.wmf"/><Relationship Id="rId4" Type="http://schemas.openxmlformats.org/officeDocument/2006/relationships/oleObject" Target="../embeddings/oleObject39.bin"/><Relationship Id="rId9"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3.jpeg"/><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4.wmf"/><Relationship Id="rId5" Type="http://schemas.openxmlformats.org/officeDocument/2006/relationships/oleObject" Target="../embeddings/oleObject41.bin"/><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9.wmf"/><Relationship Id="rId5" Type="http://schemas.openxmlformats.org/officeDocument/2006/relationships/oleObject" Target="../embeddings/oleObject44.bin"/><Relationship Id="rId4" Type="http://schemas.openxmlformats.org/officeDocument/2006/relationships/image" Target="../media/image68.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8.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6.bin"/><Relationship Id="rId5" Type="http://schemas.openxmlformats.org/officeDocument/2006/relationships/image" Target="../media/image70.wmf"/><Relationship Id="rId4" Type="http://schemas.openxmlformats.org/officeDocument/2006/relationships/oleObject" Target="../embeddings/oleObject45.bin"/><Relationship Id="rId9" Type="http://schemas.openxmlformats.org/officeDocument/2006/relationships/image" Target="../media/image72.wmf"/></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73.wmf"/></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5.emf"/><Relationship Id="rId5" Type="http://schemas.openxmlformats.org/officeDocument/2006/relationships/image" Target="../media/image74.wmf"/><Relationship Id="rId4" Type="http://schemas.openxmlformats.org/officeDocument/2006/relationships/oleObject" Target="../embeddings/oleObject49.bin"/></Relationships>
</file>

<file path=ppt/slides/_rels/slide44.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77.jpe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78.wmf"/><Relationship Id="rId5" Type="http://schemas.openxmlformats.org/officeDocument/2006/relationships/oleObject" Target="../embeddings/oleObject50.bin"/><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77.jpe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78.wmf"/><Relationship Id="rId5" Type="http://schemas.openxmlformats.org/officeDocument/2006/relationships/oleObject" Target="../embeddings/oleObject51.bin"/><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77.jpe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78.wmf"/><Relationship Id="rId5" Type="http://schemas.openxmlformats.org/officeDocument/2006/relationships/oleObject" Target="../embeddings/oleObject52.bin"/><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77.jpe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78.wmf"/><Relationship Id="rId5" Type="http://schemas.openxmlformats.org/officeDocument/2006/relationships/oleObject" Target="../embeddings/oleObject53.bin"/><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87.wmf"/><Relationship Id="rId5" Type="http://schemas.openxmlformats.org/officeDocument/2006/relationships/oleObject" Target="../embeddings/oleObject55.bin"/><Relationship Id="rId10" Type="http://schemas.openxmlformats.org/officeDocument/2006/relationships/image" Target="../media/image89.wmf"/><Relationship Id="rId4" Type="http://schemas.openxmlformats.org/officeDocument/2006/relationships/image" Target="../media/image86.wmf"/><Relationship Id="rId9" Type="http://schemas.openxmlformats.org/officeDocument/2006/relationships/oleObject" Target="../embeddings/oleObject57.bin"/></Relationships>
</file>

<file path=ppt/slides/_rels/slide52.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1.wmf"/><Relationship Id="rId5" Type="http://schemas.openxmlformats.org/officeDocument/2006/relationships/oleObject" Target="../embeddings/oleObject59.bin"/><Relationship Id="rId10" Type="http://schemas.openxmlformats.org/officeDocument/2006/relationships/image" Target="../media/image122.png"/><Relationship Id="rId4" Type="http://schemas.openxmlformats.org/officeDocument/2006/relationships/image" Target="../media/image90.wmf"/><Relationship Id="rId9" Type="http://schemas.openxmlformats.org/officeDocument/2006/relationships/image" Target="../media/image1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hyperlink" Target="http://zh.wikipedia.org/wiki/File:Sir_John_Douglas_Cockcroft.jpg" TargetMode="External"/><Relationship Id="rId18" Type="http://schemas.openxmlformats.org/officeDocument/2006/relationships/image" Target="../media/image103.jpeg"/><Relationship Id="rId3" Type="http://schemas.openxmlformats.org/officeDocument/2006/relationships/image" Target="../media/image94.jpeg"/><Relationship Id="rId7" Type="http://schemas.openxmlformats.org/officeDocument/2006/relationships/hyperlink" Target="http://zh.wikipedia.org/wiki/File:Bundesarchiv_Bild_183-46019-0001,_Otto_Hahn.jpg" TargetMode="External"/><Relationship Id="rId12" Type="http://schemas.openxmlformats.org/officeDocument/2006/relationships/image" Target="../media/image99.jpeg"/><Relationship Id="rId17" Type="http://schemas.openxmlformats.org/officeDocument/2006/relationships/image" Target="../media/image102.jpeg"/><Relationship Id="rId2" Type="http://schemas.openxmlformats.org/officeDocument/2006/relationships/image" Target="../media/image93.jpeg"/><Relationship Id="rId16"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96.jpeg"/><Relationship Id="rId11" Type="http://schemas.openxmlformats.org/officeDocument/2006/relationships/hyperlink" Target="http://zh.wikipedia.org/wiki/File:Cecil_Powell.jpg" TargetMode="External"/><Relationship Id="rId5" Type="http://schemas.openxmlformats.org/officeDocument/2006/relationships/hyperlink" Target="http://zh.wikipedia.org/wiki/File:George_de_Hevesy.jpg" TargetMode="External"/><Relationship Id="rId15" Type="http://schemas.openxmlformats.org/officeDocument/2006/relationships/hyperlink" Target="http://zh.wikipedia.org/wiki/File:Ernest_Walton.jpg" TargetMode="External"/><Relationship Id="rId10" Type="http://schemas.openxmlformats.org/officeDocument/2006/relationships/image" Target="../media/image98.jpeg"/><Relationship Id="rId4" Type="http://schemas.openxmlformats.org/officeDocument/2006/relationships/image" Target="../media/image95.png"/><Relationship Id="rId9" Type="http://schemas.openxmlformats.org/officeDocument/2006/relationships/hyperlink" Target="http://zh.wikipedia.org/wiki/File:Appleton.jpg" TargetMode="External"/><Relationship Id="rId14" Type="http://schemas.openxmlformats.org/officeDocument/2006/relationships/image" Target="../media/image100.jpeg"/></Relationships>
</file>

<file path=ppt/slides/_rels/slide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wmf"/><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62.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61.bin"/><Relationship Id="rId7" Type="http://schemas.openxmlformats.org/officeDocument/2006/relationships/oleObject" Target="../embeddings/oleObject63.bin"/><Relationship Id="rId12" Type="http://schemas.openxmlformats.org/officeDocument/2006/relationships/image" Target="../media/image111.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08.wmf"/><Relationship Id="rId11" Type="http://schemas.openxmlformats.org/officeDocument/2006/relationships/oleObject" Target="../embeddings/oleObject65.bin"/><Relationship Id="rId5" Type="http://schemas.openxmlformats.org/officeDocument/2006/relationships/oleObject" Target="../embeddings/oleObject62.bin"/><Relationship Id="rId10" Type="http://schemas.openxmlformats.org/officeDocument/2006/relationships/image" Target="../media/image110.wmf"/><Relationship Id="rId4" Type="http://schemas.openxmlformats.org/officeDocument/2006/relationships/image" Target="../media/image107.wmf"/><Relationship Id="rId9" Type="http://schemas.openxmlformats.org/officeDocument/2006/relationships/oleObject" Target="../embeddings/oleObject64.bin"/></Relationships>
</file>

<file path=ppt/slides/_rels/slide63.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14.wmf"/><Relationship Id="rId4" Type="http://schemas.openxmlformats.org/officeDocument/2006/relationships/oleObject" Target="../embeddings/oleObject66.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15.wm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tupian.hudong.com/a4_38_68_01000000000000119086857121338_jpg.html" TargetMode="Externa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0" y="785596"/>
            <a:ext cx="7308304" cy="0"/>
          </a:xfrm>
          <a:prstGeom prst="line">
            <a:avLst/>
          </a:prstGeom>
          <a:noFill/>
          <a:ln w="76200" cap="flat" cmpd="sng" algn="ctr">
            <a:gradFill flip="none" rotWithShape="1">
              <a:gsLst>
                <a:gs pos="0">
                  <a:srgbClr val="990000"/>
                </a:gs>
                <a:gs pos="48000">
                  <a:srgbClr val="C0504D">
                    <a:lumMod val="60000"/>
                    <a:lumOff val="40000"/>
                  </a:srgbClr>
                </a:gs>
                <a:gs pos="100000">
                  <a:srgbClr val="C0504D">
                    <a:lumMod val="20000"/>
                    <a:lumOff val="80000"/>
                  </a:srgbClr>
                </a:gs>
              </a:gsLst>
              <a:lin ang="0" scaled="1"/>
              <a:tileRect/>
            </a:gradFill>
            <a:prstDash val="solid"/>
          </a:ln>
          <a:effectLst/>
        </p:spPr>
      </p:cxnSp>
      <p:cxnSp>
        <p:nvCxnSpPr>
          <p:cNvPr id="16" name="直接连接符 15"/>
          <p:cNvCxnSpPr/>
          <p:nvPr/>
        </p:nvCxnSpPr>
        <p:spPr>
          <a:xfrm>
            <a:off x="547390" y="260648"/>
            <a:ext cx="0" cy="1524497"/>
          </a:xfrm>
          <a:prstGeom prst="line">
            <a:avLst/>
          </a:prstGeom>
          <a:noFill/>
          <a:ln w="76200" cap="flat" cmpd="sng" algn="ctr">
            <a:gradFill flip="none" rotWithShape="1">
              <a:gsLst>
                <a:gs pos="0">
                  <a:srgbClr val="990000"/>
                </a:gs>
                <a:gs pos="48000">
                  <a:srgbClr val="C0504D">
                    <a:lumMod val="60000"/>
                    <a:lumOff val="40000"/>
                  </a:srgbClr>
                </a:gs>
                <a:gs pos="100000">
                  <a:srgbClr val="C0504D">
                    <a:lumMod val="20000"/>
                    <a:lumOff val="80000"/>
                  </a:srgbClr>
                </a:gs>
              </a:gsLst>
              <a:lin ang="5400000" scaled="1"/>
              <a:tileRect/>
            </a:gradFill>
            <a:prstDash val="solid"/>
          </a:ln>
          <a:effectLst/>
        </p:spPr>
      </p:cxnSp>
      <p:sp>
        <p:nvSpPr>
          <p:cNvPr id="17" name="Text Box 16"/>
          <p:cNvSpPr txBox="1">
            <a:spLocks noChangeArrowheads="1"/>
          </p:cNvSpPr>
          <p:nvPr/>
        </p:nvSpPr>
        <p:spPr bwMode="auto">
          <a:xfrm>
            <a:off x="611188" y="231022"/>
            <a:ext cx="49672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dirty="0">
                <a:solidFill>
                  <a:srgbClr val="C0504D">
                    <a:lumMod val="50000"/>
                  </a:srgbClr>
                </a:solidFill>
                <a:ea typeface="黑体" panose="02010609060101010101" pitchFamily="49" charset="-122"/>
                <a:cs typeface="Arial" panose="020B0604020202020204" pitchFamily="34" charset="0"/>
              </a:rPr>
              <a:t>Atomic Physics </a:t>
            </a:r>
            <a:r>
              <a:rPr lang="zh-CN" altLang="en-US" sz="2800" dirty="0">
                <a:solidFill>
                  <a:srgbClr val="C0504D">
                    <a:lumMod val="50000"/>
                  </a:srgbClr>
                </a:solidFill>
                <a:latin typeface="微软雅黑" panose="020B0503020204020204" pitchFamily="34" charset="-122"/>
                <a:ea typeface="微软雅黑" panose="020B0503020204020204" pitchFamily="34" charset="-122"/>
                <a:cs typeface="Arial" panose="020B0604020202020204" pitchFamily="34" charset="0"/>
              </a:rPr>
              <a:t>原子物理学</a:t>
            </a:r>
          </a:p>
        </p:txBody>
      </p:sp>
      <p:cxnSp>
        <p:nvCxnSpPr>
          <p:cNvPr id="20" name="直接连接符 19"/>
          <p:cNvCxnSpPr/>
          <p:nvPr/>
        </p:nvCxnSpPr>
        <p:spPr>
          <a:xfrm>
            <a:off x="0" y="6165304"/>
            <a:ext cx="9144000" cy="0"/>
          </a:xfrm>
          <a:prstGeom prst="line">
            <a:avLst/>
          </a:prstGeom>
          <a:noFill/>
          <a:ln w="76200" cap="flat" cmpd="sng" algn="ctr">
            <a:gradFill flip="none" rotWithShape="1">
              <a:gsLst>
                <a:gs pos="0">
                  <a:srgbClr val="1F497D">
                    <a:lumMod val="60000"/>
                    <a:lumOff val="40000"/>
                  </a:srgbClr>
                </a:gs>
                <a:gs pos="48000">
                  <a:srgbClr val="1F497D">
                    <a:lumMod val="40000"/>
                    <a:lumOff val="60000"/>
                  </a:srgbClr>
                </a:gs>
                <a:gs pos="100000">
                  <a:srgbClr val="1F497D">
                    <a:lumMod val="20000"/>
                    <a:lumOff val="80000"/>
                  </a:srgbClr>
                </a:gs>
              </a:gsLst>
              <a:lin ang="0" scaled="1"/>
              <a:tileRect/>
            </a:gradFill>
            <a:prstDash val="solid"/>
          </a:ln>
          <a:effectLst/>
        </p:spPr>
      </p:cxnSp>
      <p:sp>
        <p:nvSpPr>
          <p:cNvPr id="21" name="文本框 20"/>
          <p:cNvSpPr txBox="1"/>
          <p:nvPr/>
        </p:nvSpPr>
        <p:spPr>
          <a:xfrm>
            <a:off x="4398472" y="6237312"/>
            <a:ext cx="4745528" cy="584775"/>
          </a:xfrm>
          <a:prstGeom prst="rect">
            <a:avLst/>
          </a:prstGeom>
          <a:noFill/>
        </p:spPr>
        <p:txBody>
          <a:bodyPr wrap="square" rtlCol="0">
            <a:spAutoFit/>
          </a:bodyPr>
          <a:lstStyle/>
          <a:p>
            <a:pPr algn="r"/>
            <a:r>
              <a:rPr lang="zh-CN" altLang="en-US" sz="3200" b="0" dirty="0">
                <a:solidFill>
                  <a:prstClr val="black"/>
                </a:solidFill>
                <a:latin typeface="楷体_GB2312"/>
                <a:ea typeface="华文隶书" panose="02010800040101010101" pitchFamily="2" charset="-122"/>
              </a:rPr>
              <a:t>东南大学物理学院</a:t>
            </a:r>
          </a:p>
        </p:txBody>
      </p:sp>
      <p:sp>
        <p:nvSpPr>
          <p:cNvPr id="22" name="Rectangle 4"/>
          <p:cNvSpPr>
            <a:spLocks noChangeArrowheads="1"/>
          </p:cNvSpPr>
          <p:nvPr/>
        </p:nvSpPr>
        <p:spPr bwMode="auto">
          <a:xfrm>
            <a:off x="467544" y="836712"/>
            <a:ext cx="74168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华文行楷" panose="02010800040101010101" pitchFamily="2" charset="-122"/>
                <a:ea typeface="华文行楷" panose="02010800040101010101" pitchFamily="2" charset="-122"/>
              </a:rPr>
              <a:t>第一章：原子的位形：卢瑟福模型</a:t>
            </a:r>
          </a:p>
        </p:txBody>
      </p:sp>
      <p:sp>
        <p:nvSpPr>
          <p:cNvPr id="23" name="AutoShape 6">
            <a:hlinkClick r:id="rId12" action="ppaction://hlinksldjump"/>
          </p:cNvPr>
          <p:cNvSpPr>
            <a:spLocks noChangeArrowheads="1"/>
          </p:cNvSpPr>
          <p:nvPr>
            <p:custDataLst>
              <p:tags r:id="rId1"/>
            </p:custDataLst>
          </p:nvPr>
        </p:nvSpPr>
        <p:spPr bwMode="auto">
          <a:xfrm>
            <a:off x="1332161" y="1822336"/>
            <a:ext cx="6767512" cy="457200"/>
          </a:xfrm>
          <a:prstGeom prst="roundRect">
            <a:avLst>
              <a:gd name="adj" fmla="val 45833"/>
            </a:avLst>
          </a:prstGeom>
          <a:gradFill rotWithShape="0">
            <a:gsLst>
              <a:gs pos="0">
                <a:schemeClr val="accent1"/>
              </a:gs>
              <a:gs pos="50000">
                <a:schemeClr val="bg1"/>
              </a:gs>
              <a:gs pos="100000">
                <a:schemeClr val="accent1"/>
              </a:gs>
            </a:gsLst>
            <a:lin ang="5400000" scaled="1"/>
          </a:gradFill>
          <a:ln w="38100" cmpd="dbl">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4" name="AutoShape 7">
            <a:hlinkClick r:id="rId13" action="ppaction://hlinksldjump"/>
          </p:cNvPr>
          <p:cNvSpPr>
            <a:spLocks noChangeArrowheads="1"/>
          </p:cNvSpPr>
          <p:nvPr>
            <p:custDataLst>
              <p:tags r:id="rId2"/>
            </p:custDataLst>
          </p:nvPr>
        </p:nvSpPr>
        <p:spPr bwMode="auto">
          <a:xfrm>
            <a:off x="1332161" y="2685936"/>
            <a:ext cx="6767512" cy="457200"/>
          </a:xfrm>
          <a:prstGeom prst="roundRect">
            <a:avLst>
              <a:gd name="adj" fmla="val 45833"/>
            </a:avLst>
          </a:prstGeom>
          <a:gradFill rotWithShape="0">
            <a:gsLst>
              <a:gs pos="0">
                <a:schemeClr val="accent1"/>
              </a:gs>
              <a:gs pos="50000">
                <a:schemeClr val="bg1"/>
              </a:gs>
              <a:gs pos="100000">
                <a:schemeClr val="accent1"/>
              </a:gs>
            </a:gsLst>
            <a:lin ang="5400000" scaled="1"/>
          </a:gradFill>
          <a:ln w="38100" cmpd="dbl">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5" name="AutoShape 8">
            <a:hlinkClick r:id="rId14" action="ppaction://hlinksldjump"/>
          </p:cNvPr>
          <p:cNvSpPr>
            <a:spLocks noChangeArrowheads="1"/>
          </p:cNvSpPr>
          <p:nvPr>
            <p:custDataLst>
              <p:tags r:id="rId3"/>
            </p:custDataLst>
          </p:nvPr>
        </p:nvSpPr>
        <p:spPr bwMode="auto">
          <a:xfrm>
            <a:off x="1332161" y="3551124"/>
            <a:ext cx="6767512" cy="457200"/>
          </a:xfrm>
          <a:prstGeom prst="roundRect">
            <a:avLst>
              <a:gd name="adj" fmla="val 45833"/>
            </a:avLst>
          </a:prstGeom>
          <a:gradFill rotWithShape="0">
            <a:gsLst>
              <a:gs pos="0">
                <a:schemeClr val="accent1"/>
              </a:gs>
              <a:gs pos="50000">
                <a:schemeClr val="bg1"/>
              </a:gs>
              <a:gs pos="100000">
                <a:schemeClr val="accent1"/>
              </a:gs>
            </a:gsLst>
            <a:lin ang="5400000" scaled="1"/>
          </a:gradFill>
          <a:ln w="38100" cmpd="dbl">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6" name="AutoShape 9">
            <a:hlinkClick r:id="" action="ppaction://noaction"/>
          </p:cNvPr>
          <p:cNvSpPr>
            <a:spLocks noChangeArrowheads="1"/>
          </p:cNvSpPr>
          <p:nvPr>
            <p:custDataLst>
              <p:tags r:id="rId4"/>
            </p:custDataLst>
          </p:nvPr>
        </p:nvSpPr>
        <p:spPr bwMode="auto">
          <a:xfrm>
            <a:off x="1332161" y="4413930"/>
            <a:ext cx="6767512" cy="457200"/>
          </a:xfrm>
          <a:prstGeom prst="roundRect">
            <a:avLst>
              <a:gd name="adj" fmla="val 45833"/>
            </a:avLst>
          </a:prstGeom>
          <a:gradFill rotWithShape="0">
            <a:gsLst>
              <a:gs pos="0">
                <a:schemeClr val="accent1"/>
              </a:gs>
              <a:gs pos="50000">
                <a:schemeClr val="bg1"/>
              </a:gs>
              <a:gs pos="100000">
                <a:schemeClr val="accent1"/>
              </a:gs>
            </a:gsLst>
            <a:lin ang="5400000" scaled="1"/>
          </a:gradFill>
          <a:ln w="38100" cmpd="dbl">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7" name="Text Box 10">
            <a:hlinkClick r:id="rId15" action="ppaction://hlinksldjump" highlightClick="1"/>
            <a:hlinkHover r:id="" action="ppaction://noaction" highlightClick="1"/>
          </p:cNvPr>
          <p:cNvSpPr txBox="1">
            <a:spLocks noChangeArrowheads="1"/>
          </p:cNvSpPr>
          <p:nvPr>
            <p:custDataLst>
              <p:tags r:id="rId5"/>
            </p:custDataLst>
          </p:nvPr>
        </p:nvSpPr>
        <p:spPr bwMode="auto">
          <a:xfrm>
            <a:off x="1403648" y="1772816"/>
            <a:ext cx="66960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600" b="1" i="0" u="none" strike="noStrike" kern="1200" cap="none" spc="0" normalizeH="0" baseline="0" noProof="0" dirty="0">
                <a:ln>
                  <a:noFill/>
                </a:ln>
                <a:solidFill>
                  <a:srgbClr val="2F2F2F"/>
                </a:solidFill>
                <a:effectLst/>
                <a:uLnTx/>
                <a:uFillTx/>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600" b="1" i="0" u="none" strike="noStrike" kern="1200" cap="none" spc="0" normalizeH="0" baseline="0" noProof="0" dirty="0">
                <a:ln>
                  <a:noFill/>
                </a:ln>
                <a:solidFill>
                  <a:srgbClr val="2F2F2F"/>
                </a:solidFill>
                <a:effectLst/>
                <a:uLnTx/>
                <a:uFillTx/>
                <a:latin typeface="黑体" panose="02010609060101010101" pitchFamily="49" charset="-122"/>
                <a:ea typeface="黑体" panose="02010609060101010101" pitchFamily="49" charset="-122"/>
                <a:cs typeface="+mn-cs"/>
              </a:rPr>
              <a:t>  电子的发现与汤姆孙的原子模型</a:t>
            </a:r>
          </a:p>
        </p:txBody>
      </p:sp>
      <p:sp>
        <p:nvSpPr>
          <p:cNvPr id="28" name="Text Box 11">
            <a:hlinkClick r:id="rId13" action="ppaction://hlinksldjump" highlightClick="1"/>
            <a:hlinkHover r:id="" action="ppaction://noaction" highlightClick="1"/>
          </p:cNvPr>
          <p:cNvSpPr txBox="1">
            <a:spLocks noChangeArrowheads="1"/>
          </p:cNvSpPr>
          <p:nvPr>
            <p:custDataLst>
              <p:tags r:id="rId6"/>
            </p:custDataLst>
          </p:nvPr>
        </p:nvSpPr>
        <p:spPr bwMode="auto">
          <a:xfrm>
            <a:off x="1403648" y="2647049"/>
            <a:ext cx="7200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600" b="1" i="0" u="none" strike="noStrike" kern="1200" cap="none" spc="0" normalizeH="0" baseline="0" noProof="0" dirty="0">
                <a:ln>
                  <a:noFill/>
                </a:ln>
                <a:solidFill>
                  <a:srgbClr val="2F2F2F"/>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600" b="1" i="0" u="none" strike="noStrike" kern="1200" cap="none" spc="0" normalizeH="0" baseline="0" noProof="0" dirty="0">
                <a:ln>
                  <a:noFill/>
                </a:ln>
                <a:solidFill>
                  <a:srgbClr val="2F2F2F"/>
                </a:solidFill>
                <a:effectLst/>
                <a:uLnTx/>
                <a:uFillTx/>
                <a:latin typeface="黑体" panose="02010609060101010101" pitchFamily="49" charset="-122"/>
                <a:ea typeface="黑体" panose="02010609060101010101" pitchFamily="49" charset="-122"/>
                <a:cs typeface="+mn-cs"/>
              </a:rPr>
              <a:t> </a:t>
            </a:r>
            <a:r>
              <a:rPr kumimoji="1" lang="zh-CN" altLang="en-US" sz="2600" b="1" i="0" u="none" strike="noStrike" kern="1200" cap="none" spc="0" normalizeH="0" baseline="0" noProof="0" dirty="0">
                <a:ln>
                  <a:noFill/>
                </a:ln>
                <a:solidFill>
                  <a:srgbClr val="2F2F2F"/>
                </a:solidFill>
                <a:effectLst/>
                <a:uLnTx/>
                <a:uFillTx/>
                <a:latin typeface="黑体" panose="02010609060101010101" pitchFamily="49" charset="-122"/>
                <a:ea typeface="黑体" panose="02010609060101010101" pitchFamily="49" charset="-122"/>
                <a:cs typeface="+mn-cs"/>
                <a:sym typeface="Symbol" panose="05050102010706020507" pitchFamily="18" charset="2"/>
              </a:rPr>
              <a:t>粒子散射实验和</a:t>
            </a:r>
            <a:r>
              <a:rPr kumimoji="1" lang="zh-CN" altLang="en-US" sz="2600" b="1" i="0" u="none" strike="noStrike" kern="1200" cap="none" spc="0" normalizeH="0" baseline="0" noProof="0" dirty="0">
                <a:ln>
                  <a:noFill/>
                </a:ln>
                <a:solidFill>
                  <a:srgbClr val="2F2F2F"/>
                </a:solidFill>
                <a:effectLst/>
                <a:uLnTx/>
                <a:uFillTx/>
                <a:latin typeface="黑体" panose="02010609060101010101" pitchFamily="49" charset="-122"/>
                <a:ea typeface="黑体" panose="02010609060101010101" pitchFamily="49" charset="-122"/>
                <a:cs typeface="+mn-cs"/>
              </a:rPr>
              <a:t>卢瑟福的原子模型</a:t>
            </a:r>
          </a:p>
        </p:txBody>
      </p:sp>
      <p:sp>
        <p:nvSpPr>
          <p:cNvPr id="29" name="Text Box 12">
            <a:hlinkClick r:id="rId14" action="ppaction://hlinksldjump" highlightClick="1"/>
            <a:hlinkHover r:id="" action="ppaction://noaction" highlightClick="1"/>
          </p:cNvPr>
          <p:cNvSpPr txBox="1">
            <a:spLocks noChangeArrowheads="1"/>
          </p:cNvSpPr>
          <p:nvPr>
            <p:custDataLst>
              <p:tags r:id="rId7"/>
            </p:custDataLst>
          </p:nvPr>
        </p:nvSpPr>
        <p:spPr bwMode="auto">
          <a:xfrm>
            <a:off x="1403648" y="3512237"/>
            <a:ext cx="45370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600" b="1" i="0" u="none" strike="noStrike" kern="1200" cap="none" spc="0" normalizeH="0" baseline="0" noProof="0" dirty="0">
                <a:ln>
                  <a:noFill/>
                </a:ln>
                <a:solidFill>
                  <a:srgbClr val="2F2F2F"/>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r>
              <a:rPr kumimoji="1" lang="zh-CN" altLang="en-US" sz="2600" b="1" i="0" u="none" strike="noStrike" kern="1200" cap="none" spc="0" normalizeH="0" baseline="0" noProof="0" dirty="0">
                <a:ln>
                  <a:noFill/>
                </a:ln>
                <a:solidFill>
                  <a:srgbClr val="2F2F2F"/>
                </a:solidFill>
                <a:effectLst/>
                <a:uLnTx/>
                <a:uFillTx/>
                <a:latin typeface="黑体" panose="02010609060101010101" pitchFamily="49" charset="-122"/>
                <a:ea typeface="黑体" panose="02010609060101010101" pitchFamily="49" charset="-122"/>
                <a:cs typeface="+mn-cs"/>
              </a:rPr>
              <a:t> 卢瑟福散射公式</a:t>
            </a:r>
          </a:p>
        </p:txBody>
      </p:sp>
      <p:sp>
        <p:nvSpPr>
          <p:cNvPr id="30" name="Text Box 13">
            <a:hlinkClick r:id="" action="ppaction://noaction" highlightClick="1"/>
            <a:hlinkHover r:id="" action="ppaction://noaction" highlightClick="1"/>
          </p:cNvPr>
          <p:cNvSpPr txBox="1">
            <a:spLocks noChangeArrowheads="1"/>
          </p:cNvSpPr>
          <p:nvPr>
            <p:custDataLst>
              <p:tags r:id="rId8"/>
            </p:custDataLst>
          </p:nvPr>
        </p:nvSpPr>
        <p:spPr bwMode="auto">
          <a:xfrm>
            <a:off x="1403648" y="4364410"/>
            <a:ext cx="58324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600" b="1" i="0" u="none" strike="noStrike" kern="1200" cap="none" spc="0" normalizeH="0" baseline="0" noProof="0" dirty="0">
                <a:ln>
                  <a:noFill/>
                </a:ln>
                <a:solidFill>
                  <a:srgbClr val="2F2F2F"/>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1" lang="zh-CN" altLang="en-US" sz="2600" b="1" i="0" u="none" strike="noStrike" kern="1200" cap="none" spc="0" normalizeH="0" baseline="0" noProof="0" dirty="0">
                <a:ln>
                  <a:noFill/>
                </a:ln>
                <a:solidFill>
                  <a:srgbClr val="2F2F2F"/>
                </a:solidFill>
                <a:effectLst/>
                <a:uLnTx/>
                <a:uFillTx/>
                <a:latin typeface="黑体" panose="02010609060101010101" pitchFamily="49" charset="-122"/>
                <a:ea typeface="黑体" panose="02010609060101010101" pitchFamily="49" charset="-122"/>
                <a:cs typeface="+mn-cs"/>
              </a:rPr>
              <a:t> 卢瑟福公式的实验验证</a:t>
            </a:r>
          </a:p>
        </p:txBody>
      </p:sp>
      <p:sp>
        <p:nvSpPr>
          <p:cNvPr id="31" name="AutoShape 14">
            <a:hlinkClick r:id="" action="ppaction://noaction"/>
          </p:cNvPr>
          <p:cNvSpPr>
            <a:spLocks noChangeArrowheads="1"/>
          </p:cNvSpPr>
          <p:nvPr>
            <p:custDataLst>
              <p:tags r:id="rId9"/>
            </p:custDataLst>
          </p:nvPr>
        </p:nvSpPr>
        <p:spPr bwMode="auto">
          <a:xfrm>
            <a:off x="1332161" y="5360874"/>
            <a:ext cx="6767512" cy="457200"/>
          </a:xfrm>
          <a:prstGeom prst="roundRect">
            <a:avLst>
              <a:gd name="adj" fmla="val 45833"/>
            </a:avLst>
          </a:prstGeom>
          <a:gradFill rotWithShape="0">
            <a:gsLst>
              <a:gs pos="0">
                <a:schemeClr val="accent1"/>
              </a:gs>
              <a:gs pos="50000">
                <a:schemeClr val="bg1"/>
              </a:gs>
              <a:gs pos="100000">
                <a:schemeClr val="accent1"/>
              </a:gs>
            </a:gsLst>
            <a:lin ang="5400000" scaled="1"/>
          </a:gradFill>
          <a:ln w="38100" cmpd="dbl">
            <a:solidFill>
              <a:schemeClr val="tx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2" name="Text Box 15">
            <a:hlinkClick r:id="" action="ppaction://noaction" highlightClick="1"/>
            <a:hlinkHover r:id="" action="ppaction://noaction" highlightClick="1"/>
          </p:cNvPr>
          <p:cNvSpPr txBox="1">
            <a:spLocks noChangeArrowheads="1"/>
          </p:cNvSpPr>
          <p:nvPr>
            <p:custDataLst>
              <p:tags r:id="rId10"/>
            </p:custDataLst>
          </p:nvPr>
        </p:nvSpPr>
        <p:spPr bwMode="auto">
          <a:xfrm>
            <a:off x="1403648" y="5326102"/>
            <a:ext cx="597693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600" b="1" i="0" u="none" strike="noStrike" kern="1200" cap="none" spc="0" normalizeH="0" baseline="0" noProof="0" dirty="0">
                <a:ln>
                  <a:noFill/>
                </a:ln>
                <a:solidFill>
                  <a:srgbClr val="2F2F2F"/>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r>
              <a:rPr kumimoji="1" lang="zh-CN" altLang="en-US" sz="2600" b="1" i="0" u="none" strike="noStrike" kern="1200" cap="none" spc="0" normalizeH="0" baseline="0" noProof="0" dirty="0">
                <a:ln>
                  <a:noFill/>
                </a:ln>
                <a:solidFill>
                  <a:srgbClr val="2F2F2F"/>
                </a:solidFill>
                <a:effectLst/>
                <a:uLnTx/>
                <a:uFillTx/>
                <a:latin typeface="黑体" panose="02010609060101010101" pitchFamily="49" charset="-122"/>
                <a:ea typeface="黑体" panose="02010609060101010101" pitchFamily="49" charset="-122"/>
                <a:cs typeface="+mn-cs"/>
              </a:rPr>
              <a:t> 行星模型的意义及困难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电子的</a:t>
            </a:r>
            <a:r>
              <a:rPr lang="zh-CN" altLang="en-US" sz="2800" dirty="0">
                <a:solidFill>
                  <a:schemeClr val="accent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电荷</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2"/>
          <p:cNvSpPr txBox="1">
            <a:spLocks noChangeArrowheads="1"/>
          </p:cNvSpPr>
          <p:nvPr/>
        </p:nvSpPr>
        <p:spPr bwMode="auto">
          <a:xfrm>
            <a:off x="755576" y="980727"/>
            <a:ext cx="7928995" cy="523221"/>
          </a:xfrm>
          <a:prstGeom prst="rect">
            <a:avLst/>
          </a:prstGeom>
          <a:solidFill>
            <a:srgbClr val="FFFFFF"/>
          </a:solidFill>
          <a:ln>
            <a:solidFill>
              <a:srgbClr val="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pPr marL="0" marR="0" lvl="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Tahoma" panose="020B0604030504040204"/>
                <a:ea typeface="宋体" panose="02010600030101010101" pitchFamily="2" charset="-122"/>
                <a:cs typeface="+mj-cs"/>
              </a:rPr>
              <a:t>1910</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年</a:t>
            </a:r>
            <a:r>
              <a:rPr kumimoji="0" lang="en-US" altLang="zh-CN"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a:t>
            </a:r>
            <a:r>
              <a:rPr kumimoji="0" lang="en-US" altLang="zh-CN" sz="2400" b="1" i="0" u="none" strike="noStrike" kern="1200" cap="none" spc="0" normalizeH="0" baseline="0" noProof="0" dirty="0">
                <a:ln>
                  <a:noFill/>
                </a:ln>
                <a:solidFill>
                  <a:schemeClr val="tx1"/>
                </a:solidFill>
                <a:effectLst/>
                <a:uLnTx/>
                <a:uFillTx/>
                <a:latin typeface="Tahoma" panose="020B0604030504040204"/>
                <a:ea typeface="宋体" panose="02010600030101010101" pitchFamily="2" charset="-122"/>
                <a:cs typeface="+mj-cs"/>
              </a:rPr>
              <a:t> </a:t>
            </a:r>
            <a:r>
              <a:rPr kumimoji="0" lang="zh-CN" altLang="en-US" sz="2400" b="1"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cs typeface="+mj-cs"/>
              </a:rPr>
              <a:t>密立根</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a:t>
            </a:r>
            <a:r>
              <a:rPr kumimoji="0" lang="en-US" altLang="zh-CN" sz="2400" b="1" u="none" strike="noStrike" kern="1200" cap="none" spc="0" normalizeH="0" baseline="0" noProof="0" dirty="0">
                <a:ln>
                  <a:noFill/>
                </a:ln>
                <a:solidFill>
                  <a:schemeClr val="tx1"/>
                </a:solidFill>
                <a:effectLst/>
                <a:uLnTx/>
                <a:uFillTx/>
                <a:latin typeface="Tahoma" panose="020B0604030504040204"/>
                <a:ea typeface="宋体" panose="02010600030101010101" pitchFamily="2" charset="-122"/>
                <a:cs typeface="+mj-cs"/>
              </a:rPr>
              <a:t>Millikan</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a:t>
            </a:r>
            <a:r>
              <a:rPr kumimoji="0" lang="zh-CN" altLang="en-US" sz="2400" b="1" i="0" u="none" strike="noStrike" kern="1200" cap="none" spc="0" normalizeH="0" baseline="0" noProof="0" dirty="0">
                <a:ln>
                  <a:noFill/>
                </a:ln>
                <a:solidFill>
                  <a:schemeClr val="tx1"/>
                </a:solidFill>
                <a:effectLst/>
                <a:uLnTx/>
                <a:uFillTx/>
                <a:latin typeface="Tahoma" panose="020B0604030504040204"/>
                <a:ea typeface="宋体" panose="02010600030101010101" pitchFamily="2" charset="-122"/>
                <a:cs typeface="+mj-cs"/>
              </a:rPr>
              <a:t>“</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油滴实验</a:t>
            </a:r>
            <a:r>
              <a:rPr kumimoji="0" lang="zh-CN" altLang="en-US" sz="2400" b="1" i="0" u="none" strike="noStrike" kern="1200" cap="none" spc="0" normalizeH="0" baseline="0" noProof="0" dirty="0">
                <a:ln>
                  <a:noFill/>
                </a:ln>
                <a:solidFill>
                  <a:schemeClr val="tx1"/>
                </a:solidFill>
                <a:effectLst/>
                <a:uLnTx/>
                <a:uFillTx/>
                <a:latin typeface="Tahoma" panose="020B0604030504040204"/>
                <a:ea typeface="宋体" panose="02010600030101010101" pitchFamily="2" charset="-122"/>
                <a:cs typeface="+mj-cs"/>
              </a:rPr>
              <a:t>”</a:t>
            </a:r>
            <a:r>
              <a:rPr kumimoji="0" lang="zh-CN" altLang="en-US" sz="24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j-cs"/>
              </a:rPr>
              <a:t>。</a:t>
            </a:r>
            <a:endParaRPr kumimoji="0" lang="zh-CN" altLang="en-US" sz="2400" b="1" i="0" u="none" strike="noStrike" kern="1200" cap="none" spc="0" normalizeH="0" baseline="0" noProof="0" dirty="0">
              <a:ln>
                <a:noFill/>
              </a:ln>
              <a:solidFill>
                <a:schemeClr val="tx1"/>
              </a:solidFill>
              <a:effectLst/>
              <a:uLnTx/>
              <a:uFillTx/>
              <a:latin typeface="Tahoma" panose="020B0604030504040204"/>
              <a:ea typeface="宋体" panose="02010600030101010101" pitchFamily="2" charset="-122"/>
              <a:cs typeface="+mj-cs"/>
            </a:endParaRPr>
          </a:p>
        </p:txBody>
      </p:sp>
      <p:pic>
        <p:nvPicPr>
          <p:cNvPr id="5" name="Picture 6" descr="millikan_oildr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212" y="1787146"/>
            <a:ext cx="4631816" cy="280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E:\The Physics of Atoms and Quanta\atom\fig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22" y="1730433"/>
            <a:ext cx="3786758" cy="290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391478" y="4725144"/>
            <a:ext cx="8573010" cy="1938992"/>
          </a:xfrm>
          <a:prstGeom prst="rect">
            <a:avLst/>
          </a:prstGeom>
          <a:noFill/>
        </p:spPr>
        <p:txBody>
          <a:bodyPr wrap="square">
            <a:spAutoFit/>
          </a:bodyPr>
          <a:lstStyle/>
          <a:p>
            <a:r>
              <a:rPr lang="zh-CN" altLang="zh-CN" sz="2400" dirty="0">
                <a:effectLst/>
                <a:latin typeface="隶书" panose="02010509060101010101" pitchFamily="49" charset="-122"/>
                <a:ea typeface="隶书" panose="02010509060101010101" pitchFamily="49" charset="-122"/>
                <a:cs typeface="Times New Roman" panose="02020603050405020304" pitchFamily="18" charset="0"/>
              </a:rPr>
              <a:t>此实验的目的是要测量单一</a:t>
            </a:r>
            <a:r>
              <a:rPr lang="zh-CN" altLang="en-US" sz="2400" dirty="0">
                <a:latin typeface="隶书" panose="02010509060101010101" pitchFamily="49" charset="-122"/>
                <a:ea typeface="隶书" panose="02010509060101010101" pitchFamily="49" charset="-122"/>
                <a:cs typeface="Times New Roman" panose="02020603050405020304" pitchFamily="18" charset="0"/>
              </a:rPr>
              <a:t>电子</a:t>
            </a:r>
            <a:r>
              <a:rPr lang="zh-CN" altLang="zh-CN" sz="2400" dirty="0">
                <a:latin typeface="隶书" panose="02010509060101010101" pitchFamily="49" charset="-122"/>
                <a:ea typeface="隶书" panose="02010509060101010101" pitchFamily="49" charset="-122"/>
                <a:cs typeface="Times New Roman" panose="02020603050405020304" pitchFamily="18" charset="0"/>
              </a:rPr>
              <a:t>的</a:t>
            </a:r>
            <a:r>
              <a:rPr lang="zh-CN" altLang="en-US" sz="2400" dirty="0">
                <a:latin typeface="隶书" panose="02010509060101010101" pitchFamily="49" charset="-122"/>
                <a:ea typeface="隶书" panose="02010509060101010101" pitchFamily="49" charset="-122"/>
                <a:cs typeface="Times New Roman" panose="02020603050405020304" pitchFamily="18" charset="0"/>
              </a:rPr>
              <a:t>电荷</a:t>
            </a:r>
            <a:r>
              <a:rPr lang="zh-CN" altLang="zh-CN" sz="2400" dirty="0">
                <a:latin typeface="隶书" panose="02010509060101010101" pitchFamily="49" charset="-122"/>
                <a:ea typeface="隶书" panose="02010509060101010101" pitchFamily="49" charset="-122"/>
                <a:cs typeface="Times New Roman" panose="02020603050405020304" pitchFamily="18" charset="0"/>
              </a:rPr>
              <a:t>。方法主要是平衡重力与</a:t>
            </a:r>
            <a:r>
              <a:rPr lang="zh-CN" altLang="en-US" sz="2400" dirty="0">
                <a:latin typeface="隶书" panose="02010509060101010101" pitchFamily="49" charset="-122"/>
                <a:ea typeface="隶书" panose="02010509060101010101" pitchFamily="49" charset="-122"/>
                <a:cs typeface="Times New Roman" panose="02020603050405020304" pitchFamily="18" charset="0"/>
              </a:rPr>
              <a:t>电力</a:t>
            </a:r>
            <a:r>
              <a:rPr lang="zh-CN" altLang="zh-CN" sz="2400" dirty="0">
                <a:latin typeface="隶书" panose="02010509060101010101" pitchFamily="49" charset="-122"/>
                <a:ea typeface="隶书" panose="02010509060101010101" pitchFamily="49" charset="-122"/>
                <a:cs typeface="Times New Roman" panose="02020603050405020304" pitchFamily="18" charset="0"/>
              </a:rPr>
              <a:t>，使</a:t>
            </a:r>
            <a:r>
              <a:rPr lang="zh-CN" altLang="en-US" sz="2400" dirty="0">
                <a:latin typeface="隶书" panose="02010509060101010101" pitchFamily="49" charset="-122"/>
                <a:ea typeface="隶书" panose="02010509060101010101" pitchFamily="49" charset="-122"/>
                <a:cs typeface="Times New Roman" panose="02020603050405020304" pitchFamily="18" charset="0"/>
              </a:rPr>
              <a:t>油滴</a:t>
            </a:r>
            <a:r>
              <a:rPr lang="zh-CN" altLang="zh-CN" sz="2400" dirty="0">
                <a:latin typeface="隶书" panose="02010509060101010101" pitchFamily="49" charset="-122"/>
                <a:ea typeface="隶书" panose="02010509060101010101" pitchFamily="49" charset="-122"/>
                <a:cs typeface="Times New Roman" panose="02020603050405020304" pitchFamily="18" charset="0"/>
              </a:rPr>
              <a:t>悬浮于两片</a:t>
            </a:r>
            <a:r>
              <a:rPr lang="zh-CN" altLang="en-US" sz="2400" dirty="0">
                <a:latin typeface="隶书" panose="02010509060101010101" pitchFamily="49" charset="-122"/>
                <a:ea typeface="隶书" panose="02010509060101010101" pitchFamily="49" charset="-122"/>
                <a:cs typeface="Times New Roman" panose="02020603050405020304" pitchFamily="18" charset="0"/>
              </a:rPr>
              <a:t>金属电极</a:t>
            </a:r>
            <a:r>
              <a:rPr lang="zh-CN" altLang="zh-CN" sz="2400" dirty="0">
                <a:latin typeface="隶书" panose="02010509060101010101" pitchFamily="49" charset="-122"/>
                <a:ea typeface="隶书" panose="02010509060101010101" pitchFamily="49" charset="-122"/>
                <a:cs typeface="Times New Roman" panose="02020603050405020304" pitchFamily="18" charset="0"/>
              </a:rPr>
              <a:t>之间。并根据已知的</a:t>
            </a:r>
            <a:r>
              <a:rPr lang="zh-CN" altLang="en-US" sz="2400" dirty="0">
                <a:latin typeface="隶书" panose="02010509060101010101" pitchFamily="49" charset="-122"/>
                <a:ea typeface="隶书" panose="02010509060101010101" pitchFamily="49" charset="-122"/>
                <a:cs typeface="Times New Roman" panose="02020603050405020304" pitchFamily="18" charset="0"/>
              </a:rPr>
              <a:t>电场</a:t>
            </a:r>
            <a:r>
              <a:rPr lang="zh-CN" altLang="zh-CN" sz="2400" dirty="0">
                <a:latin typeface="隶书" panose="02010509060101010101" pitchFamily="49" charset="-122"/>
                <a:ea typeface="隶书" panose="02010509060101010101" pitchFamily="49" charset="-122"/>
                <a:cs typeface="Times New Roman" panose="02020603050405020304" pitchFamily="18" charset="0"/>
              </a:rPr>
              <a:t>强度，</a:t>
            </a:r>
            <a:r>
              <a:rPr lang="zh-CN" altLang="zh-CN" sz="2400" dirty="0">
                <a:effectLst/>
                <a:latin typeface="隶书" panose="02010509060101010101" pitchFamily="49" charset="-122"/>
                <a:ea typeface="隶书" panose="02010509060101010101" pitchFamily="49" charset="-122"/>
                <a:cs typeface="Times New Roman" panose="02020603050405020304" pitchFamily="18" charset="0"/>
              </a:rPr>
              <a:t>计算出整颗油滴的总电荷量。</a:t>
            </a:r>
            <a:r>
              <a:rPr lang="zh-CN" altLang="en-US" sz="2400" dirty="0">
                <a:effectLst/>
                <a:latin typeface="隶书" panose="02010509060101010101" pitchFamily="49" charset="-122"/>
                <a:ea typeface="隶书" panose="02010509060101010101" pitchFamily="49" charset="-122"/>
                <a:cs typeface="Times New Roman" panose="02020603050405020304" pitchFamily="18" charset="0"/>
              </a:rPr>
              <a:t>通过多测测量，取不同油滴电荷的最大公约数，即为基元电荷值，也就是电子的电荷。</a:t>
            </a:r>
            <a:r>
              <a:rPr lang="en-US" altLang="zh-CN" sz="2400" dirty="0">
                <a:solidFill>
                  <a:srgbClr val="0000FF"/>
                </a:solidFill>
                <a:effectLst/>
                <a:latin typeface="隶书" panose="02010509060101010101" pitchFamily="49" charset="-122"/>
                <a:ea typeface="隶书" panose="02010509060101010101" pitchFamily="49" charset="-122"/>
                <a:cs typeface="Times New Roman" panose="02020603050405020304" pitchFamily="18" charset="0"/>
              </a:rPr>
              <a:t>1.59×10</a:t>
            </a:r>
            <a:r>
              <a:rPr lang="en-US" altLang="zh-CN" sz="2400" baseline="30000" dirty="0">
                <a:solidFill>
                  <a:srgbClr val="0000FF"/>
                </a:solidFill>
                <a:effectLst/>
                <a:latin typeface="隶书" panose="02010509060101010101" pitchFamily="49" charset="-122"/>
                <a:ea typeface="隶书" panose="02010509060101010101" pitchFamily="49" charset="-122"/>
                <a:cs typeface="Times New Roman" panose="02020603050405020304" pitchFamily="18" charset="0"/>
              </a:rPr>
              <a:t>-19</a:t>
            </a:r>
            <a:r>
              <a:rPr lang="en-US" altLang="zh-CN" sz="2400" dirty="0">
                <a:solidFill>
                  <a:srgbClr val="0000FF"/>
                </a:solidFill>
                <a:effectLst/>
                <a:latin typeface="隶书" panose="02010509060101010101" pitchFamily="49" charset="-122"/>
                <a:ea typeface="隶书" panose="02010509060101010101" pitchFamily="49" charset="-122"/>
                <a:cs typeface="Times New Roman" panose="02020603050405020304" pitchFamily="18" charset="0"/>
              </a:rPr>
              <a:t> C (</a:t>
            </a:r>
            <a:r>
              <a:rPr lang="zh-CN" altLang="en-US" sz="2400" dirty="0">
                <a:solidFill>
                  <a:srgbClr val="0000FF"/>
                </a:solidFill>
                <a:effectLst/>
                <a:latin typeface="隶书" panose="02010509060101010101" pitchFamily="49" charset="-122"/>
                <a:ea typeface="隶书" panose="02010509060101010101" pitchFamily="49" charset="-122"/>
                <a:cs typeface="Times New Roman" panose="02020603050405020304" pitchFamily="18" charset="0"/>
              </a:rPr>
              <a:t>密立根</a:t>
            </a:r>
            <a:r>
              <a:rPr lang="en-US" altLang="zh-CN" sz="2400" dirty="0">
                <a:solidFill>
                  <a:srgbClr val="0000FF"/>
                </a:solidFill>
                <a:effectLst/>
                <a:latin typeface="隶书" panose="02010509060101010101" pitchFamily="49" charset="-122"/>
                <a:ea typeface="隶书" panose="02010509060101010101" pitchFamily="49" charset="-122"/>
                <a:cs typeface="Times New Roman" panose="02020603050405020304" pitchFamily="18" charset="0"/>
              </a:rPr>
              <a:t>)  1.602176487×10</a:t>
            </a:r>
            <a:r>
              <a:rPr lang="en-US" altLang="zh-CN" sz="2400" baseline="30000" dirty="0">
                <a:solidFill>
                  <a:srgbClr val="0000FF"/>
                </a:solidFill>
                <a:effectLst/>
                <a:latin typeface="隶书" panose="02010509060101010101" pitchFamily="49" charset="-122"/>
                <a:ea typeface="隶书" panose="02010509060101010101" pitchFamily="49" charset="-122"/>
                <a:cs typeface="Times New Roman" panose="02020603050405020304" pitchFamily="18" charset="0"/>
              </a:rPr>
              <a:t>-19</a:t>
            </a:r>
            <a:r>
              <a:rPr lang="en-US" altLang="zh-CN" sz="2400" dirty="0">
                <a:solidFill>
                  <a:srgbClr val="0000FF"/>
                </a:solidFill>
                <a:effectLst/>
                <a:latin typeface="隶书" panose="02010509060101010101" pitchFamily="49" charset="-122"/>
                <a:ea typeface="隶书" panose="02010509060101010101" pitchFamily="49" charset="-122"/>
                <a:cs typeface="Times New Roman" panose="02020603050405020304" pitchFamily="18" charset="0"/>
              </a:rPr>
              <a:t> C </a:t>
            </a:r>
            <a:r>
              <a:rPr lang="en-US" altLang="zh-CN" sz="2400" dirty="0">
                <a:solidFill>
                  <a:srgbClr val="0000FF"/>
                </a:solidFill>
                <a:latin typeface="隶书" panose="02010509060101010101" pitchFamily="49" charset="-122"/>
                <a:ea typeface="隶书" panose="02010509060101010101" pitchFamily="49" charset="-122"/>
                <a:cs typeface="Times New Roman" panose="02020603050405020304" pitchFamily="18" charset="0"/>
              </a:rPr>
              <a:t>(</a:t>
            </a:r>
            <a:r>
              <a:rPr lang="zh-CN" altLang="en-US" sz="2400" dirty="0">
                <a:solidFill>
                  <a:srgbClr val="0000FF"/>
                </a:solidFill>
                <a:latin typeface="隶书" panose="02010509060101010101" pitchFamily="49" charset="-122"/>
                <a:ea typeface="隶书" panose="02010509060101010101" pitchFamily="49" charset="-122"/>
                <a:cs typeface="Times New Roman" panose="02020603050405020304" pitchFamily="18" charset="0"/>
              </a:rPr>
              <a:t>现代精确值</a:t>
            </a:r>
            <a:r>
              <a:rPr lang="en-US" altLang="zh-CN" sz="2400" dirty="0">
                <a:solidFill>
                  <a:srgbClr val="0000FF"/>
                </a:solidFill>
                <a:latin typeface="隶书" panose="02010509060101010101" pitchFamily="49" charset="-122"/>
                <a:ea typeface="隶书" panose="02010509060101010101" pitchFamily="49" charset="-122"/>
                <a:cs typeface="Times New Roman" panose="02020603050405020304" pitchFamily="18" charset="0"/>
              </a:rPr>
              <a:t>)</a:t>
            </a:r>
            <a:endParaRPr lang="en-US" altLang="zh-CN" sz="2400" dirty="0">
              <a:solidFill>
                <a:srgbClr val="0000FF"/>
              </a:solidFill>
              <a:effectLst/>
              <a:latin typeface="隶书" panose="02010509060101010101" pitchFamily="49" charset="-122"/>
              <a:ea typeface="隶书" panose="02010509060101010101" pitchFamily="49"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电子的发现</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Group 2"/>
          <p:cNvGrpSpPr/>
          <p:nvPr/>
        </p:nvGrpSpPr>
        <p:grpSpPr bwMode="auto">
          <a:xfrm>
            <a:off x="532671" y="1227013"/>
            <a:ext cx="2133600" cy="2312769"/>
            <a:chOff x="341" y="1515"/>
            <a:chExt cx="1084" cy="1363"/>
          </a:xfrm>
        </p:grpSpPr>
        <p:pic>
          <p:nvPicPr>
            <p:cNvPr id="4" name="Picture 3" descr="thom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 y="1515"/>
              <a:ext cx="644" cy="908"/>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341" y="2464"/>
              <a:ext cx="1084" cy="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J. J. Thomson (1856-1940)</a:t>
              </a:r>
            </a:p>
          </p:txBody>
        </p:sp>
      </p:grpSp>
      <p:grpSp>
        <p:nvGrpSpPr>
          <p:cNvPr id="6" name="Group 5"/>
          <p:cNvGrpSpPr/>
          <p:nvPr/>
        </p:nvGrpSpPr>
        <p:grpSpPr bwMode="auto">
          <a:xfrm>
            <a:off x="2483768" y="1223173"/>
            <a:ext cx="6358423" cy="1779262"/>
            <a:chOff x="1403" y="1451"/>
            <a:chExt cx="3719" cy="1076"/>
          </a:xfrm>
        </p:grpSpPr>
        <p:sp>
          <p:nvSpPr>
            <p:cNvPr id="7" name="Rectangle 6"/>
            <p:cNvSpPr>
              <a:spLocks noChangeArrowheads="1"/>
            </p:cNvSpPr>
            <p:nvPr/>
          </p:nvSpPr>
          <p:spPr bwMode="auto">
            <a:xfrm>
              <a:off x="1503" y="1886"/>
              <a:ext cx="3619" cy="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a:spcBef>
                  <a:spcPct val="20000"/>
                </a:spcBef>
                <a:buChar char="–"/>
                <a:defRPr sz="2400">
                  <a:solidFill>
                    <a:schemeClr val="tx1"/>
                  </a:solidFill>
                  <a:latin typeface="Arial" panose="020B0604020202020204" pitchFamily="34" charset="0"/>
                  <a:ea typeface="宋体" panose="02010600030101010101" pitchFamily="2" charset="-122"/>
                </a:defRPr>
              </a:lvl2pPr>
              <a:lvl3pPr>
                <a:spcBef>
                  <a:spcPct val="20000"/>
                </a:spcBef>
                <a:buChar char="•"/>
                <a:defRPr sz="2000">
                  <a:solidFill>
                    <a:schemeClr val="tx1"/>
                  </a:solidFill>
                  <a:latin typeface="Arial" panose="020B0604020202020204" pitchFamily="34" charset="0"/>
                  <a:ea typeface="宋体" panose="02010600030101010101" pitchFamily="2" charset="-122"/>
                </a:defRPr>
              </a:lvl3pPr>
              <a:lvl4pPr>
                <a:spcBef>
                  <a:spcPct val="20000"/>
                </a:spcBef>
                <a:buChar char="–"/>
                <a:defRPr>
                  <a:solidFill>
                    <a:schemeClr val="tx1"/>
                  </a:solidFill>
                  <a:latin typeface="Arial" panose="020B0604020202020204" pitchFamily="34" charset="0"/>
                  <a:ea typeface="宋体" panose="02010600030101010101" pitchFamily="2" charset="-122"/>
                </a:defRPr>
              </a:lvl4pPr>
              <a:lvl5pPr>
                <a:spcBef>
                  <a:spcPct val="20000"/>
                </a:spcBef>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in recognition of the great merits of his theoretical and experimental investigations on the</a:t>
              </a:r>
              <a:r>
                <a:rPr kumimoji="0" lang="en-US" altLang="zh-CN" sz="2200" b="1" i="0" u="none" strike="noStrike" kern="1200" cap="none" spc="0" normalizeH="0" baseline="0" noProof="0" dirty="0">
                  <a:ln>
                    <a:noFill/>
                  </a:ln>
                  <a:solidFill>
                    <a:srgbClr val="FFCF0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conduction of electricity by gases</a:t>
              </a:r>
              <a:r>
                <a:rPr kumimoji="0" lang="en-US" altLang="zh-CN" sz="2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p:txBody>
        </p:sp>
        <p:sp>
          <p:nvSpPr>
            <p:cNvPr id="8" name="Rectangle 7"/>
            <p:cNvSpPr>
              <a:spLocks noChangeArrowheads="1"/>
            </p:cNvSpPr>
            <p:nvPr/>
          </p:nvSpPr>
          <p:spPr bwMode="auto">
            <a:xfrm>
              <a:off x="2060" y="1524"/>
              <a:ext cx="233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Arial" panose="020B0604020202020204" pitchFamily="34" charset="0"/>
                </a:rPr>
                <a:t>The Nobel Prize in Physics 1906</a:t>
              </a:r>
            </a:p>
          </p:txBody>
        </p:sp>
        <p:sp>
          <p:nvSpPr>
            <p:cNvPr id="9" name="Line 8"/>
            <p:cNvSpPr>
              <a:spLocks noChangeShapeType="1"/>
            </p:cNvSpPr>
            <p:nvPr/>
          </p:nvSpPr>
          <p:spPr bwMode="auto">
            <a:xfrm>
              <a:off x="1403" y="2086"/>
              <a:ext cx="299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Tahoma" panose="020B0604030504040204"/>
                <a:ea typeface="宋体" panose="02010600030101010101" pitchFamily="2" charset="-122"/>
                <a:cs typeface="+mn-cs"/>
              </a:endParaRPr>
            </a:p>
          </p:txBody>
        </p:sp>
        <p:sp>
          <p:nvSpPr>
            <p:cNvPr id="10" name="Line 9"/>
            <p:cNvSpPr>
              <a:spLocks noChangeShapeType="1"/>
            </p:cNvSpPr>
            <p:nvPr/>
          </p:nvSpPr>
          <p:spPr bwMode="auto">
            <a:xfrm>
              <a:off x="1403" y="2527"/>
              <a:ext cx="299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Tahoma" panose="020B0604030504040204"/>
                <a:ea typeface="宋体" panose="02010600030101010101" pitchFamily="2" charset="-122"/>
                <a:cs typeface="+mn-cs"/>
              </a:endParaRPr>
            </a:p>
          </p:txBody>
        </p:sp>
        <p:sp>
          <p:nvSpPr>
            <p:cNvPr id="11" name="Line 10"/>
            <p:cNvSpPr>
              <a:spLocks noChangeShapeType="1"/>
            </p:cNvSpPr>
            <p:nvPr/>
          </p:nvSpPr>
          <p:spPr bwMode="auto">
            <a:xfrm>
              <a:off x="1403" y="2086"/>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Tahoma" panose="020B0604030504040204"/>
                <a:ea typeface="宋体" panose="02010600030101010101" pitchFamily="2" charset="-122"/>
                <a:cs typeface="+mn-cs"/>
              </a:endParaRPr>
            </a:p>
          </p:txBody>
        </p:sp>
        <p:sp>
          <p:nvSpPr>
            <p:cNvPr id="12" name="Line 11"/>
            <p:cNvSpPr>
              <a:spLocks noChangeShapeType="1"/>
            </p:cNvSpPr>
            <p:nvPr/>
          </p:nvSpPr>
          <p:spPr bwMode="auto">
            <a:xfrm>
              <a:off x="4397" y="2086"/>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Tahoma" panose="020B0604030504040204"/>
                <a:ea typeface="宋体" panose="02010600030101010101" pitchFamily="2" charset="-122"/>
                <a:cs typeface="+mn-cs"/>
              </a:endParaRPr>
            </a:p>
          </p:txBody>
        </p:sp>
        <p:pic>
          <p:nvPicPr>
            <p:cNvPr id="13" name="Picture 12" descr="Med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 y="1451"/>
              <a:ext cx="408" cy="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bwMode="auto">
          <a:xfrm>
            <a:off x="629703" y="3888886"/>
            <a:ext cx="6172200" cy="2055813"/>
            <a:chOff x="729" y="2667"/>
            <a:chExt cx="3741" cy="1076"/>
          </a:xfrm>
        </p:grpSpPr>
        <p:sp>
          <p:nvSpPr>
            <p:cNvPr id="15" name="Rectangle 14"/>
            <p:cNvSpPr>
              <a:spLocks noChangeArrowheads="1"/>
            </p:cNvSpPr>
            <p:nvPr/>
          </p:nvSpPr>
          <p:spPr bwMode="auto">
            <a:xfrm>
              <a:off x="1386" y="2756"/>
              <a:ext cx="233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CC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Arial" panose="020B0604020202020204" pitchFamily="34" charset="0"/>
                </a:rPr>
                <a:t>The Nobel Prize in Physics 1923</a:t>
              </a:r>
            </a:p>
          </p:txBody>
        </p:sp>
        <p:sp>
          <p:nvSpPr>
            <p:cNvPr id="16" name="Line 15"/>
            <p:cNvSpPr>
              <a:spLocks noChangeShapeType="1"/>
            </p:cNvSpPr>
            <p:nvPr/>
          </p:nvSpPr>
          <p:spPr bwMode="auto">
            <a:xfrm>
              <a:off x="729" y="3302"/>
              <a:ext cx="299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Tahoma" panose="020B0604030504040204"/>
                <a:ea typeface="宋体" panose="02010600030101010101" pitchFamily="2" charset="-122"/>
                <a:cs typeface="+mn-cs"/>
              </a:endParaRPr>
            </a:p>
          </p:txBody>
        </p:sp>
        <p:sp>
          <p:nvSpPr>
            <p:cNvPr id="17" name="Line 16"/>
            <p:cNvSpPr>
              <a:spLocks noChangeShapeType="1"/>
            </p:cNvSpPr>
            <p:nvPr/>
          </p:nvSpPr>
          <p:spPr bwMode="auto">
            <a:xfrm>
              <a:off x="729" y="3743"/>
              <a:ext cx="299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Tahoma" panose="020B0604030504040204"/>
                <a:ea typeface="宋体" panose="02010600030101010101" pitchFamily="2" charset="-122"/>
                <a:cs typeface="+mn-cs"/>
              </a:endParaRPr>
            </a:p>
          </p:txBody>
        </p:sp>
        <p:sp>
          <p:nvSpPr>
            <p:cNvPr id="18" name="Line 17"/>
            <p:cNvSpPr>
              <a:spLocks noChangeShapeType="1"/>
            </p:cNvSpPr>
            <p:nvPr/>
          </p:nvSpPr>
          <p:spPr bwMode="auto">
            <a:xfrm>
              <a:off x="729" y="3302"/>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Tahoma" panose="020B0604030504040204"/>
                <a:ea typeface="宋体" panose="02010600030101010101" pitchFamily="2" charset="-122"/>
                <a:cs typeface="+mn-cs"/>
              </a:endParaRPr>
            </a:p>
          </p:txBody>
        </p:sp>
        <p:sp>
          <p:nvSpPr>
            <p:cNvPr id="19" name="Line 18"/>
            <p:cNvSpPr>
              <a:spLocks noChangeShapeType="1"/>
            </p:cNvSpPr>
            <p:nvPr/>
          </p:nvSpPr>
          <p:spPr bwMode="auto">
            <a:xfrm>
              <a:off x="3723" y="3302"/>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Tahoma" panose="020B0604030504040204"/>
                <a:ea typeface="宋体" panose="02010600030101010101" pitchFamily="2" charset="-122"/>
                <a:cs typeface="+mn-cs"/>
              </a:endParaRPr>
            </a:p>
          </p:txBody>
        </p:sp>
        <p:pic>
          <p:nvPicPr>
            <p:cNvPr id="20" name="Picture 19" descr="Med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 y="2667"/>
              <a:ext cx="408" cy="40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a:spLocks noChangeArrowheads="1"/>
            </p:cNvSpPr>
            <p:nvPr/>
          </p:nvSpPr>
          <p:spPr bwMode="auto">
            <a:xfrm>
              <a:off x="805" y="3086"/>
              <a:ext cx="3665"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for his work on the </a:t>
              </a:r>
              <a:r>
                <a:rPr kumimoji="0" lang="en-US" altLang="zh-CN" sz="2000" b="1" i="0" u="none" strike="noStrike" kern="1200" cap="none" spc="0" normalizeH="0" baseline="0" noProof="0" dirty="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elementary charge of electricity</a:t>
              </a:r>
              <a:r>
                <a:rPr kumimoji="0"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and on the </a:t>
              </a:r>
              <a:r>
                <a:rPr kumimoji="0" lang="en-US" altLang="zh-CN" sz="2000" b="1" i="0" u="none" strike="noStrike" kern="1200" cap="none" spc="0" normalizeH="0" baseline="0" noProof="0" dirty="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photoelectric effect</a:t>
              </a:r>
            </a:p>
          </p:txBody>
        </p:sp>
      </p:grpSp>
      <p:grpSp>
        <p:nvGrpSpPr>
          <p:cNvPr id="22" name="Group 21"/>
          <p:cNvGrpSpPr/>
          <p:nvPr/>
        </p:nvGrpSpPr>
        <p:grpSpPr bwMode="auto">
          <a:xfrm>
            <a:off x="6651767" y="3675811"/>
            <a:ext cx="1828800" cy="2273469"/>
            <a:chOff x="4501" y="2377"/>
            <a:chExt cx="909" cy="1395"/>
          </a:xfrm>
        </p:grpSpPr>
        <p:pic>
          <p:nvPicPr>
            <p:cNvPr id="23" name="Picture 22" descr="millik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 y="2377"/>
              <a:ext cx="644" cy="908"/>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23"/>
            <p:cNvSpPr txBox="1">
              <a:spLocks noChangeArrowheads="1"/>
            </p:cNvSpPr>
            <p:nvPr/>
          </p:nvSpPr>
          <p:spPr bwMode="auto">
            <a:xfrm>
              <a:off x="4501" y="3338"/>
              <a:ext cx="909" cy="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R. Millikan (1868-1953)</a:t>
              </a:r>
            </a:p>
          </p:txBody>
        </p:sp>
      </p:grpSp>
      <p:sp>
        <p:nvSpPr>
          <p:cNvPr id="25" name="Rectangle 24"/>
          <p:cNvSpPr>
            <a:spLocks noChangeArrowheads="1"/>
          </p:cNvSpPr>
          <p:nvPr/>
        </p:nvSpPr>
        <p:spPr bwMode="auto">
          <a:xfrm>
            <a:off x="3025747" y="3092158"/>
            <a:ext cx="3925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ahoma" panose="020B0604030504040204"/>
                <a:ea typeface="宋体" panose="02010600030101010101" pitchFamily="2" charset="-122"/>
                <a:cs typeface="+mn-cs"/>
              </a:rPr>
              <a:t>气体电导的理论和实验研究 </a:t>
            </a:r>
          </a:p>
        </p:txBody>
      </p:sp>
      <p:sp>
        <p:nvSpPr>
          <p:cNvPr id="26" name="Rectangle 25"/>
          <p:cNvSpPr>
            <a:spLocks noChangeArrowheads="1"/>
          </p:cNvSpPr>
          <p:nvPr/>
        </p:nvSpPr>
        <p:spPr bwMode="auto">
          <a:xfrm>
            <a:off x="1611614" y="5485561"/>
            <a:ext cx="3925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ahoma" panose="020B0604030504040204"/>
                <a:ea typeface="宋体" panose="02010600030101010101" pitchFamily="2" charset="-122"/>
                <a:cs typeface="+mn-cs"/>
              </a:rPr>
              <a:t>测定电子电荷以及光电效应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小结</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5"/>
          <p:cNvSpPr>
            <a:spLocks noChangeArrowheads="1"/>
          </p:cNvSpPr>
          <p:nvPr/>
        </p:nvSpPr>
        <p:spPr bwMode="auto">
          <a:xfrm>
            <a:off x="539552" y="1154238"/>
            <a:ext cx="6300192" cy="120251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marL="450850" indent="-4508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0850" marR="0" lvl="0" indent="-4508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承认阴极射线是粒子</a:t>
            </a:r>
            <a:endParaRPr kumimoji="0" lang="zh-CN" altLang="en-US" sz="1800" b="1" i="0" u="none" strike="noStrike" kern="1200" cap="none" spc="0" normalizeH="0" baseline="0" noProof="0" dirty="0">
              <a:ln>
                <a:noFill/>
              </a:ln>
              <a:solidFill>
                <a:srgbClr val="FF3300"/>
              </a:solidFill>
              <a:effectLst/>
              <a:uLnTx/>
              <a:uFillTx/>
              <a:latin typeface="Arial" panose="020B0604020202020204" pitchFamily="34" charset="0"/>
              <a:ea typeface="宋体" panose="02010600030101010101" pitchFamily="2" charset="-122"/>
              <a:cs typeface="+mn-cs"/>
            </a:endParaRPr>
          </a:p>
          <a:p>
            <a:pPr marL="450850" marR="0" lvl="0" indent="-4508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历史条件具备：真空技术的发展</a:t>
            </a:r>
          </a:p>
          <a:p>
            <a:pPr marL="450850" marR="0" lvl="0" indent="-4508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敢于突破旧观念的束缚</a:t>
            </a:r>
          </a:p>
          <a:p>
            <a:pPr marL="450850" marR="0" lvl="0" indent="-4508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不断进取（改变气体、阴极材料、测出电子电荷）</a:t>
            </a:r>
            <a:endParaRPr kumimoji="0" lang="zh-CN" altLang="en-US" sz="1800" b="1" i="0" u="none" strike="noStrike" kern="1200" cap="none" spc="0" normalizeH="0" baseline="0" noProof="0" dirty="0">
              <a:ln>
                <a:noFill/>
              </a:ln>
              <a:solidFill>
                <a:srgbClr val="FF3300"/>
              </a:solidFill>
              <a:effectLst/>
              <a:uLnTx/>
              <a:uFillTx/>
              <a:latin typeface="Arial" panose="020B0604020202020204" pitchFamily="34" charset="0"/>
              <a:ea typeface="宋体" panose="02010600030101010101" pitchFamily="2" charset="-122"/>
              <a:cs typeface="+mn-cs"/>
            </a:endParaRPr>
          </a:p>
        </p:txBody>
      </p:sp>
      <p:sp>
        <p:nvSpPr>
          <p:cNvPr id="4" name="Rectangle 6"/>
          <p:cNvSpPr>
            <a:spLocks noChangeArrowheads="1"/>
          </p:cNvSpPr>
          <p:nvPr/>
        </p:nvSpPr>
        <p:spPr bwMode="auto">
          <a:xfrm>
            <a:off x="539552" y="803191"/>
            <a:ext cx="4895850" cy="366713"/>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成功原因：</a:t>
            </a:r>
          </a:p>
        </p:txBody>
      </p:sp>
      <p:sp>
        <p:nvSpPr>
          <p:cNvPr id="5" name="Rectangle 7"/>
          <p:cNvSpPr>
            <a:spLocks noChangeArrowheads="1"/>
          </p:cNvSpPr>
          <p:nvPr/>
        </p:nvSpPr>
        <p:spPr bwMode="auto">
          <a:xfrm>
            <a:off x="539552" y="2349739"/>
            <a:ext cx="4895850" cy="366712"/>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电子发现的过程：</a:t>
            </a:r>
          </a:p>
        </p:txBody>
      </p:sp>
      <p:sp>
        <p:nvSpPr>
          <p:cNvPr id="6" name="Text Box 8"/>
          <p:cNvSpPr txBox="1">
            <a:spLocks noChangeArrowheads="1"/>
          </p:cNvSpPr>
          <p:nvPr/>
        </p:nvSpPr>
        <p:spPr bwMode="auto">
          <a:xfrm>
            <a:off x="1510978" y="2782717"/>
            <a:ext cx="1511300" cy="366712"/>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放电实验</a:t>
            </a:r>
          </a:p>
        </p:txBody>
      </p:sp>
      <p:sp>
        <p:nvSpPr>
          <p:cNvPr id="7" name="Text Box 9"/>
          <p:cNvSpPr txBox="1">
            <a:spLocks noChangeArrowheads="1"/>
          </p:cNvSpPr>
          <p:nvPr/>
        </p:nvSpPr>
        <p:spPr bwMode="auto">
          <a:xfrm>
            <a:off x="646584" y="3363697"/>
            <a:ext cx="3240088" cy="366712"/>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发现问题：阴极射线的本质？</a:t>
            </a:r>
          </a:p>
        </p:txBody>
      </p:sp>
      <p:sp>
        <p:nvSpPr>
          <p:cNvPr id="8" name="Text Box 10"/>
          <p:cNvSpPr txBox="1">
            <a:spLocks noChangeArrowheads="1"/>
          </p:cNvSpPr>
          <p:nvPr/>
        </p:nvSpPr>
        <p:spPr bwMode="auto">
          <a:xfrm>
            <a:off x="646585" y="3944677"/>
            <a:ext cx="3240087" cy="366713"/>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提出假说：阴极射线是粒子</a:t>
            </a:r>
          </a:p>
        </p:txBody>
      </p:sp>
      <p:sp>
        <p:nvSpPr>
          <p:cNvPr id="9" name="Text Box 11"/>
          <p:cNvSpPr txBox="1">
            <a:spLocks noChangeArrowheads="1"/>
          </p:cNvSpPr>
          <p:nvPr/>
        </p:nvSpPr>
        <p:spPr bwMode="auto">
          <a:xfrm>
            <a:off x="646584" y="4525658"/>
            <a:ext cx="3240088" cy="366713"/>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实验证实：测量荷质比</a:t>
            </a:r>
          </a:p>
        </p:txBody>
      </p:sp>
      <p:sp>
        <p:nvSpPr>
          <p:cNvPr id="10" name="Text Box 12"/>
          <p:cNvSpPr txBox="1">
            <a:spLocks noChangeArrowheads="1"/>
          </p:cNvSpPr>
          <p:nvPr/>
        </p:nvSpPr>
        <p:spPr bwMode="auto">
          <a:xfrm>
            <a:off x="646585" y="5106639"/>
            <a:ext cx="3240087" cy="366713"/>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验证假说</a:t>
            </a:r>
          </a:p>
        </p:txBody>
      </p:sp>
      <p:sp>
        <p:nvSpPr>
          <p:cNvPr id="11" name="Text Box 13"/>
          <p:cNvSpPr txBox="1">
            <a:spLocks noChangeArrowheads="1"/>
          </p:cNvSpPr>
          <p:nvPr/>
        </p:nvSpPr>
        <p:spPr bwMode="auto">
          <a:xfrm>
            <a:off x="646585" y="5687620"/>
            <a:ext cx="3240087" cy="366713"/>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新问题：电子普遍存在？</a:t>
            </a:r>
          </a:p>
        </p:txBody>
      </p:sp>
      <p:sp>
        <p:nvSpPr>
          <p:cNvPr id="12" name="Text Box 14"/>
          <p:cNvSpPr txBox="1">
            <a:spLocks noChangeArrowheads="1"/>
          </p:cNvSpPr>
          <p:nvPr/>
        </p:nvSpPr>
        <p:spPr bwMode="auto">
          <a:xfrm>
            <a:off x="646585" y="6268602"/>
            <a:ext cx="3240087" cy="366712"/>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新实验：验证假说</a:t>
            </a:r>
          </a:p>
        </p:txBody>
      </p:sp>
      <p:sp>
        <p:nvSpPr>
          <p:cNvPr id="13" name="Text Box 15"/>
          <p:cNvSpPr txBox="1">
            <a:spLocks noChangeArrowheads="1"/>
          </p:cNvSpPr>
          <p:nvPr/>
        </p:nvSpPr>
        <p:spPr bwMode="auto">
          <a:xfrm>
            <a:off x="4174803" y="6268602"/>
            <a:ext cx="1511300" cy="366712"/>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理论</a:t>
            </a:r>
          </a:p>
        </p:txBody>
      </p:sp>
      <p:sp>
        <p:nvSpPr>
          <p:cNvPr id="14" name="AutoShape 16"/>
          <p:cNvSpPr>
            <a:spLocks noChangeArrowheads="1"/>
          </p:cNvSpPr>
          <p:nvPr/>
        </p:nvSpPr>
        <p:spPr bwMode="auto">
          <a:xfrm>
            <a:off x="2195191" y="3147697"/>
            <a:ext cx="142875" cy="216000"/>
          </a:xfrm>
          <a:prstGeom prst="downArrow">
            <a:avLst>
              <a:gd name="adj1" fmla="val 50000"/>
              <a:gd name="adj2" fmla="val 63056"/>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AutoShape 17"/>
          <p:cNvSpPr>
            <a:spLocks noChangeArrowheads="1"/>
          </p:cNvSpPr>
          <p:nvPr/>
        </p:nvSpPr>
        <p:spPr bwMode="auto">
          <a:xfrm>
            <a:off x="2195191" y="3741742"/>
            <a:ext cx="142875" cy="216000"/>
          </a:xfrm>
          <a:prstGeom prst="downArrow">
            <a:avLst>
              <a:gd name="adj1" fmla="val 50000"/>
              <a:gd name="adj2" fmla="val 63055"/>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AutoShape 18"/>
          <p:cNvSpPr>
            <a:spLocks noChangeArrowheads="1"/>
          </p:cNvSpPr>
          <p:nvPr/>
        </p:nvSpPr>
        <p:spPr bwMode="auto">
          <a:xfrm>
            <a:off x="2195191" y="4316612"/>
            <a:ext cx="142875" cy="216000"/>
          </a:xfrm>
          <a:prstGeom prst="downArrow">
            <a:avLst>
              <a:gd name="adj1" fmla="val 50000"/>
              <a:gd name="adj2" fmla="val 63056"/>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AutoShape 19"/>
          <p:cNvSpPr>
            <a:spLocks noChangeArrowheads="1"/>
          </p:cNvSpPr>
          <p:nvPr/>
        </p:nvSpPr>
        <p:spPr bwMode="auto">
          <a:xfrm>
            <a:off x="2195191" y="4898590"/>
            <a:ext cx="142875" cy="216000"/>
          </a:xfrm>
          <a:prstGeom prst="downArrow">
            <a:avLst>
              <a:gd name="adj1" fmla="val 50000"/>
              <a:gd name="adj2" fmla="val 50556"/>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AutoShape 20"/>
          <p:cNvSpPr>
            <a:spLocks noChangeArrowheads="1"/>
          </p:cNvSpPr>
          <p:nvPr/>
        </p:nvSpPr>
        <p:spPr bwMode="auto">
          <a:xfrm>
            <a:off x="2195191" y="5477710"/>
            <a:ext cx="142875" cy="216000"/>
          </a:xfrm>
          <a:prstGeom prst="downArrow">
            <a:avLst>
              <a:gd name="adj1" fmla="val 50000"/>
              <a:gd name="adj2" fmla="val 38055"/>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AutoShape 21"/>
          <p:cNvSpPr>
            <a:spLocks noChangeArrowheads="1"/>
          </p:cNvSpPr>
          <p:nvPr/>
        </p:nvSpPr>
        <p:spPr bwMode="auto">
          <a:xfrm>
            <a:off x="2195191" y="6061592"/>
            <a:ext cx="142875" cy="216000"/>
          </a:xfrm>
          <a:prstGeom prst="downArrow">
            <a:avLst>
              <a:gd name="adj1" fmla="val 50000"/>
              <a:gd name="adj2" fmla="val 37778"/>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AutoShape 22"/>
          <p:cNvSpPr>
            <a:spLocks noChangeArrowheads="1"/>
          </p:cNvSpPr>
          <p:nvPr/>
        </p:nvSpPr>
        <p:spPr bwMode="auto">
          <a:xfrm>
            <a:off x="3922787" y="6380520"/>
            <a:ext cx="215900" cy="142875"/>
          </a:xfrm>
          <a:prstGeom prst="rightArrow">
            <a:avLst>
              <a:gd name="adj1" fmla="val 50000"/>
              <a:gd name="adj2" fmla="val 37778"/>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Text Box 24"/>
          <p:cNvSpPr txBox="1">
            <a:spLocks noChangeArrowheads="1"/>
          </p:cNvSpPr>
          <p:nvPr/>
        </p:nvSpPr>
        <p:spPr bwMode="auto">
          <a:xfrm>
            <a:off x="6588224" y="2782717"/>
            <a:ext cx="1511300" cy="366713"/>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实验</a:t>
            </a:r>
          </a:p>
        </p:txBody>
      </p:sp>
      <p:sp>
        <p:nvSpPr>
          <p:cNvPr id="22" name="Text Box 25"/>
          <p:cNvSpPr txBox="1">
            <a:spLocks noChangeArrowheads="1"/>
          </p:cNvSpPr>
          <p:nvPr/>
        </p:nvSpPr>
        <p:spPr bwMode="auto">
          <a:xfrm>
            <a:off x="6588224" y="3358980"/>
            <a:ext cx="1511300" cy="366712"/>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新问题</a:t>
            </a:r>
          </a:p>
        </p:txBody>
      </p:sp>
      <p:sp>
        <p:nvSpPr>
          <p:cNvPr id="23" name="Text Box 26"/>
          <p:cNvSpPr txBox="1">
            <a:spLocks noChangeArrowheads="1"/>
          </p:cNvSpPr>
          <p:nvPr/>
        </p:nvSpPr>
        <p:spPr bwMode="auto">
          <a:xfrm>
            <a:off x="6588224" y="3935242"/>
            <a:ext cx="1511300" cy="366713"/>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分析</a:t>
            </a:r>
          </a:p>
        </p:txBody>
      </p:sp>
      <p:sp>
        <p:nvSpPr>
          <p:cNvPr id="24" name="Text Box 27"/>
          <p:cNvSpPr txBox="1">
            <a:spLocks noChangeArrowheads="1"/>
          </p:cNvSpPr>
          <p:nvPr/>
        </p:nvSpPr>
        <p:spPr bwMode="auto">
          <a:xfrm>
            <a:off x="6588224" y="4511505"/>
            <a:ext cx="1511300" cy="366712"/>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假说</a:t>
            </a:r>
          </a:p>
        </p:txBody>
      </p:sp>
      <p:sp>
        <p:nvSpPr>
          <p:cNvPr id="25" name="Text Box 28"/>
          <p:cNvSpPr txBox="1">
            <a:spLocks noChangeArrowheads="1"/>
          </p:cNvSpPr>
          <p:nvPr/>
        </p:nvSpPr>
        <p:spPr bwMode="auto">
          <a:xfrm>
            <a:off x="6588224" y="5087767"/>
            <a:ext cx="1511300" cy="366713"/>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新实验</a:t>
            </a:r>
          </a:p>
        </p:txBody>
      </p:sp>
      <p:sp>
        <p:nvSpPr>
          <p:cNvPr id="26" name="Text Box 29"/>
          <p:cNvSpPr txBox="1">
            <a:spLocks noChangeArrowheads="1"/>
          </p:cNvSpPr>
          <p:nvPr/>
        </p:nvSpPr>
        <p:spPr bwMode="auto">
          <a:xfrm>
            <a:off x="6588224" y="5664030"/>
            <a:ext cx="1511300" cy="366712"/>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验证假说</a:t>
            </a:r>
          </a:p>
        </p:txBody>
      </p:sp>
      <p:sp>
        <p:nvSpPr>
          <p:cNvPr id="27" name="Text Box 30"/>
          <p:cNvSpPr txBox="1">
            <a:spLocks noChangeArrowheads="1"/>
          </p:cNvSpPr>
          <p:nvPr/>
        </p:nvSpPr>
        <p:spPr bwMode="auto">
          <a:xfrm>
            <a:off x="6588224" y="6240292"/>
            <a:ext cx="1511300" cy="366713"/>
          </a:xfrm>
          <a:prstGeom prst="rect">
            <a:avLst/>
          </a:prstGeom>
          <a:solidFill>
            <a:schemeClr val="accent1">
              <a:alpha val="72940"/>
            </a:scheme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ctr" defTabSz="914400" rtl="0" eaLnBrk="1" fontAlgn="base" latinLnBrk="0" hangingPunct="1">
              <a:lnSpc>
                <a:spcPct val="100000"/>
              </a:lnSpc>
              <a:spcBef>
                <a:spcPct val="50000"/>
              </a:spcBef>
              <a:spcAft>
                <a:spcPct val="0"/>
              </a:spcAft>
              <a:buClrTx/>
              <a:buSzTx/>
              <a:buFont typeface="Wingdings" panose="05000000000000000000" pitchFamily="2" charset="2"/>
              <a:buNone/>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理论</a:t>
            </a:r>
          </a:p>
        </p:txBody>
      </p:sp>
      <p:sp>
        <p:nvSpPr>
          <p:cNvPr id="28" name="AutoShape 31"/>
          <p:cNvSpPr>
            <a:spLocks noChangeArrowheads="1"/>
          </p:cNvSpPr>
          <p:nvPr/>
        </p:nvSpPr>
        <p:spPr bwMode="auto">
          <a:xfrm>
            <a:off x="7271643" y="3143080"/>
            <a:ext cx="144463" cy="215900"/>
          </a:xfrm>
          <a:prstGeom prst="downArrow">
            <a:avLst>
              <a:gd name="adj1" fmla="val 50000"/>
              <a:gd name="adj2" fmla="val 37363"/>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AutoShape 32"/>
          <p:cNvSpPr>
            <a:spLocks noChangeArrowheads="1"/>
          </p:cNvSpPr>
          <p:nvPr/>
        </p:nvSpPr>
        <p:spPr bwMode="auto">
          <a:xfrm>
            <a:off x="7271643" y="3719342"/>
            <a:ext cx="144463" cy="215900"/>
          </a:xfrm>
          <a:prstGeom prst="downArrow">
            <a:avLst>
              <a:gd name="adj1" fmla="val 50000"/>
              <a:gd name="adj2" fmla="val 37363"/>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AutoShape 33"/>
          <p:cNvSpPr>
            <a:spLocks noChangeArrowheads="1"/>
          </p:cNvSpPr>
          <p:nvPr/>
        </p:nvSpPr>
        <p:spPr bwMode="auto">
          <a:xfrm>
            <a:off x="7271643" y="4295605"/>
            <a:ext cx="144463" cy="215900"/>
          </a:xfrm>
          <a:prstGeom prst="downArrow">
            <a:avLst>
              <a:gd name="adj1" fmla="val 50000"/>
              <a:gd name="adj2" fmla="val 37363"/>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 name="AutoShape 34"/>
          <p:cNvSpPr>
            <a:spLocks noChangeArrowheads="1"/>
          </p:cNvSpPr>
          <p:nvPr/>
        </p:nvSpPr>
        <p:spPr bwMode="auto">
          <a:xfrm>
            <a:off x="7271643" y="4871867"/>
            <a:ext cx="144463" cy="215900"/>
          </a:xfrm>
          <a:prstGeom prst="downArrow">
            <a:avLst>
              <a:gd name="adj1" fmla="val 50000"/>
              <a:gd name="adj2" fmla="val 37363"/>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AutoShape 35"/>
          <p:cNvSpPr>
            <a:spLocks noChangeArrowheads="1"/>
          </p:cNvSpPr>
          <p:nvPr/>
        </p:nvSpPr>
        <p:spPr bwMode="auto">
          <a:xfrm>
            <a:off x="7271643" y="5448130"/>
            <a:ext cx="144463" cy="215900"/>
          </a:xfrm>
          <a:prstGeom prst="downArrow">
            <a:avLst>
              <a:gd name="adj1" fmla="val 50000"/>
              <a:gd name="adj2" fmla="val 37363"/>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AutoShape 36"/>
          <p:cNvSpPr>
            <a:spLocks noChangeArrowheads="1"/>
          </p:cNvSpPr>
          <p:nvPr/>
        </p:nvSpPr>
        <p:spPr bwMode="auto">
          <a:xfrm>
            <a:off x="7271643" y="6022805"/>
            <a:ext cx="144463" cy="215900"/>
          </a:xfrm>
          <a:prstGeom prst="downArrow">
            <a:avLst>
              <a:gd name="adj1" fmla="val 50000"/>
              <a:gd name="adj2" fmla="val 37363"/>
            </a:avLst>
          </a:prstGeom>
          <a:solidFill>
            <a:srgbClr val="3366FF">
              <a:alpha val="72940"/>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4" name="Group 47"/>
          <p:cNvGrpSpPr/>
          <p:nvPr/>
        </p:nvGrpSpPr>
        <p:grpSpPr bwMode="auto">
          <a:xfrm>
            <a:off x="8101111" y="3543130"/>
            <a:ext cx="444500" cy="1785937"/>
            <a:chOff x="4876" y="1913"/>
            <a:chExt cx="280" cy="1125"/>
          </a:xfrm>
        </p:grpSpPr>
        <p:sp>
          <p:nvSpPr>
            <p:cNvPr id="35" name="Line 44"/>
            <p:cNvSpPr>
              <a:spLocks noChangeShapeType="1"/>
            </p:cNvSpPr>
            <p:nvPr/>
          </p:nvSpPr>
          <p:spPr bwMode="auto">
            <a:xfrm>
              <a:off x="4876" y="3021"/>
              <a:ext cx="272" cy="1"/>
            </a:xfrm>
            <a:prstGeom prst="line">
              <a:avLst/>
            </a:prstGeom>
            <a:noFill/>
            <a:ln w="63500">
              <a:solidFill>
                <a:srgbClr val="33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 name="Freeform 45"/>
            <p:cNvSpPr/>
            <p:nvPr/>
          </p:nvSpPr>
          <p:spPr bwMode="auto">
            <a:xfrm>
              <a:off x="5148" y="1913"/>
              <a:ext cx="8" cy="1125"/>
            </a:xfrm>
            <a:custGeom>
              <a:avLst/>
              <a:gdLst>
                <a:gd name="T0" fmla="*/ 0 w 8"/>
                <a:gd name="T1" fmla="*/ 1125 h 1125"/>
                <a:gd name="T2" fmla="*/ 8 w 8"/>
                <a:gd name="T3" fmla="*/ 0 h 1125"/>
                <a:gd name="T4" fmla="*/ 0 60000 65536"/>
                <a:gd name="T5" fmla="*/ 0 60000 65536"/>
              </a:gdLst>
              <a:ahLst/>
              <a:cxnLst>
                <a:cxn ang="T4">
                  <a:pos x="T0" y="T1"/>
                </a:cxn>
                <a:cxn ang="T5">
                  <a:pos x="T2" y="T3"/>
                </a:cxn>
              </a:cxnLst>
              <a:rect l="0" t="0" r="r" b="b"/>
              <a:pathLst>
                <a:path w="8" h="1125">
                  <a:moveTo>
                    <a:pt x="0" y="1125"/>
                  </a:moveTo>
                  <a:lnTo>
                    <a:pt x="8" y="0"/>
                  </a:lnTo>
                </a:path>
              </a:pathLst>
            </a:custGeom>
            <a:noFill/>
            <a:ln w="63500" cap="flat" cmpd="sng">
              <a:solidFill>
                <a:srgbClr val="3366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 name="Line 46"/>
            <p:cNvSpPr>
              <a:spLocks noChangeShapeType="1"/>
            </p:cNvSpPr>
            <p:nvPr/>
          </p:nvSpPr>
          <p:spPr bwMode="auto">
            <a:xfrm flipH="1">
              <a:off x="4876" y="1933"/>
              <a:ext cx="272" cy="0"/>
            </a:xfrm>
            <a:prstGeom prst="line">
              <a:avLst/>
            </a:prstGeom>
            <a:noFill/>
            <a:ln w="635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8" name="文本框 37"/>
          <p:cNvSpPr txBox="1"/>
          <p:nvPr/>
        </p:nvSpPr>
        <p:spPr>
          <a:xfrm>
            <a:off x="5300901" y="904937"/>
            <a:ext cx="3853581" cy="955903"/>
          </a:xfrm>
          <a:prstGeom prst="rect">
            <a:avLst/>
          </a:prstGeom>
          <a:noFill/>
        </p:spPr>
        <p:txBody>
          <a:bodyPr wrap="square" rtlCol="0">
            <a:spAutoFit/>
          </a:bodyPr>
          <a:lstStyle/>
          <a:p>
            <a:pPr>
              <a:lnSpc>
                <a:spcPct val="150000"/>
              </a:lnSpc>
            </a:pPr>
            <a:r>
              <a:rPr lang="zh-CN" altLang="en-US" sz="2000" dirty="0">
                <a:solidFill>
                  <a:srgbClr val="FF0000"/>
                </a:solidFill>
              </a:rPr>
              <a:t>反例：电子电荷数值</a:t>
            </a:r>
            <a:endParaRPr lang="en-US" altLang="zh-CN" sz="2000" dirty="0">
              <a:solidFill>
                <a:srgbClr val="FF0000"/>
              </a:solidFill>
            </a:endParaRPr>
          </a:p>
          <a:p>
            <a:pPr>
              <a:lnSpc>
                <a:spcPct val="150000"/>
              </a:lnSpc>
            </a:pPr>
            <a:r>
              <a:rPr lang="zh-CN" altLang="en-US" sz="2000" dirty="0">
                <a:solidFill>
                  <a:srgbClr val="FF0000"/>
                </a:solidFill>
              </a:rPr>
              <a:t>正例：密立根只公布部分数据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ppt_x"/>
                                          </p:val>
                                        </p:tav>
                                        <p:tav tm="100000">
                                          <p:val>
                                            <p:strVal val="#ppt_x"/>
                                          </p:val>
                                        </p:tav>
                                      </p:tavLst>
                                    </p:anim>
                                    <p:anim calcmode="lin" valueType="num">
                                      <p:cBhvr additive="base">
                                        <p:cTn id="7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 calcmode="lin" valueType="num">
                                      <p:cBhvr additive="base">
                                        <p:cTn id="83" dur="500" fill="hold"/>
                                        <p:tgtEl>
                                          <p:spTgt spid="18"/>
                                        </p:tgtEl>
                                        <p:attrNameLst>
                                          <p:attrName>ppt_x</p:attrName>
                                        </p:attrNameLst>
                                      </p:cBhvr>
                                      <p:tavLst>
                                        <p:tav tm="0">
                                          <p:val>
                                            <p:strVal val="#ppt_x"/>
                                          </p:val>
                                        </p:tav>
                                        <p:tav tm="100000">
                                          <p:val>
                                            <p:strVal val="#ppt_x"/>
                                          </p:val>
                                        </p:tav>
                                      </p:tavLst>
                                    </p:anim>
                                    <p:anim calcmode="lin" valueType="num">
                                      <p:cBhvr additive="base">
                                        <p:cTn id="84" dur="500" fill="hold"/>
                                        <p:tgtEl>
                                          <p:spTgt spid="1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additive="base">
                                        <p:cTn id="87" dur="500" fill="hold"/>
                                        <p:tgtEl>
                                          <p:spTgt spid="11"/>
                                        </p:tgtEl>
                                        <p:attrNameLst>
                                          <p:attrName>ppt_x</p:attrName>
                                        </p:attrNameLst>
                                      </p:cBhvr>
                                      <p:tavLst>
                                        <p:tav tm="0">
                                          <p:val>
                                            <p:strVal val="#ppt_x"/>
                                          </p:val>
                                        </p:tav>
                                        <p:tav tm="100000">
                                          <p:val>
                                            <p:strVal val="#ppt_x"/>
                                          </p:val>
                                        </p:tav>
                                      </p:tavLst>
                                    </p:anim>
                                    <p:anim calcmode="lin" valueType="num">
                                      <p:cBhvr additive="base">
                                        <p:cTn id="8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additive="base">
                                        <p:cTn id="93" dur="500" fill="hold"/>
                                        <p:tgtEl>
                                          <p:spTgt spid="19"/>
                                        </p:tgtEl>
                                        <p:attrNameLst>
                                          <p:attrName>ppt_x</p:attrName>
                                        </p:attrNameLst>
                                      </p:cBhvr>
                                      <p:tavLst>
                                        <p:tav tm="0">
                                          <p:val>
                                            <p:strVal val="#ppt_x"/>
                                          </p:val>
                                        </p:tav>
                                        <p:tav tm="100000">
                                          <p:val>
                                            <p:strVal val="#ppt_x"/>
                                          </p:val>
                                        </p:tav>
                                      </p:tavLst>
                                    </p:anim>
                                    <p:anim calcmode="lin" valueType="num">
                                      <p:cBhvr additive="base">
                                        <p:cTn id="94" dur="500" fill="hold"/>
                                        <p:tgtEl>
                                          <p:spTgt spid="19"/>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500" fill="hold"/>
                                        <p:tgtEl>
                                          <p:spTgt spid="12"/>
                                        </p:tgtEl>
                                        <p:attrNameLst>
                                          <p:attrName>ppt_x</p:attrName>
                                        </p:attrNameLst>
                                      </p:cBhvr>
                                      <p:tavLst>
                                        <p:tav tm="0">
                                          <p:val>
                                            <p:strVal val="#ppt_x"/>
                                          </p:val>
                                        </p:tav>
                                        <p:tav tm="100000">
                                          <p:val>
                                            <p:strVal val="#ppt_x"/>
                                          </p:val>
                                        </p:tav>
                                      </p:tavLst>
                                    </p:anim>
                                    <p:anim calcmode="lin" valueType="num">
                                      <p:cBhvr additive="base">
                                        <p:cTn id="9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fill="hold"/>
                                        <p:tgtEl>
                                          <p:spTgt spid="20"/>
                                        </p:tgtEl>
                                        <p:attrNameLst>
                                          <p:attrName>ppt_x</p:attrName>
                                        </p:attrNameLst>
                                      </p:cBhvr>
                                      <p:tavLst>
                                        <p:tav tm="0">
                                          <p:val>
                                            <p:strVal val="#ppt_x"/>
                                          </p:val>
                                        </p:tav>
                                        <p:tav tm="100000">
                                          <p:val>
                                            <p:strVal val="#ppt_x"/>
                                          </p:val>
                                        </p:tav>
                                      </p:tavLst>
                                    </p:anim>
                                    <p:anim calcmode="lin" valueType="num">
                                      <p:cBhvr additive="base">
                                        <p:cTn id="104" dur="500" fill="hold"/>
                                        <p:tgtEl>
                                          <p:spTgt spid="20"/>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anim calcmode="lin" valueType="num">
                                      <p:cBhvr additive="base">
                                        <p:cTn id="107" dur="500" fill="hold"/>
                                        <p:tgtEl>
                                          <p:spTgt spid="13"/>
                                        </p:tgtEl>
                                        <p:attrNameLst>
                                          <p:attrName>ppt_x</p:attrName>
                                        </p:attrNameLst>
                                      </p:cBhvr>
                                      <p:tavLst>
                                        <p:tav tm="0">
                                          <p:val>
                                            <p:strVal val="#ppt_x"/>
                                          </p:val>
                                        </p:tav>
                                        <p:tav tm="100000">
                                          <p:val>
                                            <p:strVal val="#ppt_x"/>
                                          </p:val>
                                        </p:tav>
                                      </p:tavLst>
                                    </p:anim>
                                    <p:anim calcmode="lin" valueType="num">
                                      <p:cBhvr additive="base">
                                        <p:cTn id="10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21"/>
                                        </p:tgtEl>
                                        <p:attrNameLst>
                                          <p:attrName>style.visibility</p:attrName>
                                        </p:attrNameLst>
                                      </p:cBhvr>
                                      <p:to>
                                        <p:strVal val="visible"/>
                                      </p:to>
                                    </p:set>
                                    <p:anim calcmode="lin" valueType="num">
                                      <p:cBhvr additive="base">
                                        <p:cTn id="113" dur="500" fill="hold"/>
                                        <p:tgtEl>
                                          <p:spTgt spid="21"/>
                                        </p:tgtEl>
                                        <p:attrNameLst>
                                          <p:attrName>ppt_x</p:attrName>
                                        </p:attrNameLst>
                                      </p:cBhvr>
                                      <p:tavLst>
                                        <p:tav tm="0">
                                          <p:val>
                                            <p:strVal val="#ppt_x"/>
                                          </p:val>
                                        </p:tav>
                                        <p:tav tm="100000">
                                          <p:val>
                                            <p:strVal val="#ppt_x"/>
                                          </p:val>
                                        </p:tav>
                                      </p:tavLst>
                                    </p:anim>
                                    <p:anim calcmode="lin" valueType="num">
                                      <p:cBhvr additive="base">
                                        <p:cTn id="1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28"/>
                                        </p:tgtEl>
                                        <p:attrNameLst>
                                          <p:attrName>style.visibility</p:attrName>
                                        </p:attrNameLst>
                                      </p:cBhvr>
                                      <p:to>
                                        <p:strVal val="visible"/>
                                      </p:to>
                                    </p:set>
                                    <p:anim calcmode="lin" valueType="num">
                                      <p:cBhvr additive="base">
                                        <p:cTn id="119" dur="500" fill="hold"/>
                                        <p:tgtEl>
                                          <p:spTgt spid="28"/>
                                        </p:tgtEl>
                                        <p:attrNameLst>
                                          <p:attrName>ppt_x</p:attrName>
                                        </p:attrNameLst>
                                      </p:cBhvr>
                                      <p:tavLst>
                                        <p:tav tm="0">
                                          <p:val>
                                            <p:strVal val="#ppt_x"/>
                                          </p:val>
                                        </p:tav>
                                        <p:tav tm="100000">
                                          <p:val>
                                            <p:strVal val="#ppt_x"/>
                                          </p:val>
                                        </p:tav>
                                      </p:tavLst>
                                    </p:anim>
                                    <p:anim calcmode="lin" valueType="num">
                                      <p:cBhvr additive="base">
                                        <p:cTn id="120" dur="500" fill="hold"/>
                                        <p:tgtEl>
                                          <p:spTgt spid="28"/>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22"/>
                                        </p:tgtEl>
                                        <p:attrNameLst>
                                          <p:attrName>style.visibility</p:attrName>
                                        </p:attrNameLst>
                                      </p:cBhvr>
                                      <p:to>
                                        <p:strVal val="visible"/>
                                      </p:to>
                                    </p:set>
                                    <p:anim calcmode="lin" valueType="num">
                                      <p:cBhvr additive="base">
                                        <p:cTn id="123" dur="500" fill="hold"/>
                                        <p:tgtEl>
                                          <p:spTgt spid="22"/>
                                        </p:tgtEl>
                                        <p:attrNameLst>
                                          <p:attrName>ppt_x</p:attrName>
                                        </p:attrNameLst>
                                      </p:cBhvr>
                                      <p:tavLst>
                                        <p:tav tm="0">
                                          <p:val>
                                            <p:strVal val="#ppt_x"/>
                                          </p:val>
                                        </p:tav>
                                        <p:tav tm="100000">
                                          <p:val>
                                            <p:strVal val="#ppt_x"/>
                                          </p:val>
                                        </p:tav>
                                      </p:tavLst>
                                    </p:anim>
                                    <p:anim calcmode="lin" valueType="num">
                                      <p:cBhvr additive="base">
                                        <p:cTn id="1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29"/>
                                        </p:tgtEl>
                                        <p:attrNameLst>
                                          <p:attrName>style.visibility</p:attrName>
                                        </p:attrNameLst>
                                      </p:cBhvr>
                                      <p:to>
                                        <p:strVal val="visible"/>
                                      </p:to>
                                    </p:set>
                                    <p:anim calcmode="lin" valueType="num">
                                      <p:cBhvr additive="base">
                                        <p:cTn id="129" dur="500" fill="hold"/>
                                        <p:tgtEl>
                                          <p:spTgt spid="29"/>
                                        </p:tgtEl>
                                        <p:attrNameLst>
                                          <p:attrName>ppt_x</p:attrName>
                                        </p:attrNameLst>
                                      </p:cBhvr>
                                      <p:tavLst>
                                        <p:tav tm="0">
                                          <p:val>
                                            <p:strVal val="#ppt_x"/>
                                          </p:val>
                                        </p:tav>
                                        <p:tav tm="100000">
                                          <p:val>
                                            <p:strVal val="#ppt_x"/>
                                          </p:val>
                                        </p:tav>
                                      </p:tavLst>
                                    </p:anim>
                                    <p:anim calcmode="lin" valueType="num">
                                      <p:cBhvr additive="base">
                                        <p:cTn id="130" dur="500" fill="hold"/>
                                        <p:tgtEl>
                                          <p:spTgt spid="29"/>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23"/>
                                        </p:tgtEl>
                                        <p:attrNameLst>
                                          <p:attrName>style.visibility</p:attrName>
                                        </p:attrNameLst>
                                      </p:cBhvr>
                                      <p:to>
                                        <p:strVal val="visible"/>
                                      </p:to>
                                    </p:set>
                                    <p:anim calcmode="lin" valueType="num">
                                      <p:cBhvr additive="base">
                                        <p:cTn id="133" dur="500" fill="hold"/>
                                        <p:tgtEl>
                                          <p:spTgt spid="23"/>
                                        </p:tgtEl>
                                        <p:attrNameLst>
                                          <p:attrName>ppt_x</p:attrName>
                                        </p:attrNameLst>
                                      </p:cBhvr>
                                      <p:tavLst>
                                        <p:tav tm="0">
                                          <p:val>
                                            <p:strVal val="#ppt_x"/>
                                          </p:val>
                                        </p:tav>
                                        <p:tav tm="100000">
                                          <p:val>
                                            <p:strVal val="#ppt_x"/>
                                          </p:val>
                                        </p:tav>
                                      </p:tavLst>
                                    </p:anim>
                                    <p:anim calcmode="lin" valueType="num">
                                      <p:cBhvr additive="base">
                                        <p:cTn id="1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30"/>
                                        </p:tgtEl>
                                        <p:attrNameLst>
                                          <p:attrName>style.visibility</p:attrName>
                                        </p:attrNameLst>
                                      </p:cBhvr>
                                      <p:to>
                                        <p:strVal val="visible"/>
                                      </p:to>
                                    </p:set>
                                    <p:anim calcmode="lin" valueType="num">
                                      <p:cBhvr additive="base">
                                        <p:cTn id="139" dur="500" fill="hold"/>
                                        <p:tgtEl>
                                          <p:spTgt spid="30"/>
                                        </p:tgtEl>
                                        <p:attrNameLst>
                                          <p:attrName>ppt_x</p:attrName>
                                        </p:attrNameLst>
                                      </p:cBhvr>
                                      <p:tavLst>
                                        <p:tav tm="0">
                                          <p:val>
                                            <p:strVal val="#ppt_x"/>
                                          </p:val>
                                        </p:tav>
                                        <p:tav tm="100000">
                                          <p:val>
                                            <p:strVal val="#ppt_x"/>
                                          </p:val>
                                        </p:tav>
                                      </p:tavLst>
                                    </p:anim>
                                    <p:anim calcmode="lin" valueType="num">
                                      <p:cBhvr additive="base">
                                        <p:cTn id="140" dur="500" fill="hold"/>
                                        <p:tgtEl>
                                          <p:spTgt spid="30"/>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24"/>
                                        </p:tgtEl>
                                        <p:attrNameLst>
                                          <p:attrName>style.visibility</p:attrName>
                                        </p:attrNameLst>
                                      </p:cBhvr>
                                      <p:to>
                                        <p:strVal val="visible"/>
                                      </p:to>
                                    </p:set>
                                    <p:anim calcmode="lin" valueType="num">
                                      <p:cBhvr additive="base">
                                        <p:cTn id="143" dur="500" fill="hold"/>
                                        <p:tgtEl>
                                          <p:spTgt spid="24"/>
                                        </p:tgtEl>
                                        <p:attrNameLst>
                                          <p:attrName>ppt_x</p:attrName>
                                        </p:attrNameLst>
                                      </p:cBhvr>
                                      <p:tavLst>
                                        <p:tav tm="0">
                                          <p:val>
                                            <p:strVal val="#ppt_x"/>
                                          </p:val>
                                        </p:tav>
                                        <p:tav tm="100000">
                                          <p:val>
                                            <p:strVal val="#ppt_x"/>
                                          </p:val>
                                        </p:tav>
                                      </p:tavLst>
                                    </p:anim>
                                    <p:anim calcmode="lin" valueType="num">
                                      <p:cBhvr additive="base">
                                        <p:cTn id="1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31"/>
                                        </p:tgtEl>
                                        <p:attrNameLst>
                                          <p:attrName>style.visibility</p:attrName>
                                        </p:attrNameLst>
                                      </p:cBhvr>
                                      <p:to>
                                        <p:strVal val="visible"/>
                                      </p:to>
                                    </p:set>
                                    <p:anim calcmode="lin" valueType="num">
                                      <p:cBhvr additive="base">
                                        <p:cTn id="149" dur="500" fill="hold"/>
                                        <p:tgtEl>
                                          <p:spTgt spid="31"/>
                                        </p:tgtEl>
                                        <p:attrNameLst>
                                          <p:attrName>ppt_x</p:attrName>
                                        </p:attrNameLst>
                                      </p:cBhvr>
                                      <p:tavLst>
                                        <p:tav tm="0">
                                          <p:val>
                                            <p:strVal val="#ppt_x"/>
                                          </p:val>
                                        </p:tav>
                                        <p:tav tm="100000">
                                          <p:val>
                                            <p:strVal val="#ppt_x"/>
                                          </p:val>
                                        </p:tav>
                                      </p:tavLst>
                                    </p:anim>
                                    <p:anim calcmode="lin" valueType="num">
                                      <p:cBhvr additive="base">
                                        <p:cTn id="150" dur="500" fill="hold"/>
                                        <p:tgtEl>
                                          <p:spTgt spid="31"/>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 calcmode="lin" valueType="num">
                                      <p:cBhvr additive="base">
                                        <p:cTn id="153" dur="500" fill="hold"/>
                                        <p:tgtEl>
                                          <p:spTgt spid="25"/>
                                        </p:tgtEl>
                                        <p:attrNameLst>
                                          <p:attrName>ppt_x</p:attrName>
                                        </p:attrNameLst>
                                      </p:cBhvr>
                                      <p:tavLst>
                                        <p:tav tm="0">
                                          <p:val>
                                            <p:strVal val="#ppt_x"/>
                                          </p:val>
                                        </p:tav>
                                        <p:tav tm="100000">
                                          <p:val>
                                            <p:strVal val="#ppt_x"/>
                                          </p:val>
                                        </p:tav>
                                      </p:tavLst>
                                    </p:anim>
                                    <p:anim calcmode="lin" valueType="num">
                                      <p:cBhvr additive="base">
                                        <p:cTn id="15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32"/>
                                        </p:tgtEl>
                                        <p:attrNameLst>
                                          <p:attrName>style.visibility</p:attrName>
                                        </p:attrNameLst>
                                      </p:cBhvr>
                                      <p:to>
                                        <p:strVal val="visible"/>
                                      </p:to>
                                    </p:set>
                                    <p:anim calcmode="lin" valueType="num">
                                      <p:cBhvr additive="base">
                                        <p:cTn id="159" dur="500" fill="hold"/>
                                        <p:tgtEl>
                                          <p:spTgt spid="32"/>
                                        </p:tgtEl>
                                        <p:attrNameLst>
                                          <p:attrName>ppt_x</p:attrName>
                                        </p:attrNameLst>
                                      </p:cBhvr>
                                      <p:tavLst>
                                        <p:tav tm="0">
                                          <p:val>
                                            <p:strVal val="#ppt_x"/>
                                          </p:val>
                                        </p:tav>
                                        <p:tav tm="100000">
                                          <p:val>
                                            <p:strVal val="#ppt_x"/>
                                          </p:val>
                                        </p:tav>
                                      </p:tavLst>
                                    </p:anim>
                                    <p:anim calcmode="lin" valueType="num">
                                      <p:cBhvr additive="base">
                                        <p:cTn id="160" dur="500" fill="hold"/>
                                        <p:tgtEl>
                                          <p:spTgt spid="32"/>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26"/>
                                        </p:tgtEl>
                                        <p:attrNameLst>
                                          <p:attrName>style.visibility</p:attrName>
                                        </p:attrNameLst>
                                      </p:cBhvr>
                                      <p:to>
                                        <p:strVal val="visible"/>
                                      </p:to>
                                    </p:set>
                                    <p:anim calcmode="lin" valueType="num">
                                      <p:cBhvr additive="base">
                                        <p:cTn id="163" dur="500" fill="hold"/>
                                        <p:tgtEl>
                                          <p:spTgt spid="26"/>
                                        </p:tgtEl>
                                        <p:attrNameLst>
                                          <p:attrName>ppt_x</p:attrName>
                                        </p:attrNameLst>
                                      </p:cBhvr>
                                      <p:tavLst>
                                        <p:tav tm="0">
                                          <p:val>
                                            <p:strVal val="#ppt_x"/>
                                          </p:val>
                                        </p:tav>
                                        <p:tav tm="100000">
                                          <p:val>
                                            <p:strVal val="#ppt_x"/>
                                          </p:val>
                                        </p:tav>
                                      </p:tavLst>
                                    </p:anim>
                                    <p:anim calcmode="lin" valueType="num">
                                      <p:cBhvr additive="base">
                                        <p:cTn id="16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3"/>
                                        </p:tgtEl>
                                        <p:attrNameLst>
                                          <p:attrName>style.visibility</p:attrName>
                                        </p:attrNameLst>
                                      </p:cBhvr>
                                      <p:to>
                                        <p:strVal val="visible"/>
                                      </p:to>
                                    </p:set>
                                    <p:anim calcmode="lin" valueType="num">
                                      <p:cBhvr additive="base">
                                        <p:cTn id="169" dur="500" fill="hold"/>
                                        <p:tgtEl>
                                          <p:spTgt spid="33"/>
                                        </p:tgtEl>
                                        <p:attrNameLst>
                                          <p:attrName>ppt_x</p:attrName>
                                        </p:attrNameLst>
                                      </p:cBhvr>
                                      <p:tavLst>
                                        <p:tav tm="0">
                                          <p:val>
                                            <p:strVal val="#ppt_x"/>
                                          </p:val>
                                        </p:tav>
                                        <p:tav tm="100000">
                                          <p:val>
                                            <p:strVal val="#ppt_x"/>
                                          </p:val>
                                        </p:tav>
                                      </p:tavLst>
                                    </p:anim>
                                    <p:anim calcmode="lin" valueType="num">
                                      <p:cBhvr additive="base">
                                        <p:cTn id="170" dur="500" fill="hold"/>
                                        <p:tgtEl>
                                          <p:spTgt spid="33"/>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27"/>
                                        </p:tgtEl>
                                        <p:attrNameLst>
                                          <p:attrName>style.visibility</p:attrName>
                                        </p:attrNameLst>
                                      </p:cBhvr>
                                      <p:to>
                                        <p:strVal val="visible"/>
                                      </p:to>
                                    </p:set>
                                    <p:anim calcmode="lin" valueType="num">
                                      <p:cBhvr additive="base">
                                        <p:cTn id="173" dur="500" fill="hold"/>
                                        <p:tgtEl>
                                          <p:spTgt spid="27"/>
                                        </p:tgtEl>
                                        <p:attrNameLst>
                                          <p:attrName>ppt_x</p:attrName>
                                        </p:attrNameLst>
                                      </p:cBhvr>
                                      <p:tavLst>
                                        <p:tav tm="0">
                                          <p:val>
                                            <p:strVal val="#ppt_x"/>
                                          </p:val>
                                        </p:tav>
                                        <p:tav tm="100000">
                                          <p:val>
                                            <p:strVal val="#ppt_x"/>
                                          </p:val>
                                        </p:tav>
                                      </p:tavLst>
                                    </p:anim>
                                    <p:anim calcmode="lin" valueType="num">
                                      <p:cBhvr additive="base">
                                        <p:cTn id="17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34"/>
                                        </p:tgtEl>
                                        <p:attrNameLst>
                                          <p:attrName>style.visibility</p:attrName>
                                        </p:attrNameLst>
                                      </p:cBhvr>
                                      <p:to>
                                        <p:strVal val="visible"/>
                                      </p:to>
                                    </p:set>
                                    <p:anim calcmode="lin" valueType="num">
                                      <p:cBhvr additive="base">
                                        <p:cTn id="179" dur="500" fill="hold"/>
                                        <p:tgtEl>
                                          <p:spTgt spid="34"/>
                                        </p:tgtEl>
                                        <p:attrNameLst>
                                          <p:attrName>ppt_x</p:attrName>
                                        </p:attrNameLst>
                                      </p:cBhvr>
                                      <p:tavLst>
                                        <p:tav tm="0">
                                          <p:val>
                                            <p:strVal val="#ppt_x"/>
                                          </p:val>
                                        </p:tav>
                                        <p:tav tm="100000">
                                          <p:val>
                                            <p:strVal val="#ppt_x"/>
                                          </p:val>
                                        </p:tav>
                                      </p:tavLst>
                                    </p:anim>
                                    <p:anim calcmode="lin" valueType="num">
                                      <p:cBhvr additive="base">
                                        <p:cTn id="18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16" presetClass="entr" presetSubtype="21" fill="hold" grpId="0" nodeType="clickEffect">
                                  <p:stCondLst>
                                    <p:cond delay="0"/>
                                  </p:stCondLst>
                                  <p:childTnLst>
                                    <p:set>
                                      <p:cBhvr>
                                        <p:cTn id="184" dur="1" fill="hold">
                                          <p:stCondLst>
                                            <p:cond delay="0"/>
                                          </p:stCondLst>
                                        </p:cTn>
                                        <p:tgtEl>
                                          <p:spTgt spid="38"/>
                                        </p:tgtEl>
                                        <p:attrNameLst>
                                          <p:attrName>style.visibility</p:attrName>
                                        </p:attrNameLst>
                                      </p:cBhvr>
                                      <p:to>
                                        <p:strVal val="visible"/>
                                      </p:to>
                                    </p:set>
                                    <p:animEffect transition="in" filter="barn(inVertical)">
                                      <p:cBhvr>
                                        <p:cTn id="18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原子结构是什么？</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935596" y="1062057"/>
            <a:ext cx="7596844" cy="15748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nSpc>
                <a:spcPct val="120000"/>
              </a:lnSpc>
            </a:pPr>
            <a:r>
              <a:rPr lang="zh-CN" altLang="en-US" sz="2800" dirty="0">
                <a:solidFill>
                  <a:schemeClr val="tx1"/>
                </a:solidFill>
                <a:latin typeface="隶书" panose="02010509060101010101" pitchFamily="49" charset="-122"/>
                <a:ea typeface="隶书" panose="02010509060101010101" pitchFamily="49" charset="-122"/>
              </a:rPr>
              <a:t>电子的质量</a:t>
            </a:r>
            <a:r>
              <a:rPr lang="en-US" altLang="zh-CN" sz="2800" i="1" dirty="0">
                <a:solidFill>
                  <a:schemeClr val="tx1"/>
                </a:solidFill>
                <a:latin typeface="隶书" panose="02010509060101010101" pitchFamily="49" charset="-122"/>
                <a:ea typeface="隶书" panose="02010509060101010101" pitchFamily="49" charset="-122"/>
              </a:rPr>
              <a:t>m</a:t>
            </a:r>
            <a:r>
              <a:rPr lang="en-US" altLang="zh-CN" sz="2800" baseline="-25000" dirty="0">
                <a:solidFill>
                  <a:schemeClr val="tx1"/>
                </a:solidFill>
                <a:latin typeface="隶书" panose="02010509060101010101" pitchFamily="49" charset="-122"/>
                <a:ea typeface="隶书" panose="02010509060101010101" pitchFamily="49" charset="-122"/>
              </a:rPr>
              <a:t>e</a:t>
            </a:r>
            <a:r>
              <a:rPr lang="en-US" altLang="zh-CN" sz="2800" dirty="0">
                <a:solidFill>
                  <a:schemeClr val="tx1"/>
                </a:solidFill>
                <a:latin typeface="隶书" panose="02010509060101010101" pitchFamily="49" charset="-122"/>
                <a:ea typeface="隶书" panose="02010509060101010101" pitchFamily="49" charset="-122"/>
              </a:rPr>
              <a:t> = 9.109×10</a:t>
            </a:r>
            <a:r>
              <a:rPr lang="en-US" altLang="zh-CN" sz="2800" baseline="30000" dirty="0">
                <a:solidFill>
                  <a:schemeClr val="tx1"/>
                </a:solidFill>
                <a:latin typeface="隶书" panose="02010509060101010101" pitchFamily="49" charset="-122"/>
                <a:ea typeface="隶书" panose="02010509060101010101" pitchFamily="49" charset="-122"/>
              </a:rPr>
              <a:t>-31</a:t>
            </a:r>
            <a:r>
              <a:rPr lang="en-US" altLang="zh-CN" sz="2800" dirty="0">
                <a:solidFill>
                  <a:schemeClr val="tx1"/>
                </a:solidFill>
                <a:latin typeface="隶书" panose="02010509060101010101" pitchFamily="49" charset="-122"/>
                <a:ea typeface="隶书" panose="02010509060101010101" pitchFamily="49" charset="-122"/>
              </a:rPr>
              <a:t> kg</a:t>
            </a:r>
          </a:p>
          <a:p>
            <a:pPr>
              <a:lnSpc>
                <a:spcPct val="120000"/>
              </a:lnSpc>
            </a:pPr>
            <a:r>
              <a:rPr lang="zh-CN" altLang="en-US" sz="2800" dirty="0">
                <a:solidFill>
                  <a:schemeClr val="tx1"/>
                </a:solidFill>
                <a:latin typeface="隶书" panose="02010509060101010101" pitchFamily="49" charset="-122"/>
                <a:ea typeface="隶书" panose="02010509060101010101" pitchFamily="49" charset="-122"/>
              </a:rPr>
              <a:t>氢离子的质量</a:t>
            </a:r>
            <a:r>
              <a:rPr lang="en-US" altLang="zh-CN" sz="2800" i="1" dirty="0" err="1">
                <a:solidFill>
                  <a:schemeClr val="tx1"/>
                </a:solidFill>
                <a:latin typeface="隶书" panose="02010509060101010101" pitchFamily="49" charset="-122"/>
                <a:ea typeface="隶书" panose="02010509060101010101" pitchFamily="49" charset="-122"/>
              </a:rPr>
              <a:t>m</a:t>
            </a:r>
            <a:r>
              <a:rPr lang="en-US" altLang="zh-CN" sz="2800" baseline="-25000" dirty="0" err="1">
                <a:solidFill>
                  <a:schemeClr val="tx1"/>
                </a:solidFill>
                <a:latin typeface="隶书" panose="02010509060101010101" pitchFamily="49" charset="-122"/>
                <a:ea typeface="隶书" panose="02010509060101010101" pitchFamily="49" charset="-122"/>
              </a:rPr>
              <a:t>p</a:t>
            </a:r>
            <a:r>
              <a:rPr lang="en-US" altLang="zh-CN" sz="2800" dirty="0">
                <a:solidFill>
                  <a:schemeClr val="tx1"/>
                </a:solidFill>
                <a:latin typeface="隶书" panose="02010509060101010101" pitchFamily="49" charset="-122"/>
                <a:ea typeface="隶书" panose="02010509060101010101" pitchFamily="49" charset="-122"/>
              </a:rPr>
              <a:t> = 1.672×10</a:t>
            </a:r>
            <a:r>
              <a:rPr lang="en-US" altLang="zh-CN" sz="2800" baseline="30000" dirty="0">
                <a:solidFill>
                  <a:schemeClr val="tx1"/>
                </a:solidFill>
                <a:latin typeface="隶书" panose="02010509060101010101" pitchFamily="49" charset="-122"/>
                <a:ea typeface="隶书" panose="02010509060101010101" pitchFamily="49" charset="-122"/>
              </a:rPr>
              <a:t>-27</a:t>
            </a:r>
            <a:r>
              <a:rPr lang="en-US" altLang="zh-CN" sz="2800" dirty="0">
                <a:solidFill>
                  <a:schemeClr val="tx1"/>
                </a:solidFill>
                <a:latin typeface="隶书" panose="02010509060101010101" pitchFamily="49" charset="-122"/>
                <a:ea typeface="隶书" panose="02010509060101010101" pitchFamily="49" charset="-122"/>
              </a:rPr>
              <a:t> kg</a:t>
            </a:r>
          </a:p>
          <a:p>
            <a:pPr>
              <a:lnSpc>
                <a:spcPct val="120000"/>
              </a:lnSpc>
            </a:pPr>
            <a:r>
              <a:rPr lang="en-US" altLang="zh-CN" sz="2800" i="1" dirty="0" err="1">
                <a:solidFill>
                  <a:schemeClr val="tx1"/>
                </a:solidFill>
                <a:latin typeface="隶书" panose="02010509060101010101" pitchFamily="49" charset="-122"/>
                <a:ea typeface="隶书" panose="02010509060101010101" pitchFamily="49" charset="-122"/>
              </a:rPr>
              <a:t>m</a:t>
            </a:r>
            <a:r>
              <a:rPr lang="en-US" altLang="zh-CN" sz="2800" baseline="-25000" dirty="0" err="1">
                <a:solidFill>
                  <a:schemeClr val="tx1"/>
                </a:solidFill>
                <a:latin typeface="隶书" panose="02010509060101010101" pitchFamily="49" charset="-122"/>
                <a:ea typeface="隶书" panose="02010509060101010101" pitchFamily="49" charset="-122"/>
              </a:rPr>
              <a:t>p</a:t>
            </a:r>
            <a:r>
              <a:rPr lang="en-US" altLang="zh-CN" sz="2800" dirty="0">
                <a:solidFill>
                  <a:schemeClr val="tx1"/>
                </a:solidFill>
                <a:latin typeface="隶书" panose="02010509060101010101" pitchFamily="49" charset="-122"/>
                <a:ea typeface="隶书" panose="02010509060101010101" pitchFamily="49" charset="-122"/>
              </a:rPr>
              <a:t>/</a:t>
            </a:r>
            <a:r>
              <a:rPr lang="en-US" altLang="zh-CN" sz="2800" i="1" dirty="0">
                <a:solidFill>
                  <a:schemeClr val="tx1"/>
                </a:solidFill>
                <a:latin typeface="隶书" panose="02010509060101010101" pitchFamily="49" charset="-122"/>
                <a:ea typeface="隶书" panose="02010509060101010101" pitchFamily="49" charset="-122"/>
              </a:rPr>
              <a:t>m</a:t>
            </a:r>
            <a:r>
              <a:rPr lang="en-US" altLang="zh-CN" sz="2800" baseline="-25000" dirty="0">
                <a:solidFill>
                  <a:schemeClr val="tx1"/>
                </a:solidFill>
                <a:latin typeface="隶书" panose="02010509060101010101" pitchFamily="49" charset="-122"/>
                <a:ea typeface="隶书" panose="02010509060101010101" pitchFamily="49" charset="-122"/>
              </a:rPr>
              <a:t>e</a:t>
            </a:r>
            <a:r>
              <a:rPr lang="en-US" altLang="zh-CN" sz="2800" dirty="0">
                <a:solidFill>
                  <a:schemeClr val="tx1"/>
                </a:solidFill>
                <a:latin typeface="隶书" panose="02010509060101010101" pitchFamily="49" charset="-122"/>
                <a:ea typeface="隶书" panose="02010509060101010101" pitchFamily="49" charset="-122"/>
              </a:rPr>
              <a:t> = 1836.15267247(80)</a:t>
            </a:r>
            <a:endParaRPr lang="zh-CN" altLang="en-US" sz="2800" dirty="0">
              <a:solidFill>
                <a:schemeClr val="tx1"/>
              </a:solidFill>
              <a:latin typeface="隶书" panose="02010509060101010101" pitchFamily="49" charset="-122"/>
              <a:ea typeface="隶书" panose="02010509060101010101" pitchFamily="49" charset="-122"/>
            </a:endParaRPr>
          </a:p>
        </p:txBody>
      </p:sp>
      <p:sp>
        <p:nvSpPr>
          <p:cNvPr id="4" name="箭头: 下 3"/>
          <p:cNvSpPr/>
          <p:nvPr/>
        </p:nvSpPr>
        <p:spPr>
          <a:xfrm>
            <a:off x="2854412" y="2761764"/>
            <a:ext cx="3168352" cy="5232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935596" y="3353305"/>
            <a:ext cx="7596844" cy="20919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514350" indent="-514350">
              <a:lnSpc>
                <a:spcPct val="120000"/>
              </a:lnSpc>
              <a:buAutoNum type="arabicPeriod"/>
            </a:pPr>
            <a:r>
              <a:rPr lang="zh-CN" altLang="en-US" sz="2800" dirty="0">
                <a:solidFill>
                  <a:schemeClr val="tx1"/>
                </a:solidFill>
                <a:latin typeface="隶书" panose="02010509060101010101" pitchFamily="49" charset="-122"/>
                <a:ea typeface="隶书" panose="02010509060101010101" pitchFamily="49" charset="-122"/>
              </a:rPr>
              <a:t>原子可分，原子中存在电子；</a:t>
            </a:r>
            <a:endParaRPr lang="en-US" altLang="zh-CN" sz="2800" dirty="0">
              <a:solidFill>
                <a:schemeClr val="tx1"/>
              </a:solidFill>
              <a:latin typeface="隶书" panose="02010509060101010101" pitchFamily="49" charset="-122"/>
              <a:ea typeface="隶书" panose="02010509060101010101" pitchFamily="49" charset="-122"/>
            </a:endParaRPr>
          </a:p>
          <a:p>
            <a:pPr marL="514350" indent="-514350">
              <a:lnSpc>
                <a:spcPct val="120000"/>
              </a:lnSpc>
              <a:buAutoNum type="arabicPeriod"/>
            </a:pPr>
            <a:r>
              <a:rPr lang="zh-CN" altLang="en-US" sz="2800" dirty="0">
                <a:solidFill>
                  <a:schemeClr val="tx1"/>
                </a:solidFill>
                <a:latin typeface="隶书" panose="02010509060101010101" pitchFamily="49" charset="-122"/>
                <a:ea typeface="隶书" panose="02010509060101010101" pitchFamily="49" charset="-122"/>
              </a:rPr>
              <a:t>电子的质量是整个原子质量的很小一部分；</a:t>
            </a:r>
            <a:endParaRPr lang="en-US" altLang="zh-CN" sz="2800" dirty="0">
              <a:solidFill>
                <a:schemeClr val="tx1"/>
              </a:solidFill>
              <a:latin typeface="隶书" panose="02010509060101010101" pitchFamily="49" charset="-122"/>
              <a:ea typeface="隶书" panose="02010509060101010101" pitchFamily="49" charset="-122"/>
            </a:endParaRPr>
          </a:p>
          <a:p>
            <a:pPr marL="514350" indent="-514350">
              <a:lnSpc>
                <a:spcPct val="120000"/>
              </a:lnSpc>
              <a:buAutoNum type="arabicPeriod"/>
            </a:pPr>
            <a:r>
              <a:rPr lang="zh-CN" altLang="en-US" sz="2800" dirty="0">
                <a:solidFill>
                  <a:schemeClr val="tx1"/>
                </a:solidFill>
                <a:latin typeface="隶书" panose="02010509060101010101" pitchFamily="49" charset="-122"/>
                <a:ea typeface="隶书" panose="02010509060101010101" pitchFamily="49" charset="-122"/>
              </a:rPr>
              <a:t>电子带负电，原子是中性的，所以原子中还有带正电的部分。</a:t>
            </a:r>
          </a:p>
        </p:txBody>
      </p:sp>
      <p:sp>
        <p:nvSpPr>
          <p:cNvPr id="6" name="箭头: 下 5"/>
          <p:cNvSpPr/>
          <p:nvPr/>
        </p:nvSpPr>
        <p:spPr>
          <a:xfrm>
            <a:off x="2820504" y="5517232"/>
            <a:ext cx="3168352" cy="5232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1187624" y="6085676"/>
            <a:ext cx="6445996" cy="646331"/>
          </a:xfrm>
          <a:prstGeom prst="rect">
            <a:avLst/>
          </a:prstGeom>
          <a:noFill/>
        </p:spPr>
        <p:txBody>
          <a:bodyPr wrap="square" lIns="91440" tIns="45720" rIns="91440" bIns="45720">
            <a:spAutoFit/>
          </a:bodyPr>
          <a:lstStyle/>
          <a:p>
            <a:pPr algn="ctr"/>
            <a:r>
              <a:rPr lang="zh-CN" altLang="en-US" sz="3600" dirty="0">
                <a:ln w="6600">
                  <a:solidFill>
                    <a:schemeClr val="accent2"/>
                  </a:solidFill>
                  <a:prstDash val="solid"/>
                </a:ln>
                <a:solidFill>
                  <a:srgbClr val="FFFFFF"/>
                </a:solidFill>
                <a:effectLst>
                  <a:outerShdw dist="38100" dir="2700000" algn="tl" rotWithShape="0">
                    <a:schemeClr val="accent2"/>
                  </a:outerShdw>
                </a:effectLst>
              </a:rPr>
              <a:t>原子的结构是什么？</a:t>
            </a:r>
            <a:endParaRPr lang="zh-CN" alt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汤姆孙的葡萄干面包模型（西瓜模型）</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Picture 7" descr="西瓜模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773" y="1059877"/>
            <a:ext cx="3700193" cy="271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0"/>
          <p:cNvSpPr>
            <a:spLocks noChangeArrowheads="1"/>
          </p:cNvSpPr>
          <p:nvPr/>
        </p:nvSpPr>
        <p:spPr bwMode="auto">
          <a:xfrm>
            <a:off x="539552" y="3761688"/>
            <a:ext cx="8208912" cy="270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20000"/>
              </a:lnSpc>
              <a:buFont typeface="Wingdings" panose="05000000000000000000" pitchFamily="2" charset="2"/>
              <a:buChar char="Ø"/>
            </a:pPr>
            <a:r>
              <a:rPr kumimoji="1" lang="zh-CN" altLang="en-US" sz="2400" b="0" dirty="0">
                <a:solidFill>
                  <a:srgbClr val="FF0000"/>
                </a:solidFill>
                <a:latin typeface="隶书" panose="02010509060101010101" pitchFamily="49" charset="-122"/>
                <a:ea typeface="隶书" panose="02010509060101010101" pitchFamily="49" charset="-122"/>
              </a:rPr>
              <a:t>原子中带正电部分均匀分布在原子体内</a:t>
            </a:r>
            <a:r>
              <a:rPr kumimoji="1" lang="en-US" altLang="zh-CN" sz="2400" b="0" dirty="0">
                <a:solidFill>
                  <a:srgbClr val="FF0000"/>
                </a:solidFill>
                <a:latin typeface="隶书" panose="02010509060101010101" pitchFamily="49" charset="-122"/>
                <a:ea typeface="隶书" panose="02010509060101010101" pitchFamily="49" charset="-122"/>
              </a:rPr>
              <a:t>,</a:t>
            </a:r>
            <a:r>
              <a:rPr kumimoji="1" lang="zh-CN" altLang="en-US" sz="2400" b="0" dirty="0">
                <a:solidFill>
                  <a:srgbClr val="FF0000"/>
                </a:solidFill>
                <a:latin typeface="隶书" panose="02010509060101010101" pitchFamily="49" charset="-122"/>
                <a:ea typeface="隶书" panose="02010509060101010101" pitchFamily="49" charset="-122"/>
              </a:rPr>
              <a:t>电子镶嵌在其中，</a:t>
            </a:r>
            <a:r>
              <a:rPr kumimoji="1" lang="zh-CN" altLang="en-US" sz="2400" b="0" dirty="0">
                <a:latin typeface="隶书" panose="02010509060101010101" pitchFamily="49" charset="-122"/>
                <a:ea typeface="隶书" panose="02010509060101010101" pitchFamily="49" charset="-122"/>
              </a:rPr>
              <a:t>原子如同西瓜，瓜瓤好比正电荷，电子如同瓜籽分布在其中</a:t>
            </a:r>
            <a:r>
              <a:rPr kumimoji="1" lang="zh-CN" altLang="en-US" sz="2400" b="0" dirty="0">
                <a:solidFill>
                  <a:srgbClr val="FF0000"/>
                </a:solidFill>
                <a:latin typeface="隶书" panose="02010509060101010101" pitchFamily="49" charset="-122"/>
                <a:ea typeface="隶书" panose="02010509060101010101" pitchFamily="49" charset="-122"/>
              </a:rPr>
              <a:t>人们称之为</a:t>
            </a:r>
            <a:r>
              <a:rPr kumimoji="1" lang="en-US" altLang="zh-CN" sz="2400" b="0" dirty="0">
                <a:solidFill>
                  <a:srgbClr val="FF0000"/>
                </a:solidFill>
                <a:latin typeface="隶书" panose="02010509060101010101" pitchFamily="49" charset="-122"/>
                <a:ea typeface="隶书" panose="02010509060101010101" pitchFamily="49" charset="-122"/>
              </a:rPr>
              <a:t>"</a:t>
            </a:r>
            <a:r>
              <a:rPr kumimoji="1" lang="zh-CN" altLang="en-US" sz="2400" b="0" dirty="0">
                <a:solidFill>
                  <a:srgbClr val="000099"/>
                </a:solidFill>
                <a:latin typeface="隶书" panose="02010509060101010101" pitchFamily="49" charset="-122"/>
                <a:ea typeface="隶书" panose="02010509060101010101" pitchFamily="49" charset="-122"/>
              </a:rPr>
              <a:t>葡萄干面包模型</a:t>
            </a:r>
            <a:r>
              <a:rPr kumimoji="1" lang="en-US" altLang="zh-CN" sz="2400" b="0" dirty="0">
                <a:solidFill>
                  <a:srgbClr val="FF0000"/>
                </a:solidFill>
                <a:latin typeface="隶书" panose="02010509060101010101" pitchFamily="49" charset="-122"/>
                <a:ea typeface="隶书" panose="02010509060101010101" pitchFamily="49" charset="-122"/>
              </a:rPr>
              <a:t>".</a:t>
            </a:r>
            <a:r>
              <a:rPr kumimoji="1" lang="zh-CN" altLang="en-US" sz="2400" dirty="0">
                <a:latin typeface="隶书" panose="02010509060101010101" pitchFamily="49" charset="-122"/>
                <a:ea typeface="隶书" panose="02010509060101010101" pitchFamily="49" charset="-122"/>
              </a:rPr>
              <a:t> </a:t>
            </a:r>
            <a:endParaRPr kumimoji="1" lang="en-US" altLang="zh-CN" sz="2400" dirty="0">
              <a:latin typeface="隶书" panose="02010509060101010101" pitchFamily="49" charset="-122"/>
              <a:ea typeface="隶书" panose="02010509060101010101" pitchFamily="49" charset="-122"/>
            </a:endParaRPr>
          </a:p>
          <a:p>
            <a:pPr marL="342900" indent="-342900" eaLnBrk="1" hangingPunct="1">
              <a:lnSpc>
                <a:spcPct val="120000"/>
              </a:lnSpc>
              <a:buFont typeface="Wingdings" panose="05000000000000000000" pitchFamily="2" charset="2"/>
              <a:buChar char="Ø"/>
            </a:pPr>
            <a:r>
              <a:rPr kumimoji="1" lang="zh-CN" altLang="en-US" sz="2400" dirty="0">
                <a:latin typeface="隶书" panose="02010509060101010101" pitchFamily="49" charset="-122"/>
                <a:ea typeface="隶书" panose="02010509060101010101" pitchFamily="49" charset="-122"/>
              </a:rPr>
              <a:t>电子分布在</a:t>
            </a:r>
            <a:r>
              <a:rPr kumimoji="1" lang="zh-CN" altLang="en-US" sz="2400" dirty="0">
                <a:solidFill>
                  <a:srgbClr val="0000FF"/>
                </a:solidFill>
                <a:latin typeface="隶书" panose="02010509060101010101" pitchFamily="49" charset="-122"/>
                <a:ea typeface="隶书" panose="02010509060101010101" pitchFamily="49" charset="-122"/>
              </a:rPr>
              <a:t>分离的同心环</a:t>
            </a:r>
            <a:r>
              <a:rPr kumimoji="1" lang="zh-CN" altLang="en-US" sz="2400" dirty="0">
                <a:latin typeface="隶书" panose="02010509060101010101" pitchFamily="49" charset="-122"/>
                <a:ea typeface="隶书" panose="02010509060101010101" pitchFamily="49" charset="-122"/>
              </a:rPr>
              <a:t>上，</a:t>
            </a:r>
            <a:r>
              <a:rPr kumimoji="1" lang="zh-CN" altLang="en-US" sz="2400" dirty="0">
                <a:solidFill>
                  <a:srgbClr val="0000FF"/>
                </a:solidFill>
                <a:latin typeface="隶书" panose="02010509060101010101" pitchFamily="49" charset="-122"/>
                <a:ea typeface="隶书" panose="02010509060101010101" pitchFamily="49" charset="-122"/>
              </a:rPr>
              <a:t>每个环上的电子容量都不相同</a:t>
            </a:r>
            <a:r>
              <a:rPr kumimoji="1" lang="zh-CN" altLang="en-US" sz="2400" dirty="0">
                <a:latin typeface="隶书" panose="02010509060101010101" pitchFamily="49" charset="-122"/>
                <a:ea typeface="隶书" panose="02010509060101010101" pitchFamily="49" charset="-122"/>
              </a:rPr>
              <a:t>，电子在各自的平衡位置附近做微振动。因而可以发出不同频率的光，而且各层电子绕球心转动时也会发光。</a:t>
            </a:r>
            <a:endParaRPr kumimoji="1" lang="en-US" altLang="zh-CN" sz="2400" b="0"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rcRect t="7549"/>
          <a:stretch>
            <a:fillRect/>
          </a:stretch>
        </p:blipFill>
        <p:spPr>
          <a:xfrm>
            <a:off x="4860290" y="1341120"/>
            <a:ext cx="3225800" cy="2242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汤姆孙的葡萄干面包模型（西瓜模型）</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8"/>
          <p:cNvSpPr>
            <a:spLocks noChangeArrowheads="1"/>
          </p:cNvSpPr>
          <p:nvPr/>
        </p:nvSpPr>
        <p:spPr bwMode="auto">
          <a:xfrm>
            <a:off x="971600" y="1916832"/>
            <a:ext cx="6871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dirty="0">
                <a:latin typeface="宋体" panose="02010600030101010101" pitchFamily="2" charset="-122"/>
              </a:rPr>
              <a:t>可解释：</a:t>
            </a:r>
            <a:r>
              <a:rPr lang="zh-CN" altLang="en-US" sz="2400" dirty="0">
                <a:solidFill>
                  <a:srgbClr val="0000FF"/>
                </a:solidFill>
              </a:rPr>
              <a:t>电中性、原子大小、稳定性、部分光谱</a:t>
            </a:r>
            <a:r>
              <a:rPr kumimoji="1" lang="zh-CN" altLang="en-US" sz="2400" dirty="0">
                <a:latin typeface="宋体" panose="02010600030101010101" pitchFamily="2" charset="-122"/>
              </a:rPr>
              <a:t>。</a:t>
            </a:r>
          </a:p>
        </p:txBody>
      </p:sp>
      <p:sp>
        <p:nvSpPr>
          <p:cNvPr id="4" name="Rectangle 8"/>
          <p:cNvSpPr>
            <a:spLocks noChangeArrowheads="1"/>
          </p:cNvSpPr>
          <p:nvPr/>
        </p:nvSpPr>
        <p:spPr bwMode="auto">
          <a:xfrm>
            <a:off x="941135" y="2619837"/>
            <a:ext cx="687122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dirty="0">
                <a:latin typeface="宋体" panose="02010600030101010101" pitchFamily="2" charset="-122"/>
              </a:rPr>
              <a:t>不能解释：</a:t>
            </a:r>
            <a:endParaRPr kumimoji="1" lang="en-US" altLang="zh-CN" sz="2400" dirty="0">
              <a:latin typeface="宋体" panose="02010600030101010101" pitchFamily="2" charset="-122"/>
            </a:endParaRPr>
          </a:p>
          <a:p>
            <a:pPr marL="342900" indent="342900" eaLnBrk="1" hangingPunct="1">
              <a:spcBef>
                <a:spcPts val="1200"/>
              </a:spcBef>
              <a:buFont typeface="Wingdings" panose="05000000000000000000" pitchFamily="2" charset="2"/>
              <a:buChar char="Ø"/>
            </a:pPr>
            <a:r>
              <a:rPr kumimoji="1" lang="zh-CN" altLang="en-US" sz="2400" dirty="0">
                <a:latin typeface="宋体" panose="02010600030101010101" pitchFamily="2" charset="-122"/>
              </a:rPr>
              <a:t>原子的光谱线很多，甚至连续谱；</a:t>
            </a:r>
            <a:endParaRPr kumimoji="1" lang="en-US" altLang="zh-CN" sz="2400" dirty="0">
              <a:latin typeface="宋体" panose="02010600030101010101" pitchFamily="2" charset="-122"/>
            </a:endParaRPr>
          </a:p>
          <a:p>
            <a:pPr marL="342900" indent="342900" eaLnBrk="1" hangingPunct="1">
              <a:spcBef>
                <a:spcPts val="600"/>
              </a:spcBef>
              <a:buFont typeface="Wingdings" panose="05000000000000000000" pitchFamily="2" charset="2"/>
              <a:buChar char="Ø"/>
            </a:pPr>
            <a:r>
              <a:rPr kumimoji="1" lang="zh-CN" altLang="en-US" sz="2400" dirty="0">
                <a:latin typeface="宋体" panose="02010600030101010101" pitchFamily="2" charset="-122"/>
              </a:rPr>
              <a:t>勒纳德发现电子很容易穿透原子，证实原子内部大部分地方是空的；</a:t>
            </a:r>
            <a:endParaRPr kumimoji="1" lang="en-US" altLang="zh-CN" sz="2400" dirty="0">
              <a:latin typeface="宋体" panose="02010600030101010101" pitchFamily="2" charset="-122"/>
            </a:endParaRPr>
          </a:p>
          <a:p>
            <a:pPr marL="342900" indent="342900" eaLnBrk="1" hangingPunct="1">
              <a:spcBef>
                <a:spcPts val="600"/>
              </a:spcBef>
              <a:buFont typeface="Wingdings" panose="05000000000000000000" pitchFamily="2" charset="2"/>
              <a:buChar char="Ø"/>
            </a:pPr>
            <a:r>
              <a:rPr kumimoji="1" lang="zh-CN" altLang="en-US" sz="2400" dirty="0">
                <a:solidFill>
                  <a:srgbClr val="FF0000"/>
                </a:solidFill>
                <a:latin typeface="宋体" panose="02010600030101010101" pitchFamily="2" charset="-122"/>
              </a:rPr>
              <a:t>卢瑟福</a:t>
            </a:r>
            <a:r>
              <a:rPr kumimoji="1" lang="zh-CN" altLang="en-US" sz="2400" dirty="0">
                <a:solidFill>
                  <a:srgbClr val="FF0000"/>
                </a:solidFill>
                <a:latin typeface="宋体" panose="02010600030101010101" pitchFamily="2" charset="-122"/>
                <a:sym typeface="Symbol" panose="05050102010706020507" pitchFamily="18" charset="2"/>
              </a:rPr>
              <a:t></a:t>
            </a:r>
            <a:r>
              <a:rPr kumimoji="1" lang="zh-CN" altLang="en-US" sz="2400" dirty="0">
                <a:solidFill>
                  <a:srgbClr val="FF0000"/>
                </a:solidFill>
                <a:latin typeface="宋体" panose="02010600030101010101" pitchFamily="2" charset="-122"/>
              </a:rPr>
              <a:t>离子散射实验</a:t>
            </a:r>
            <a:r>
              <a:rPr kumimoji="1" lang="zh-CN" altLang="en-US" sz="2400" dirty="0">
                <a:latin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ap1-man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60" y="2204864"/>
            <a:ext cx="2615926" cy="3378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3491880" y="1844824"/>
            <a:ext cx="5472608" cy="444891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282575">
              <a:defRPr>
                <a:solidFill>
                  <a:schemeClr val="tx1"/>
                </a:solidFill>
                <a:latin typeface="Arial" panose="020B0604020202020204" pitchFamily="34" charset="0"/>
                <a:ea typeface="宋体" panose="02010600030101010101" pitchFamily="2" charset="-122"/>
              </a:defRPr>
            </a:lvl1pPr>
            <a:lvl2pPr marL="47307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282575" algn="l" defTabSz="914400" rtl="0" eaLnBrk="1" fontAlgn="auto" latinLnBrk="0" hangingPunct="1">
              <a:lnSpc>
                <a:spcPts val="3000"/>
              </a:lnSpc>
              <a:spcBef>
                <a:spcPts val="600"/>
              </a:spcBef>
              <a:spcAft>
                <a:spcPts val="0"/>
              </a:spcAft>
              <a:buClrTx/>
              <a:buSzTx/>
              <a:buFontTx/>
              <a:buNone/>
              <a:defRPr/>
            </a:pP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卢瑟福</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1871</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8</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月</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30</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日生于新西兰的纳尔逊，毕业于新西兰大学和剑桥大学。</a:t>
            </a:r>
          </a:p>
          <a:p>
            <a:pPr marL="0" marR="0" lvl="0" indent="282575" algn="l" defTabSz="914400" rtl="0" eaLnBrk="1" fontAlgn="auto" latinLnBrk="0" hangingPunct="1">
              <a:lnSpc>
                <a:spcPts val="3000"/>
              </a:lnSpc>
              <a:spcBef>
                <a:spcPts val="600"/>
              </a:spcBef>
              <a:spcAft>
                <a:spcPts val="0"/>
              </a:spcAft>
              <a:buClrTx/>
              <a:buSzTx/>
              <a:buFontTx/>
              <a:buNone/>
              <a:defRPr/>
            </a:pP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1898</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年到加拿大任马克歧尔大学物理学教授，达</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9</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年之久，这期间他在放射性方面的研究，贡献极多。</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1907</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年，任曼彻斯特大学物理学教授。</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1908</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年因对放射化学的研究荣获诺贝尔化学奖。</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1919</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年任剑桥大学教授，并任卡文迪许实验室主任。</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1931</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年英王授予他勋爵的桂冠。</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1937</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年</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月</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日逝世。</a:t>
            </a:r>
            <a:endParaRPr lang="en-US" altLang="zh-CN" sz="2200"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ts val="3000"/>
              </a:lnSpc>
              <a:spcBef>
                <a:spcPts val="600"/>
              </a:spcBef>
              <a:spcAft>
                <a:spcPts val="0"/>
              </a:spcAft>
              <a:buClrTx/>
              <a:buSzTx/>
              <a:buFontTx/>
              <a:buNone/>
              <a:defRPr/>
            </a:pP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卢瑟福一生至少培养了</a:t>
            </a:r>
            <a:r>
              <a:rPr kumimoji="0" lang="en-US" altLang="zh-CN"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10</a:t>
            </a:r>
            <a:r>
              <a:rPr kumimoji="0" lang="zh-CN" altLang="en-US" sz="2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位诺贝尔得奖主。</a:t>
            </a:r>
          </a:p>
        </p:txBody>
      </p:sp>
      <p:sp>
        <p:nvSpPr>
          <p:cNvPr id="6" name="标题 5"/>
          <p:cNvSpPr txBox="1"/>
          <p:nvPr/>
        </p:nvSpPr>
        <p:spPr>
          <a:xfrm>
            <a:off x="636960" y="947174"/>
            <a:ext cx="7886700" cy="65548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3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第二节</a:t>
            </a:r>
            <a:r>
              <a:rPr lang="en-US" altLang="zh-CN" sz="3200" b="1" dirty="0">
                <a:solidFill>
                  <a:srgbClr val="C00000"/>
                </a:solidFill>
                <a:latin typeface="Times New Roman" panose="02020603050405020304" pitchFamily="18" charset="0"/>
                <a:cs typeface="Times New Roman" panose="02020603050405020304" pitchFamily="18" charset="0"/>
              </a:rPr>
              <a:t> </a:t>
            </a:r>
            <a:r>
              <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粒子散射实验和</a:t>
            </a:r>
            <a:r>
              <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卢瑟福的原子模型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052736"/>
            <a:ext cx="5969830" cy="282572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rotWithShape="1">
          <a:blip r:embed="rId3"/>
          <a:srcRect r="14581"/>
          <a:stretch>
            <a:fillRect/>
          </a:stretch>
        </p:blipFill>
        <p:spPr>
          <a:xfrm>
            <a:off x="1220825" y="4509120"/>
            <a:ext cx="6080645" cy="1511003"/>
          </a:xfrm>
          <a:prstGeom prst="rect">
            <a:avLst/>
          </a:prstGeom>
        </p:spPr>
      </p:pic>
      <p:sp>
        <p:nvSpPr>
          <p:cNvPr id="3" name="椭圆 2"/>
          <p:cNvSpPr/>
          <p:nvPr/>
        </p:nvSpPr>
        <p:spPr>
          <a:xfrm>
            <a:off x="4261148" y="4293096"/>
            <a:ext cx="1102940" cy="180020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923665" y="6093460"/>
            <a:ext cx="2000885" cy="398780"/>
          </a:xfrm>
          <a:prstGeom prst="rect">
            <a:avLst/>
          </a:prstGeom>
          <a:noFill/>
        </p:spPr>
        <p:txBody>
          <a:bodyPr wrap="square" rtlCol="0">
            <a:spAutoFit/>
          </a:bodyPr>
          <a:lstStyle/>
          <a:p>
            <a:r>
              <a:rPr lang="en-US" altLang="zh-CN" sz="2000" dirty="0">
                <a:solidFill>
                  <a:srgbClr val="FF0000"/>
                </a:solidFill>
              </a:rPr>
              <a:t>Rutherford</a:t>
            </a:r>
            <a:r>
              <a:rPr lang="en-US" altLang="zh-CN" sz="2000" dirty="0"/>
              <a:t>ium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1-2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卢瑟福</a:t>
            </a:r>
            <a:r>
              <a:rPr kumimoji="0" lang="el-GR" altLang="zh-CN"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α</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粒子散射实验</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 Box 7"/>
          <p:cNvSpPr txBox="1">
            <a:spLocks noChangeArrowheads="1"/>
          </p:cNvSpPr>
          <p:nvPr/>
        </p:nvSpPr>
        <p:spPr bwMode="auto">
          <a:xfrm>
            <a:off x="212246" y="4560716"/>
            <a:ext cx="8767762" cy="953135"/>
          </a:xfrm>
          <a:prstGeom prst="rect">
            <a:avLst/>
          </a:prstGeom>
          <a:gradFill rotWithShape="1">
            <a:gsLst>
              <a:gs pos="0">
                <a:srgbClr val="B9945B">
                  <a:tint val="98000"/>
                  <a:satMod val="220000"/>
                </a:srgbClr>
              </a:gs>
              <a:gs pos="31000">
                <a:srgbClr val="B9945B">
                  <a:tint val="30000"/>
                  <a:satMod val="150000"/>
                </a:srgbClr>
              </a:gs>
              <a:gs pos="91000">
                <a:srgbClr val="B9945B">
                  <a:tint val="96000"/>
                </a:srgbClr>
              </a:gs>
            </a:gsLst>
            <a:path path="circle">
              <a:fillToRect l="50000" t="150000" r="50000"/>
            </a:path>
          </a:gradFill>
          <a:ln w="12700" cap="flat" cmpd="sng" algn="ctr">
            <a:solidFill>
              <a:srgbClr val="B9945B"/>
            </a:solidFill>
            <a:prstDash val="solid"/>
          </a:ln>
          <a:effectLst>
            <a:glow rad="63500">
              <a:srgbClr val="B9945B">
                <a:alpha val="45000"/>
                <a:satMod val="110000"/>
              </a:srgbClr>
            </a:glow>
          </a:effectLst>
        </p:spPr>
        <p:txBody>
          <a:bodyPr>
            <a:spAutoFit/>
          </a:bodyPr>
          <a:lstStyle/>
          <a:p>
            <a:pPr marL="0" marR="0" lvl="0" indent="0" algn="just" defTabSz="914400" eaLnBrk="1" fontAlgn="auto" latinLnBrk="0" hangingPunct="1">
              <a:lnSpc>
                <a:spcPct val="100000"/>
              </a:lnSpc>
              <a:spcBef>
                <a:spcPct val="50000"/>
              </a:spcBef>
              <a:spcAft>
                <a:spcPts val="0"/>
              </a:spcAft>
              <a:buClrTx/>
              <a:buSzTx/>
              <a:buFontTx/>
              <a:buNone/>
              <a:defRPr/>
            </a:pPr>
            <a:r>
              <a:rPr kumimoji="0" lang="zh-CN" altLang="en-US"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实验</a:t>
            </a:r>
            <a:r>
              <a:rPr kumimoji="0" lang="zh-TW" altLang="en-US" sz="2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结果</a:t>
            </a:r>
            <a:r>
              <a:rPr kumimoji="0" lang="zh-CN" altLang="en-US"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大多数散射角很小</a:t>
            </a:r>
            <a:r>
              <a:rPr kumimoji="0" lang="en-US" altLang="zh-CN"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(&lt;2</a:t>
            </a:r>
            <a:r>
              <a:rPr lang="en-US" altLang="zh-CN" sz="2800" b="0" kern="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a:t>
            </a:r>
            <a:r>
              <a:rPr kumimoji="0" lang="en-US" altLang="zh-CN"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，约</a:t>
            </a:r>
            <a:r>
              <a:rPr kumimoji="0" lang="en-US" altLang="zh-CN"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1/8000</a:t>
            </a:r>
            <a:r>
              <a:rPr kumimoji="0" lang="zh-CN" altLang="en-US"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散射大于</a:t>
            </a:r>
            <a:r>
              <a:rPr kumimoji="0" lang="en-US" altLang="zh-CN"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90°</a:t>
            </a:r>
            <a:r>
              <a:rPr kumimoji="0" lang="zh-CN" altLang="en-US"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，极个别的散射角等于</a:t>
            </a:r>
            <a:r>
              <a:rPr kumimoji="0" lang="en-US" altLang="zh-CN"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180°</a:t>
            </a:r>
            <a:endParaRPr kumimoji="0" lang="zh-CN" altLang="en-US" sz="2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Rectangle 16"/>
          <p:cNvSpPr>
            <a:spLocks noChangeArrowheads="1"/>
          </p:cNvSpPr>
          <p:nvPr/>
        </p:nvSpPr>
        <p:spPr bwMode="auto">
          <a:xfrm>
            <a:off x="0" y="245074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prstClr val="black"/>
              </a:solidFill>
              <a:latin typeface="Gill Sans MT" panose="020B0502020104020203" pitchFamily="34" charset="0"/>
            </a:endParaRPr>
          </a:p>
        </p:txBody>
      </p:sp>
      <p:sp>
        <p:nvSpPr>
          <p:cNvPr id="5" name="Rectangle 18"/>
          <p:cNvSpPr>
            <a:spLocks noChangeArrowheads="1"/>
          </p:cNvSpPr>
          <p:nvPr/>
        </p:nvSpPr>
        <p:spPr bwMode="auto">
          <a:xfrm>
            <a:off x="3275856" y="1437926"/>
            <a:ext cx="5689278" cy="3046095"/>
          </a:xfrm>
          <a:prstGeom prst="rect">
            <a:avLst/>
          </a:prstGeom>
          <a:solidFill>
            <a:srgbClr val="FFFFF4"/>
          </a:solidFill>
          <a:ln>
            <a:noFill/>
          </a:ln>
        </p:spPr>
        <p:txBody>
          <a:bodyPr wrap="square">
            <a:spAutoFit/>
          </a:bodyPr>
          <a:lstStyle>
            <a:lvl1pPr indent="304800"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304800" algn="just" defTabSz="914400" eaLnBrk="1" fontAlgn="auto" latinLnBrk="0" hangingPunct="1">
              <a:lnSpc>
                <a:spcPct val="100000"/>
              </a:lnSpc>
              <a:spcBef>
                <a:spcPts val="0"/>
              </a:spcBef>
              <a:spcAft>
                <a:spcPts val="0"/>
              </a:spcAft>
              <a:buClrTx/>
              <a:buSzTx/>
              <a:buFontTx/>
              <a:buNone/>
              <a:defRPr/>
            </a:pPr>
            <a:r>
              <a:rPr kumimoji="0" lang="en-US" altLang="zh-TW"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α</a:t>
            </a:r>
            <a:r>
              <a:rPr kumimoji="0" lang="zh-TW"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粒子</a:t>
            </a: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放射性元素发射出的高速带电粒子</a:t>
            </a: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其速度约为光速的十分之一</a:t>
            </a: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带</a:t>
            </a:r>
            <a:r>
              <a:rPr kumimoji="0" lang="en-US" altLang="zh-CN"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+2e</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的电荷</a:t>
            </a: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质量约为</a:t>
            </a:r>
            <a:r>
              <a:rPr kumimoji="0" lang="en-US" altLang="zh-CN"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4M</a:t>
            </a:r>
            <a:r>
              <a:rPr kumimoji="0" lang="en-US" altLang="zh-CN" sz="2400" b="0" i="0" u="none" strike="noStrike" kern="0" cap="none" spc="0" normalizeH="0" baseline="-3000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H</a:t>
            </a:r>
            <a:r>
              <a:rPr kumimoji="0" lang="zh-CN" altLang="en-US" sz="2400" b="0" i="0" u="none" strike="noStrike" kern="0" cap="none" spc="0" normalizeH="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（后被证实是带两个正电荷的氦核）。</a:t>
            </a:r>
            <a:endParaRPr kumimoji="0" lang="en-US" altLang="zh-CN" sz="2400" b="0" i="0" u="none" strike="noStrike" kern="0" cap="none" spc="0" normalizeH="0" noProof="0" dirty="0">
              <a:ln>
                <a:noFill/>
              </a:ln>
              <a:solidFill>
                <a:srgbClr val="0000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304800" algn="just" defTabSz="914400" eaLnBrk="1" fontAlgn="auto" latinLnBrk="0" hangingPunct="1">
              <a:lnSpc>
                <a:spcPct val="100000"/>
              </a:lnSpc>
              <a:spcBef>
                <a:spcPts val="0"/>
              </a:spcBef>
              <a:spcAft>
                <a:spcPts val="0"/>
              </a:spcAft>
              <a:buClrTx/>
              <a:buSzTx/>
              <a:buFontTx/>
              <a:buNone/>
              <a:defRPr/>
            </a:pPr>
            <a:r>
              <a:rPr kumimoji="0" lang="zh-TW"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散射</a:t>
            </a: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一个运动粒子受到另一个粒子的作用</a:t>
            </a:r>
            <a:r>
              <a:rPr lang="zh-CN" altLang="en-US" sz="2400" b="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而</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改变原来的运动方向</a:t>
            </a:r>
            <a:r>
              <a:rPr lang="zh-CN" altLang="en-US" sz="2400" b="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的</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现象</a:t>
            </a: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lvl="0" fontAlgn="auto">
              <a:spcBef>
                <a:spcPts val="0"/>
              </a:spcBef>
              <a:spcAft>
                <a:spcPts val="0"/>
              </a:spcAft>
              <a:defRPr/>
            </a:pPr>
            <a:r>
              <a:rPr lang="zh-TW" altLang="en-US" sz="2400" b="0"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散射角</a:t>
            </a:r>
            <a:r>
              <a:rPr lang="zh-CN" altLang="en-US" sz="2400" b="0"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粒子受到散射时</a:t>
            </a: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它的出射方向与原入射方向之间的夹角叫做</a:t>
            </a:r>
            <a:r>
              <a:rPr kumimoji="0" lang="zh-TW"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散射角</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 </a:t>
            </a:r>
          </a:p>
        </p:txBody>
      </p:sp>
      <p:sp>
        <p:nvSpPr>
          <p:cNvPr id="6" name="Rectangle 19"/>
          <p:cNvSpPr>
            <a:spLocks noChangeArrowheads="1"/>
          </p:cNvSpPr>
          <p:nvPr/>
        </p:nvSpPr>
        <p:spPr bwMode="auto">
          <a:xfrm>
            <a:off x="212247" y="5538616"/>
            <a:ext cx="8767761" cy="1200329"/>
          </a:xfrm>
          <a:prstGeom prst="rect">
            <a:avLst/>
          </a:prstGeom>
          <a:blipFill>
            <a:blip r:embed="rId2">
              <a:duotone>
                <a:srgbClr val="AFB591">
                  <a:shade val="28000"/>
                  <a:satMod val="100000"/>
                </a:srgbClr>
                <a:srgbClr val="AFB591">
                  <a:tint val="100000"/>
                  <a:satMod val="200000"/>
                </a:srgbClr>
              </a:duotone>
            </a:blip>
            <a:tile tx="0" ty="0" sx="80000" sy="80000" flip="none" algn="tl"/>
          </a:blipFill>
          <a:ln>
            <a:noFill/>
          </a:ln>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rgbClr val="AFB591">
                <a:satMod val="110000"/>
              </a:srgbClr>
            </a:contourClr>
          </a:sp3d>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卢瑟福：这是我一生中从未有过的最难以置信的事件，它的难以置信好比你对一张白纸射出一发</a:t>
            </a:r>
            <a:r>
              <a:rPr kumimoji="0" lang="en-US" altLang="zh-CN"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15</a:t>
            </a:r>
            <a:r>
              <a:rPr kumimoji="0" lang="zh-CN" altLang="en-US"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英寸的炮弹，结果却被顶了回来打在自己身上。</a:t>
            </a:r>
          </a:p>
        </p:txBody>
      </p:sp>
      <p:sp>
        <p:nvSpPr>
          <p:cNvPr id="7" name="Text Box 14">
            <a:hlinkClick r:id="rId3" action="ppaction://hlinksldjump" highlightClick="1"/>
            <a:hlinkHover r:id="" action="ppaction://noaction" highlightClick="1"/>
          </p:cNvPr>
          <p:cNvSpPr txBox="1">
            <a:spLocks noChangeArrowheads="1"/>
          </p:cNvSpPr>
          <p:nvPr/>
        </p:nvSpPr>
        <p:spPr bwMode="auto">
          <a:xfrm>
            <a:off x="1145382" y="841617"/>
            <a:ext cx="6824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3200" dirty="0">
                <a:solidFill>
                  <a:srgbClr val="00009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α</a:t>
            </a:r>
            <a:r>
              <a:rPr kumimoji="1" lang="zh-CN" altLang="en-US" sz="3200" dirty="0">
                <a:solidFill>
                  <a:srgbClr val="00009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散射实验：盖革</a:t>
            </a:r>
            <a:r>
              <a:rPr kumimoji="1" lang="en-US" altLang="zh-CN" sz="3200" dirty="0">
                <a:solidFill>
                  <a:srgbClr val="00009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a:t>
            </a:r>
            <a:r>
              <a:rPr kumimoji="1" lang="zh-CN" altLang="en-US" sz="3200" dirty="0">
                <a:solidFill>
                  <a:srgbClr val="000099"/>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rPr>
              <a:t>马斯顿实验 </a:t>
            </a:r>
          </a:p>
        </p:txBody>
      </p:sp>
      <p:pic>
        <p:nvPicPr>
          <p:cNvPr id="8" name="Picture 7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08" b="9092"/>
          <a:stretch>
            <a:fillRect/>
          </a:stretch>
        </p:blipFill>
        <p:spPr bwMode="auto">
          <a:xfrm>
            <a:off x="106123" y="1437926"/>
            <a:ext cx="3134096" cy="29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nodePh="1">
                                  <p:stCondLst>
                                    <p:cond delay="0"/>
                                  </p:stCondLst>
                                  <p:endCondLst>
                                    <p:cond evt="begin" delay="0">
                                      <p:tn val="21"/>
                                    </p:cond>
                                  </p:end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animBg="1"/>
      <p:bldP spid="5" grpId="0" bldLvl="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850096" y="1359841"/>
            <a:ext cx="5481637" cy="1198880"/>
          </a:xfrm>
          <a:prstGeom prst="rect">
            <a:avLst/>
          </a:prstGeom>
          <a:gradFill rotWithShape="1">
            <a:gsLst>
              <a:gs pos="0">
                <a:srgbClr val="C47546">
                  <a:tint val="98000"/>
                  <a:satMod val="220000"/>
                </a:srgbClr>
              </a:gs>
              <a:gs pos="31000">
                <a:srgbClr val="C47546">
                  <a:tint val="30000"/>
                  <a:satMod val="150000"/>
                </a:srgbClr>
              </a:gs>
              <a:gs pos="91000">
                <a:srgbClr val="C47546">
                  <a:tint val="96000"/>
                </a:srgbClr>
              </a:gs>
            </a:gsLst>
            <a:path path="circle">
              <a:fillToRect l="50000" t="150000" r="50000"/>
            </a:path>
          </a:gradFill>
          <a:ln w="12700" cap="flat" cmpd="sng" algn="ctr">
            <a:solidFill>
              <a:srgbClr val="C47546"/>
            </a:solidFill>
            <a:prstDash val="solid"/>
          </a:ln>
          <a:effectLst>
            <a:glow rad="63500">
              <a:srgbClr val="C47546">
                <a:alpha val="45000"/>
                <a:satMod val="110000"/>
              </a:srgbClr>
            </a:glow>
          </a:effectLst>
        </p:spPr>
        <p:txBody>
          <a:bodyPr>
            <a:spAutoFit/>
          </a:bodyPr>
          <a:lstStyle/>
          <a:p>
            <a:pPr marL="0" marR="0" lvl="0" indent="0" algn="just" defTabSz="914400" eaLnBrk="1" fontAlgn="auto" latinLnBrk="0" hangingPunct="1">
              <a:lnSpc>
                <a:spcPct val="100000"/>
              </a:lnSpc>
              <a:spcBef>
                <a:spcPct val="50000"/>
              </a:spcBef>
              <a:spcAft>
                <a:spcPts val="0"/>
              </a:spcAft>
              <a:buClrTx/>
              <a:buSzTx/>
              <a:buFontTx/>
              <a:buNone/>
              <a:defRPr/>
            </a:pPr>
            <a:r>
              <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近似</a:t>
            </a:r>
            <a:r>
              <a:rPr kumimoji="0" lang="en-US" altLang="zh-CN"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粒子散射受电子的影响</a:t>
            </a: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忽略不计，</a:t>
            </a:r>
            <a:r>
              <a:rPr kumimoji="0" lang="zh-TW"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只须考虑原子中带正电而质量大的部分对粒子的影响</a:t>
            </a: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4" name="Text Box 6"/>
          <p:cNvSpPr txBox="1">
            <a:spLocks noChangeArrowheads="1"/>
          </p:cNvSpPr>
          <p:nvPr/>
        </p:nvSpPr>
        <p:spPr bwMode="auto">
          <a:xfrm>
            <a:off x="571500" y="3811862"/>
            <a:ext cx="8001000"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lnSpc>
                <a:spcPct val="200000"/>
              </a:lnSpc>
              <a:spcBef>
                <a:spcPts val="600"/>
              </a:spcBef>
              <a:spcAft>
                <a:spcPts val="600"/>
              </a:spcAft>
            </a:pP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当</a:t>
            </a:r>
            <a:r>
              <a:rPr lang="en-US" altLang="zh-CN" sz="24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&gt;R</a:t>
            </a: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时</a:t>
            </a:r>
            <a:r>
              <a:rPr lang="zh-CN" altLang="en-US" sz="2400" dirty="0">
                <a:solidFill>
                  <a:srgbClr val="C47546"/>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原子受的库仑斥力为：</a:t>
            </a:r>
          </a:p>
          <a:p>
            <a:pPr algn="just" eaLnBrk="1" hangingPunct="1">
              <a:lnSpc>
                <a:spcPct val="200000"/>
              </a:lnSpc>
              <a:spcBef>
                <a:spcPts val="600"/>
              </a:spcBef>
              <a:spcAft>
                <a:spcPts val="600"/>
              </a:spcAft>
            </a:pP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当</a:t>
            </a:r>
            <a:r>
              <a:rPr lang="en-US" altLang="zh-CN" sz="24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&lt;R</a:t>
            </a: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时</a:t>
            </a:r>
            <a:r>
              <a:rPr lang="zh-CN" altLang="en-US" sz="2400" dirty="0">
                <a:solidFill>
                  <a:srgbClr val="C47546"/>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原子受的库仑斥力为：</a:t>
            </a:r>
          </a:p>
          <a:p>
            <a:pPr algn="just" eaLnBrk="1" hangingPunct="1">
              <a:lnSpc>
                <a:spcPct val="200000"/>
              </a:lnSpc>
              <a:spcBef>
                <a:spcPts val="600"/>
              </a:spcBef>
              <a:spcAft>
                <a:spcPts val="600"/>
              </a:spcAft>
            </a:pP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当</a:t>
            </a:r>
            <a:r>
              <a:rPr lang="en-US" altLang="zh-CN" sz="24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=R</a:t>
            </a:r>
            <a:r>
              <a:rPr lang="zh-CN" altLang="en-US" sz="24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时</a:t>
            </a:r>
            <a:r>
              <a:rPr lang="zh-CN" altLang="en-US" sz="2400" dirty="0">
                <a:solidFill>
                  <a:srgbClr val="C47546"/>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dirty="0">
                <a:solidFill>
                  <a:prstClr val="black"/>
                </a:solidFill>
                <a:latin typeface="Times New Roman" panose="02020603050405020304" pitchFamily="18" charset="0"/>
                <a:ea typeface="华文中宋" panose="02010600040101010101" pitchFamily="2" charset="-122"/>
                <a:cs typeface="Times New Roman" panose="02020603050405020304" pitchFamily="18" charset="0"/>
              </a:rPr>
              <a:t>原子受的库仑斥力最大</a:t>
            </a:r>
            <a:r>
              <a:rPr lang="zh-CN" altLang="en-US" sz="2400" dirty="0">
                <a:solidFill>
                  <a:prstClr val="black"/>
                </a:solidFill>
                <a:latin typeface="宋体" panose="02010600030101010101" pitchFamily="2" charset="-122"/>
                <a:ea typeface="华文中宋" panose="02010600040101010101" pitchFamily="2" charset="-122"/>
              </a:rPr>
              <a:t>：</a:t>
            </a:r>
          </a:p>
        </p:txBody>
      </p:sp>
      <p:sp>
        <p:nvSpPr>
          <p:cNvPr id="5" name="Text Box 7"/>
          <p:cNvSpPr txBox="1">
            <a:spLocks noChangeArrowheads="1"/>
          </p:cNvSpPr>
          <p:nvPr/>
        </p:nvSpPr>
        <p:spPr bwMode="auto">
          <a:xfrm>
            <a:off x="865970" y="2625079"/>
            <a:ext cx="5481637" cy="497205"/>
          </a:xfrm>
          <a:prstGeom prst="rect">
            <a:avLst/>
          </a:prstGeom>
          <a:gradFill rotWithShape="1">
            <a:gsLst>
              <a:gs pos="0">
                <a:srgbClr val="C47546">
                  <a:tint val="98000"/>
                  <a:satMod val="220000"/>
                </a:srgbClr>
              </a:gs>
              <a:gs pos="31000">
                <a:srgbClr val="C47546">
                  <a:tint val="30000"/>
                  <a:satMod val="150000"/>
                </a:srgbClr>
              </a:gs>
              <a:gs pos="91000">
                <a:srgbClr val="C47546">
                  <a:tint val="96000"/>
                </a:srgbClr>
              </a:gs>
            </a:gsLst>
            <a:path path="circle">
              <a:fillToRect l="50000" t="150000" r="50000"/>
            </a:path>
          </a:gradFill>
          <a:ln w="12700" cap="flat" cmpd="sng" algn="ctr">
            <a:solidFill>
              <a:srgbClr val="C47546"/>
            </a:solidFill>
            <a:prstDash val="solid"/>
          </a:ln>
          <a:effectLst>
            <a:glow rad="63500">
              <a:srgbClr val="C47546">
                <a:alpha val="45000"/>
                <a:satMod val="110000"/>
              </a:srgbClr>
            </a:glow>
          </a:effectLst>
        </p:spPr>
        <p:txBody>
          <a:bodyPr wrap="square">
            <a:spAutoFit/>
          </a:bodyPr>
          <a:lstStyle/>
          <a:p>
            <a:pPr marL="0" marR="0" lvl="0" indent="0" defTabSz="914400" eaLnBrk="1" fontAlgn="auto" latinLnBrk="0" hangingPunct="1">
              <a:lnSpc>
                <a:spcPct val="110000"/>
              </a:lnSpc>
              <a:spcBef>
                <a:spcPct val="50000"/>
              </a:spcBef>
              <a:spcAft>
                <a:spcPts val="0"/>
              </a:spcAft>
              <a:buClrTx/>
              <a:buSzTx/>
              <a:buFontTx/>
              <a:buNone/>
              <a:defRPr/>
            </a:pPr>
            <a:r>
              <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近似</a:t>
            </a:r>
            <a:r>
              <a:rPr kumimoji="0" lang="en-US" altLang="zh-CN"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a:t>
            </a:r>
            <a:r>
              <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只受库仑力的作用。</a:t>
            </a: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p>
        </p:txBody>
      </p:sp>
      <mc:AlternateContent xmlns:mc="http://schemas.openxmlformats.org/markup-compatibility/2006" xmlns:a14="http://schemas.microsoft.com/office/drawing/2010/main">
        <mc:Choice Requires="a14">
          <p:sp>
            <p:nvSpPr>
              <p:cNvPr id="6" name="Object 2"/>
              <p:cNvSpPr txBox="1"/>
              <p:nvPr/>
            </p:nvSpPr>
            <p:spPr bwMode="auto">
              <a:xfrm>
                <a:off x="5435600" y="3893030"/>
                <a:ext cx="2416175" cy="8540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sz="2400" b="0" i="1">
                          <a:solidFill>
                            <a:srgbClr val="000000"/>
                          </a:solidFill>
                          <a:latin typeface="Cambria Math" panose="02040503050406030204" pitchFamily="18" charset="0"/>
                        </a:rPr>
                        <m:t>𝐹</m:t>
                      </m:r>
                      <m:r>
                        <a:rPr lang="zh-CN" altLang="en-US" sz="2400" b="0" i="1">
                          <a:solidFill>
                            <a:srgbClr val="000000"/>
                          </a:solidFill>
                          <a:latin typeface="Cambria Math" panose="02040503050406030204" pitchFamily="18" charset="0"/>
                        </a:rPr>
                        <m:t>=</m:t>
                      </m:r>
                      <m:f>
                        <m:fPr>
                          <m:ctrlPr>
                            <a:rPr lang="zh-CN" altLang="en-US" sz="2400" b="0" i="1">
                              <a:solidFill>
                                <a:srgbClr val="000000"/>
                              </a:solidFill>
                              <a:latin typeface="Cambria Math" panose="02040503050406030204" pitchFamily="18" charset="0"/>
                            </a:rPr>
                          </m:ctrlPr>
                        </m:fPr>
                        <m:num>
                          <m:r>
                            <a:rPr lang="zh-CN" altLang="en-US" sz="2400" b="0" i="1">
                              <a:solidFill>
                                <a:srgbClr val="000000"/>
                              </a:solidFill>
                              <a:latin typeface="Cambria Math" panose="02040503050406030204" pitchFamily="18" charset="0"/>
                            </a:rPr>
                            <m:t>1</m:t>
                          </m:r>
                        </m:num>
                        <m:den>
                          <m:r>
                            <a:rPr lang="zh-CN" altLang="en-US" sz="2400" b="0" i="1">
                              <a:solidFill>
                                <a:srgbClr val="000000"/>
                              </a:solidFill>
                              <a:latin typeface="Cambria Math" panose="02040503050406030204" pitchFamily="18" charset="0"/>
                            </a:rPr>
                            <m:t>4</m:t>
                          </m:r>
                          <m:r>
                            <a:rPr lang="zh-CN" altLang="en-US" sz="2400" b="0" i="1">
                              <a:solidFill>
                                <a:srgbClr val="000000"/>
                              </a:solidFill>
                              <a:latin typeface="Cambria Math" panose="02040503050406030204" pitchFamily="18" charset="0"/>
                            </a:rPr>
                            <m:t>𝜋</m:t>
                          </m:r>
                          <m:sSub>
                            <m:sSubPr>
                              <m:ctrlPr>
                                <a:rPr lang="zh-CN" altLang="en-US" sz="2400" b="0" i="1">
                                  <a:solidFill>
                                    <a:srgbClr val="000000"/>
                                  </a:solidFill>
                                  <a:latin typeface="Cambria Math" panose="02040503050406030204" pitchFamily="18" charset="0"/>
                                </a:rPr>
                              </m:ctrlPr>
                            </m:sSubPr>
                            <m:e>
                              <m:r>
                                <a:rPr lang="zh-CN" altLang="en-US" sz="2400" b="0" i="1">
                                  <a:solidFill>
                                    <a:srgbClr val="000000"/>
                                  </a:solidFill>
                                  <a:latin typeface="Cambria Math" panose="02040503050406030204" pitchFamily="18" charset="0"/>
                                </a:rPr>
                                <m:t>𝜀</m:t>
                              </m:r>
                            </m:e>
                            <m:sub>
                              <m:r>
                                <a:rPr lang="zh-CN" altLang="en-US" sz="2400" b="0" i="1">
                                  <a:solidFill>
                                    <a:srgbClr val="000000"/>
                                  </a:solidFill>
                                  <a:latin typeface="Cambria Math" panose="02040503050406030204" pitchFamily="18" charset="0"/>
                                </a:rPr>
                                <m:t>0</m:t>
                              </m:r>
                            </m:sub>
                          </m:sSub>
                        </m:den>
                      </m:f>
                      <m:f>
                        <m:fPr>
                          <m:ctrlPr>
                            <a:rPr lang="zh-CN" altLang="en-US" sz="2400" b="0" i="1">
                              <a:solidFill>
                                <a:srgbClr val="000000"/>
                              </a:solidFill>
                              <a:latin typeface="Cambria Math" panose="02040503050406030204" pitchFamily="18" charset="0"/>
                            </a:rPr>
                          </m:ctrlPr>
                        </m:fPr>
                        <m:num>
                          <m:r>
                            <a:rPr lang="zh-CN" altLang="en-US" sz="2400" b="0" i="1">
                              <a:solidFill>
                                <a:srgbClr val="000000"/>
                              </a:solidFill>
                              <a:latin typeface="Cambria Math" panose="02040503050406030204" pitchFamily="18" charset="0"/>
                            </a:rPr>
                            <m:t>2</m:t>
                          </m:r>
                          <m:r>
                            <a:rPr lang="zh-CN" altLang="en-US" sz="2400" b="0" i="1">
                              <a:solidFill>
                                <a:srgbClr val="000000"/>
                              </a:solidFill>
                              <a:latin typeface="Cambria Math" panose="02040503050406030204" pitchFamily="18" charset="0"/>
                            </a:rPr>
                            <m:t>𝑍</m:t>
                          </m:r>
                          <m:sSup>
                            <m:sSupPr>
                              <m:ctrlPr>
                                <a:rPr lang="zh-CN" altLang="en-US" sz="2400" b="0" i="1">
                                  <a:solidFill>
                                    <a:srgbClr val="000000"/>
                                  </a:solidFill>
                                  <a:latin typeface="Cambria Math" panose="02040503050406030204" pitchFamily="18" charset="0"/>
                                </a:rPr>
                              </m:ctrlPr>
                            </m:sSupPr>
                            <m:e>
                              <m:r>
                                <a:rPr lang="zh-CN" altLang="en-US" sz="2400" b="0" i="1">
                                  <a:solidFill>
                                    <a:srgbClr val="000000"/>
                                  </a:solidFill>
                                  <a:latin typeface="Cambria Math" panose="02040503050406030204" pitchFamily="18" charset="0"/>
                                </a:rPr>
                                <m:t>𝑒</m:t>
                              </m:r>
                            </m:e>
                            <m:sup>
                              <m:r>
                                <a:rPr lang="zh-CN" altLang="en-US" sz="2400" b="0" i="1">
                                  <a:solidFill>
                                    <a:srgbClr val="000000"/>
                                  </a:solidFill>
                                  <a:latin typeface="Cambria Math" panose="02040503050406030204" pitchFamily="18" charset="0"/>
                                </a:rPr>
                                <m:t>2</m:t>
                              </m:r>
                            </m:sup>
                          </m:sSup>
                        </m:num>
                        <m:den>
                          <m:sSup>
                            <m:sSupPr>
                              <m:ctrlPr>
                                <a:rPr lang="zh-CN" altLang="en-US" sz="2400" b="0" i="1">
                                  <a:solidFill>
                                    <a:srgbClr val="000000"/>
                                  </a:solidFill>
                                  <a:latin typeface="Cambria Math" panose="02040503050406030204" pitchFamily="18" charset="0"/>
                                </a:rPr>
                              </m:ctrlPr>
                            </m:sSupPr>
                            <m:e>
                              <m:r>
                                <a:rPr lang="zh-CN" altLang="en-US" sz="2400" b="0" i="1">
                                  <a:solidFill>
                                    <a:srgbClr val="000000"/>
                                  </a:solidFill>
                                  <a:latin typeface="Cambria Math" panose="02040503050406030204" pitchFamily="18" charset="0"/>
                                </a:rPr>
                                <m:t>𝑟</m:t>
                              </m:r>
                            </m:e>
                            <m:sup>
                              <m:r>
                                <a:rPr lang="zh-CN" altLang="en-US" sz="2400" b="0" i="1">
                                  <a:solidFill>
                                    <a:srgbClr val="000000"/>
                                  </a:solidFill>
                                  <a:latin typeface="Cambria Math" panose="02040503050406030204" pitchFamily="18" charset="0"/>
                                </a:rPr>
                                <m:t>2</m:t>
                              </m:r>
                            </m:sup>
                          </m:sSup>
                        </m:den>
                      </m:f>
                    </m:oMath>
                  </m:oMathPara>
                </a14:m>
                <a:endParaRPr lang="zh-CN" altLang="en-US" sz="2400" b="0" dirty="0">
                  <a:latin typeface="Times New Roman" panose="02020603050405020304" pitchFamily="18" charset="0"/>
                  <a:cs typeface="Times New Roman" panose="02020603050405020304" pitchFamily="18" charset="0"/>
                </a:endParaRPr>
              </a:p>
            </p:txBody>
          </p:sp>
        </mc:Choice>
        <mc:Fallback xmlns="">
          <p:sp>
            <p:nvSpPr>
              <p:cNvPr id="6" name="Object 2"/>
              <p:cNvSpPr txBox="1">
                <a:spLocks noRot="1" noChangeAspect="1" noMove="1" noResize="1" noEditPoints="1" noAdjustHandles="1" noChangeArrowheads="1" noChangeShapeType="1" noTextEdit="1"/>
              </p:cNvSpPr>
              <p:nvPr/>
            </p:nvSpPr>
            <p:spPr bwMode="auto">
              <a:xfrm>
                <a:off x="5435600" y="3893030"/>
                <a:ext cx="2416175" cy="854075"/>
              </a:xfrm>
              <a:prstGeom prst="rect">
                <a:avLst/>
              </a:prstGeom>
              <a:blipFill rotWithShape="1">
                <a:blip r:embed="rId3"/>
                <a:stretch>
                  <a:fillRect t="-56" b="56"/>
                </a:stretch>
              </a:blipFill>
              <a:ln>
                <a:noFill/>
              </a:ln>
            </p:spPr>
            <p:txBody>
              <a:bodyPr/>
              <a:lstStyle/>
              <a:p>
                <a:r>
                  <a:rPr lang="zh-CN" altLang="en-US">
                    <a:noFill/>
                  </a:rPr>
                  <a:t> </a:t>
                </a:r>
              </a:p>
            </p:txBody>
          </p:sp>
        </mc:Fallback>
      </mc:AlternateContent>
      <p:graphicFrame>
        <p:nvGraphicFramePr>
          <p:cNvPr id="7" name="Object 3"/>
          <p:cNvGraphicFramePr>
            <a:graphicFrameLocks noChangeAspect="1"/>
          </p:cNvGraphicFramePr>
          <p:nvPr/>
        </p:nvGraphicFramePr>
        <p:xfrm>
          <a:off x="5457825" y="4777393"/>
          <a:ext cx="1992313" cy="849312"/>
        </p:xfrm>
        <a:graphic>
          <a:graphicData uri="http://schemas.openxmlformats.org/presentationml/2006/ole">
            <mc:AlternateContent xmlns:mc="http://schemas.openxmlformats.org/markup-compatibility/2006">
              <mc:Choice xmlns:v="urn:schemas-microsoft-com:vml" Requires="v">
                <p:oleObj spid="_x0000_s2051" r:id="rId4" imgW="1091565" imgH="469900" progId="Equation.3">
                  <p:embed/>
                </p:oleObj>
              </mc:Choice>
              <mc:Fallback>
                <p:oleObj r:id="rId4" imgW="1091565" imgH="4699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7825" y="4777393"/>
                        <a:ext cx="1992313"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nvGraphicFramePr>
        <p:xfrm>
          <a:off x="5478463" y="5702756"/>
          <a:ext cx="2079625" cy="828675"/>
        </p:xfrm>
        <a:graphic>
          <a:graphicData uri="http://schemas.openxmlformats.org/presentationml/2006/ole">
            <mc:AlternateContent xmlns:mc="http://schemas.openxmlformats.org/markup-compatibility/2006">
              <mc:Choice xmlns:v="urn:schemas-microsoft-com:vml" Requires="v">
                <p:oleObj spid="_x0000_s2052" r:id="rId6" imgW="1168400" imgH="469900" progId="Equation.3">
                  <p:embed/>
                </p:oleObj>
              </mc:Choice>
              <mc:Fallback>
                <p:oleObj r:id="rId6" imgW="1168400" imgH="4699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8463" y="5702756"/>
                        <a:ext cx="20796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24" descr="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r="48015" b="13084"/>
          <a:stretch>
            <a:fillRect/>
          </a:stretch>
        </p:blipFill>
        <p:spPr bwMode="auto">
          <a:xfrm>
            <a:off x="6592490" y="782854"/>
            <a:ext cx="2448719" cy="287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6"/>
          <p:cNvSpPr txBox="1">
            <a:spLocks noChangeArrowheads="1"/>
          </p:cNvSpPr>
          <p:nvPr/>
        </p:nvSpPr>
        <p:spPr bwMode="auto">
          <a:xfrm>
            <a:off x="636960" y="231022"/>
            <a:ext cx="75354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1-2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汤姆孙模型的困难 </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6"/>
          <p:cNvSpPr txBox="1">
            <a:spLocks noChangeArrowheads="1"/>
          </p:cNvSpPr>
          <p:nvPr/>
        </p:nvSpPr>
        <p:spPr bwMode="auto">
          <a:xfrm>
            <a:off x="636960" y="231022"/>
            <a:ext cx="49672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800" dirty="0">
                <a:solidFill>
                  <a:schemeClr val="accent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背景</a:t>
            </a:r>
            <a:endPar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2" name="直接连接符 11"/>
          <p:cNvCxnSpPr/>
          <p:nvPr/>
        </p:nvCxnSpPr>
        <p:spPr>
          <a:xfrm>
            <a:off x="0" y="785596"/>
            <a:ext cx="7308304" cy="0"/>
          </a:xfrm>
          <a:prstGeom prst="line">
            <a:avLst/>
          </a:prstGeom>
          <a:ln w="76200">
            <a:gradFill flip="none" rotWithShape="1">
              <a:gsLst>
                <a:gs pos="0">
                  <a:srgbClr val="990000"/>
                </a:gs>
                <a:gs pos="48000">
                  <a:schemeClr val="accent2">
                    <a:lumMod val="60000"/>
                    <a:lumOff val="40000"/>
                  </a:schemeClr>
                </a:gs>
                <a:gs pos="100000">
                  <a:schemeClr val="accent2">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7390" y="260648"/>
            <a:ext cx="0" cy="1524497"/>
          </a:xfrm>
          <a:prstGeom prst="line">
            <a:avLst/>
          </a:prstGeom>
          <a:ln w="76200">
            <a:gradFill flip="none" rotWithShape="1">
              <a:gsLst>
                <a:gs pos="0">
                  <a:srgbClr val="990000"/>
                </a:gs>
                <a:gs pos="48000">
                  <a:schemeClr val="accent2">
                    <a:lumMod val="60000"/>
                    <a:lumOff val="40000"/>
                  </a:schemeClr>
                </a:gs>
                <a:gs pos="100000">
                  <a:schemeClr val="accent2">
                    <a:lumMod val="20000"/>
                    <a:lumOff val="8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7" name="内容占位符 2"/>
          <p:cNvSpPr txBox="1"/>
          <p:nvPr/>
        </p:nvSpPr>
        <p:spPr>
          <a:xfrm>
            <a:off x="926205" y="1628799"/>
            <a:ext cx="6454106" cy="3240357"/>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612140">
              <a:lnSpc>
                <a:spcPct val="150000"/>
              </a:lnSpc>
              <a:spcBef>
                <a:spcPts val="1200"/>
              </a:spcBef>
              <a:buFont typeface="Arial" panose="020B0604020202020204" pitchFamily="34" charset="0"/>
              <a:buNone/>
            </a:pPr>
            <a:r>
              <a:rPr lang="zh-CN" altLang="en-US" sz="2400" b="1" dirty="0">
                <a:solidFill>
                  <a:srgbClr val="000000"/>
                </a:solidFill>
                <a:latin typeface="Arial" panose="020B0604020202020204" pitchFamily="34" charset="0"/>
                <a:ea typeface="宋体" panose="02010600030101010101" pitchFamily="2" charset="-122"/>
              </a:rPr>
              <a:t>当原子学说逐渐被人们接受以后，人们又面临着新的问题：</a:t>
            </a:r>
          </a:p>
          <a:p>
            <a:pPr marL="396240">
              <a:lnSpc>
                <a:spcPct val="150000"/>
              </a:lnSpc>
              <a:spcBef>
                <a:spcPts val="1200"/>
              </a:spcBef>
              <a:buFont typeface="Wingdings" panose="05000000000000000000" pitchFamily="2" charset="2"/>
              <a:buChar char="p"/>
            </a:pPr>
            <a:r>
              <a:rPr lang="zh-CN" altLang="en-US" sz="2400" b="1" dirty="0">
                <a:solidFill>
                  <a:srgbClr val="0000FF"/>
                </a:solidFill>
                <a:latin typeface="Arial" panose="020B0604020202020204" pitchFamily="34" charset="0"/>
                <a:ea typeface="宋体" panose="02010600030101010101" pitchFamily="2" charset="-122"/>
              </a:rPr>
              <a:t>原子有多重？</a:t>
            </a:r>
            <a:endParaRPr lang="en-US" altLang="zh-CN" sz="2400" b="1" dirty="0">
              <a:solidFill>
                <a:srgbClr val="0000FF"/>
              </a:solidFill>
              <a:latin typeface="Arial" panose="020B0604020202020204" pitchFamily="34" charset="0"/>
              <a:ea typeface="宋体" panose="02010600030101010101" pitchFamily="2" charset="-122"/>
            </a:endParaRPr>
          </a:p>
          <a:p>
            <a:pPr marL="396240">
              <a:lnSpc>
                <a:spcPct val="150000"/>
              </a:lnSpc>
              <a:spcBef>
                <a:spcPts val="1200"/>
              </a:spcBef>
              <a:buFont typeface="Wingdings" panose="05000000000000000000" pitchFamily="2" charset="2"/>
              <a:buChar char="p"/>
            </a:pPr>
            <a:r>
              <a:rPr lang="zh-CN" altLang="en-US" sz="2400" b="1" dirty="0">
                <a:solidFill>
                  <a:srgbClr val="00C800"/>
                </a:solidFill>
                <a:latin typeface="Arial" panose="020B0604020202020204" pitchFamily="34" charset="0"/>
                <a:ea typeface="宋体" panose="02010600030101010101" pitchFamily="2" charset="-122"/>
              </a:rPr>
              <a:t>原子有多大？</a:t>
            </a:r>
            <a:endParaRPr lang="en-US" altLang="zh-CN" sz="2400" b="1" dirty="0">
              <a:solidFill>
                <a:srgbClr val="00C800"/>
              </a:solidFill>
              <a:latin typeface="Arial" panose="020B0604020202020204" pitchFamily="34" charset="0"/>
              <a:ea typeface="宋体" panose="02010600030101010101" pitchFamily="2" charset="-122"/>
            </a:endParaRPr>
          </a:p>
          <a:p>
            <a:pPr marL="396240">
              <a:lnSpc>
                <a:spcPct val="150000"/>
              </a:lnSpc>
              <a:spcBef>
                <a:spcPts val="1200"/>
              </a:spcBef>
              <a:buFont typeface="Wingdings" panose="05000000000000000000" pitchFamily="2" charset="2"/>
              <a:buChar char="p"/>
            </a:pPr>
            <a:r>
              <a:rPr lang="zh-CN" altLang="en-US" sz="2400" dirty="0">
                <a:solidFill>
                  <a:srgbClr val="FF0000"/>
                </a:solidFill>
                <a:latin typeface="Arial" panose="020B0604020202020204" pitchFamily="34" charset="0"/>
              </a:rPr>
              <a:t>原子的结构？</a:t>
            </a:r>
            <a:r>
              <a:rPr lang="en-US" altLang="zh-CN" sz="2400" dirty="0">
                <a:solidFill>
                  <a:srgbClr val="FF0000"/>
                </a:solidFill>
                <a:latin typeface="Arial" panose="020B0604020202020204" pitchFamily="34" charset="0"/>
              </a:rPr>
              <a:t>........</a:t>
            </a:r>
            <a:endParaRPr lang="zh-CN" altLang="en-US" sz="2400" b="1" dirty="0">
              <a:solidFill>
                <a:srgbClr val="FF0000"/>
              </a:solidFill>
              <a:latin typeface="Arial" panose="020B0604020202020204" pitchFamily="34" charset="0"/>
              <a:ea typeface="宋体" panose="02010600030101010101" pitchFamily="2" charset="-122"/>
            </a:endParaRPr>
          </a:p>
          <a:p>
            <a:pPr marL="396240">
              <a:lnSpc>
                <a:spcPct val="150000"/>
              </a:lnSpc>
              <a:spcBef>
                <a:spcPts val="1200"/>
              </a:spcBef>
            </a:pPr>
            <a:endParaRPr lang="zh-CN" alt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1187624" y="1196752"/>
            <a:ext cx="62658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prstClr val="black"/>
                </a:solidFill>
                <a:latin typeface="宋体" panose="02010600030101010101" pitchFamily="2" charset="-122"/>
              </a:rPr>
              <a:t>  </a:t>
            </a:r>
            <a:r>
              <a:rPr kumimoji="1" lang="en-US" altLang="zh-CN" sz="2400" dirty="0">
                <a:solidFill>
                  <a:prstClr val="black"/>
                </a:solidFill>
                <a:latin typeface="Times New Roman" panose="02020603050405020304" pitchFamily="18" charset="0"/>
                <a:cs typeface="Times New Roman" panose="02020603050405020304" pitchFamily="18" charset="0"/>
              </a:rPr>
              <a:t> </a:t>
            </a:r>
            <a:r>
              <a:rPr kumimoji="1" lang="zh-CN" altLang="en-US" sz="2400" dirty="0">
                <a:solidFill>
                  <a:prstClr val="black"/>
                </a:solidFill>
                <a:latin typeface="Times New Roman" panose="02020603050405020304" pitchFamily="18" charset="0"/>
                <a:cs typeface="Times New Roman" panose="02020603050405020304" pitchFamily="18" charset="0"/>
              </a:rPr>
              <a:t>对于汤姆逊模型而言，只有掠入射</a:t>
            </a:r>
            <a:r>
              <a:rPr kumimoji="1" lang="en-US" altLang="zh-CN" sz="2400" dirty="0">
                <a:solidFill>
                  <a:srgbClr val="FF0000"/>
                </a:solidFill>
                <a:latin typeface="Times New Roman" panose="02020603050405020304" pitchFamily="18" charset="0"/>
                <a:cs typeface="Times New Roman" panose="02020603050405020304" pitchFamily="18" charset="0"/>
              </a:rPr>
              <a:t>(</a:t>
            </a:r>
            <a:r>
              <a:rPr kumimoji="1" lang="en-US" altLang="zh-CN" sz="2400" i="1" dirty="0">
                <a:solidFill>
                  <a:srgbClr val="FF0000"/>
                </a:solidFill>
                <a:latin typeface="Times New Roman" panose="02020603050405020304" pitchFamily="18" charset="0"/>
                <a:cs typeface="Times New Roman" panose="02020603050405020304" pitchFamily="18" charset="0"/>
              </a:rPr>
              <a:t>r=R</a:t>
            </a:r>
            <a:r>
              <a:rPr kumimoji="1" lang="en-US" altLang="zh-CN" sz="2400" dirty="0">
                <a:solidFill>
                  <a:srgbClr val="FF0000"/>
                </a:solidFill>
                <a:latin typeface="Times New Roman" panose="02020603050405020304" pitchFamily="18" charset="0"/>
                <a:cs typeface="Times New Roman" panose="02020603050405020304" pitchFamily="18" charset="0"/>
              </a:rPr>
              <a:t>)</a:t>
            </a:r>
            <a:r>
              <a:rPr kumimoji="1" lang="zh-CN" altLang="en-US" sz="2400" dirty="0">
                <a:solidFill>
                  <a:prstClr val="black"/>
                </a:solidFill>
                <a:latin typeface="Times New Roman" panose="02020603050405020304" pitchFamily="18" charset="0"/>
                <a:cs typeface="Times New Roman" panose="02020603050405020304" pitchFamily="18" charset="0"/>
              </a:rPr>
              <a:t>时</a:t>
            </a:r>
            <a:r>
              <a:rPr kumimoji="1" lang="en-US" altLang="zh-CN" sz="2400" dirty="0">
                <a:solidFill>
                  <a:prstClr val="black"/>
                </a:solidFill>
                <a:latin typeface="Times New Roman" panose="02020603050405020304" pitchFamily="18" charset="0"/>
                <a:cs typeface="Times New Roman" panose="02020603050405020304" pitchFamily="18" charset="0"/>
              </a:rPr>
              <a:t>,</a:t>
            </a:r>
            <a:r>
              <a:rPr kumimoji="1" lang="zh-CN" altLang="en-US" sz="2400" dirty="0">
                <a:solidFill>
                  <a:prstClr val="black"/>
                </a:solidFill>
                <a:latin typeface="Times New Roman" panose="02020603050405020304" pitchFamily="18" charset="0"/>
                <a:cs typeface="Times New Roman" panose="02020603050405020304" pitchFamily="18" charset="0"/>
              </a:rPr>
              <a:t>入射</a:t>
            </a:r>
            <a:r>
              <a:rPr kumimoji="1" lang="en-US" altLang="zh-CN" sz="2400" i="1" dirty="0">
                <a:solidFill>
                  <a:srgbClr val="FF0000"/>
                </a:solidFill>
                <a:latin typeface="Times New Roman" panose="02020603050405020304" pitchFamily="18" charset="0"/>
                <a:cs typeface="Times New Roman" panose="02020603050405020304" pitchFamily="18" charset="0"/>
              </a:rPr>
              <a:t>α </a:t>
            </a:r>
            <a:r>
              <a:rPr kumimoji="1" lang="zh-CN" altLang="en-US" sz="2400" dirty="0">
                <a:solidFill>
                  <a:prstClr val="black"/>
                </a:solidFill>
                <a:latin typeface="Times New Roman" panose="02020603050405020304" pitchFamily="18" charset="0"/>
                <a:cs typeface="Times New Roman" panose="02020603050405020304" pitchFamily="18" charset="0"/>
              </a:rPr>
              <a:t>粒子受力最大，设为 </a:t>
            </a:r>
            <a:r>
              <a:rPr kumimoji="1" lang="en-US" altLang="zh-CN" sz="2400" i="1" dirty="0">
                <a:solidFill>
                  <a:srgbClr val="FF0000"/>
                </a:solidFill>
                <a:latin typeface="Times New Roman" panose="02020603050405020304" pitchFamily="18" charset="0"/>
                <a:cs typeface="Times New Roman" panose="02020603050405020304" pitchFamily="18" charset="0"/>
              </a:rPr>
              <a:t>F</a:t>
            </a:r>
            <a:r>
              <a:rPr kumimoji="1" lang="en-US" altLang="zh-CN" sz="2400" i="1" baseline="-25000" dirty="0">
                <a:solidFill>
                  <a:srgbClr val="FF0000"/>
                </a:solidFill>
                <a:latin typeface="Times New Roman" panose="02020603050405020304" pitchFamily="18" charset="0"/>
                <a:cs typeface="Times New Roman" panose="02020603050405020304" pitchFamily="18" charset="0"/>
              </a:rPr>
              <a:t>max</a:t>
            </a:r>
            <a:r>
              <a:rPr kumimoji="1" lang="en-US" altLang="zh-CN" sz="2400" baseline="-25000" dirty="0">
                <a:solidFill>
                  <a:prstClr val="black"/>
                </a:solidFill>
                <a:latin typeface="Times New Roman" panose="02020603050405020304" pitchFamily="18" charset="0"/>
                <a:cs typeface="Times New Roman" panose="02020603050405020304" pitchFamily="18" charset="0"/>
              </a:rPr>
              <a:t> </a:t>
            </a:r>
            <a:r>
              <a:rPr kumimoji="1" lang="zh-CN" altLang="en-US" sz="2400" dirty="0">
                <a:solidFill>
                  <a:prstClr val="black"/>
                </a:solidFill>
                <a:latin typeface="Times New Roman" panose="02020603050405020304" pitchFamily="18" charset="0"/>
                <a:cs typeface="Times New Roman" panose="02020603050405020304" pitchFamily="18" charset="0"/>
              </a:rPr>
              <a:t>，我们来看看此条件下</a:t>
            </a:r>
            <a:r>
              <a:rPr kumimoji="1" lang="en-US" altLang="zh-CN" sz="2400" i="1" dirty="0">
                <a:solidFill>
                  <a:srgbClr val="FF0000"/>
                </a:solidFill>
                <a:latin typeface="Times New Roman" panose="02020603050405020304" pitchFamily="18" charset="0"/>
                <a:cs typeface="Times New Roman" panose="02020603050405020304" pitchFamily="18" charset="0"/>
              </a:rPr>
              <a:t>α </a:t>
            </a:r>
            <a:r>
              <a:rPr kumimoji="1" lang="zh-CN" altLang="en-US" sz="2400" dirty="0">
                <a:solidFill>
                  <a:prstClr val="black"/>
                </a:solidFill>
                <a:latin typeface="Times New Roman" panose="02020603050405020304" pitchFamily="18" charset="0"/>
                <a:cs typeface="Times New Roman" panose="02020603050405020304" pitchFamily="18" charset="0"/>
              </a:rPr>
              <a:t>粒子的</a:t>
            </a:r>
            <a:r>
              <a:rPr kumimoji="1" lang="zh-CN" altLang="en-US" sz="2400" dirty="0">
                <a:solidFill>
                  <a:srgbClr val="006600"/>
                </a:solidFill>
                <a:latin typeface="Times New Roman" panose="02020603050405020304" pitchFamily="18" charset="0"/>
                <a:cs typeface="Times New Roman" panose="02020603050405020304" pitchFamily="18" charset="0"/>
              </a:rPr>
              <a:t>最大偏转角</a:t>
            </a:r>
            <a:r>
              <a:rPr kumimoji="1" lang="zh-CN" altLang="en-US" sz="2400" dirty="0">
                <a:solidFill>
                  <a:prstClr val="black"/>
                </a:solidFill>
                <a:latin typeface="Times New Roman" panose="02020603050405020304" pitchFamily="18" charset="0"/>
                <a:cs typeface="Times New Roman" panose="02020603050405020304" pitchFamily="18" charset="0"/>
              </a:rPr>
              <a:t>是多少</a:t>
            </a:r>
            <a:r>
              <a:rPr kumimoji="1" lang="zh-CN" altLang="en-US" sz="2400" dirty="0">
                <a:solidFill>
                  <a:prstClr val="black"/>
                </a:solidFill>
                <a:latin typeface="宋体" panose="02010600030101010101" pitchFamily="2" charset="-122"/>
              </a:rPr>
              <a:t>？</a:t>
            </a:r>
          </a:p>
        </p:txBody>
      </p:sp>
      <p:pic>
        <p:nvPicPr>
          <p:cNvPr id="3" name="Picture 7" descr="cap1-1-21副本"/>
          <p:cNvPicPr>
            <a:picLocks noChangeAspect="1" noChangeArrowheads="1"/>
          </p:cNvPicPr>
          <p:nvPr/>
        </p:nvPicPr>
        <p:blipFill>
          <a:blip r:embed="rId2">
            <a:extLst>
              <a:ext uri="{28A0092B-C50C-407E-A947-70E740481C1C}">
                <a14:useLocalDpi xmlns:a14="http://schemas.microsoft.com/office/drawing/2010/main" val="0"/>
              </a:ext>
            </a:extLst>
          </a:blip>
          <a:srcRect t="4356" r="3412"/>
          <a:stretch>
            <a:fillRect/>
          </a:stretch>
        </p:blipFill>
        <p:spPr bwMode="auto">
          <a:xfrm>
            <a:off x="1186037" y="2744565"/>
            <a:ext cx="61214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9"/>
          <p:cNvSpPr txBox="1">
            <a:spLocks noChangeArrowheads="1"/>
          </p:cNvSpPr>
          <p:nvPr/>
        </p:nvSpPr>
        <p:spPr bwMode="auto">
          <a:xfrm>
            <a:off x="1114599" y="4707453"/>
            <a:ext cx="63373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prstClr val="black"/>
                </a:solidFill>
                <a:latin typeface="Times New Roman" panose="02020603050405020304" pitchFamily="18" charset="0"/>
                <a:cs typeface="Times New Roman" panose="02020603050405020304" pitchFamily="18" charset="0"/>
              </a:rPr>
              <a:t>  </a:t>
            </a:r>
            <a:r>
              <a:rPr lang="zh-CN" altLang="en-US" sz="2400" dirty="0">
                <a:solidFill>
                  <a:prstClr val="black"/>
                </a:solidFill>
                <a:latin typeface="Times New Roman" panose="02020603050405020304" pitchFamily="18" charset="0"/>
                <a:cs typeface="Times New Roman" panose="02020603050405020304" pitchFamily="18" charset="0"/>
              </a:rPr>
              <a:t>如上图</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我们假设</a:t>
            </a:r>
            <a:r>
              <a:rPr lang="en-US" altLang="zh-CN" sz="2400" i="1" dirty="0">
                <a:solidFill>
                  <a:srgbClr val="FF0000"/>
                </a:solidFill>
                <a:latin typeface="Times New Roman" panose="02020603050405020304" pitchFamily="18" charset="0"/>
                <a:cs typeface="Times New Roman" panose="02020603050405020304" pitchFamily="18" charset="0"/>
              </a:rPr>
              <a:t>α </a:t>
            </a:r>
            <a:r>
              <a:rPr lang="zh-CN" altLang="en-US" sz="2400" dirty="0">
                <a:solidFill>
                  <a:prstClr val="black"/>
                </a:solidFill>
                <a:latin typeface="Times New Roman" panose="02020603050405020304" pitchFamily="18" charset="0"/>
                <a:cs typeface="Times New Roman" panose="02020603050405020304" pitchFamily="18" charset="0"/>
              </a:rPr>
              <a:t>粒子以速度 </a:t>
            </a:r>
            <a:r>
              <a:rPr lang="en-US" altLang="zh-CN" sz="2400" i="1" dirty="0">
                <a:solidFill>
                  <a:srgbClr val="FF0000"/>
                </a:solidFill>
                <a:latin typeface="Times New Roman" panose="02020603050405020304" pitchFamily="18" charset="0"/>
                <a:cs typeface="Times New Roman" panose="02020603050405020304" pitchFamily="18" charset="0"/>
              </a:rPr>
              <a:t>v </a:t>
            </a:r>
            <a:r>
              <a:rPr lang="zh-CN" altLang="en-US" sz="2400" dirty="0">
                <a:solidFill>
                  <a:prstClr val="black"/>
                </a:solidFill>
                <a:latin typeface="Times New Roman" panose="02020603050405020304" pitchFamily="18" charset="0"/>
                <a:cs typeface="Times New Roman" panose="02020603050405020304" pitchFamily="18" charset="0"/>
              </a:rPr>
              <a:t>射来</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且在原子附近度过的整个时间内均受到 </a:t>
            </a:r>
            <a:r>
              <a:rPr lang="en-US" altLang="zh-CN" sz="2400" i="1" dirty="0">
                <a:solidFill>
                  <a:srgbClr val="FF0000"/>
                </a:solidFill>
                <a:latin typeface="Times New Roman" panose="02020603050405020304" pitchFamily="18" charset="0"/>
                <a:cs typeface="Times New Roman" panose="02020603050405020304" pitchFamily="18" charset="0"/>
              </a:rPr>
              <a:t>F</a:t>
            </a:r>
            <a:r>
              <a:rPr lang="en-US" altLang="zh-CN" sz="2400" i="1" baseline="-25000" dirty="0">
                <a:solidFill>
                  <a:srgbClr val="FF0000"/>
                </a:solidFill>
                <a:latin typeface="Times New Roman" panose="02020603050405020304" pitchFamily="18" charset="0"/>
                <a:cs typeface="Times New Roman" panose="02020603050405020304" pitchFamily="18" charset="0"/>
              </a:rPr>
              <a:t>max </a:t>
            </a:r>
            <a:r>
              <a:rPr lang="zh-CN" altLang="en-US" sz="2400" dirty="0">
                <a:solidFill>
                  <a:prstClr val="black"/>
                </a:solidFill>
                <a:latin typeface="Times New Roman" panose="02020603050405020304" pitchFamily="18" charset="0"/>
                <a:cs typeface="Times New Roman" panose="02020603050405020304" pitchFamily="18" charset="0"/>
              </a:rPr>
              <a:t>的作用</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那么</a:t>
            </a:r>
            <a:r>
              <a:rPr lang="zh-CN" altLang="en-US" sz="2400" dirty="0">
                <a:solidFill>
                  <a:srgbClr val="FF0000"/>
                </a:solidFill>
                <a:latin typeface="Times New Roman" panose="02020603050405020304" pitchFamily="18" charset="0"/>
                <a:cs typeface="Times New Roman" panose="02020603050405020304" pitchFamily="18" charset="0"/>
              </a:rPr>
              <a:t>会产生多大角度的散射</a:t>
            </a:r>
            <a:r>
              <a:rPr lang="zh-CN" altLang="en-US" sz="2400" dirty="0">
                <a:solidFill>
                  <a:prstClr val="black"/>
                </a:solidFill>
                <a:latin typeface="Times New Roman" panose="02020603050405020304" pitchFamily="18" charset="0"/>
                <a:cs typeface="Times New Roman" panose="02020603050405020304" pitchFamily="18" charset="0"/>
              </a:rPr>
              <a:t>呢</a:t>
            </a:r>
            <a:r>
              <a:rPr lang="en-US" altLang="zh-CN" sz="2400" dirty="0">
                <a:solidFill>
                  <a:prstClr val="black"/>
                </a:solidFill>
                <a:latin typeface="Times New Roman" panose="02020603050405020304" pitchFamily="18" charset="0"/>
                <a:cs typeface="Times New Roman" panose="02020603050405020304" pitchFamily="18" charset="0"/>
              </a:rPr>
              <a:t>?</a:t>
            </a:r>
          </a:p>
        </p:txBody>
      </p:sp>
      <p:sp>
        <p:nvSpPr>
          <p:cNvPr id="5"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1-2</a:t>
            </a:r>
            <a:r>
              <a:rPr kumimoji="0" lang="el-GR" altLang="zh-CN"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α</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粒子散射（</a:t>
            </a:r>
            <a:r>
              <a:rPr lang="zh-CN" altLang="en-US" sz="2800" dirty="0">
                <a:solidFill>
                  <a:schemeClr val="accent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汤姆孙</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1-2</a:t>
            </a:r>
            <a:r>
              <a:rPr kumimoji="0" lang="el-GR" altLang="zh-CN"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α</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粒子散射（</a:t>
            </a:r>
            <a:r>
              <a:rPr lang="zh-CN" altLang="en-US" sz="2800" dirty="0">
                <a:solidFill>
                  <a:schemeClr val="accent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汤姆孙</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Object 15"/>
          <p:cNvGraphicFramePr>
            <a:graphicFrameLocks noChangeAspect="1"/>
          </p:cNvGraphicFramePr>
          <p:nvPr/>
        </p:nvGraphicFramePr>
        <p:xfrm>
          <a:off x="3276084" y="1481897"/>
          <a:ext cx="1943100" cy="461963"/>
        </p:xfrm>
        <a:graphic>
          <a:graphicData uri="http://schemas.openxmlformats.org/presentationml/2006/ole">
            <mc:AlternateContent xmlns:mc="http://schemas.openxmlformats.org/markup-compatibility/2006">
              <mc:Choice xmlns:v="urn:schemas-microsoft-com:vml" Requires="v">
                <p:oleObj spid="_x0000_s3078" name="Equation" r:id="rId3" imgW="1409700" imgH="304800" progId="Equation.DSMT4">
                  <p:embed/>
                </p:oleObj>
              </mc:Choice>
              <mc:Fallback>
                <p:oleObj name="Equation" r:id="rId3" imgW="1409700" imgH="304800" progId="Equation.DSMT4">
                  <p:embed/>
                  <p:pic>
                    <p:nvPicPr>
                      <p:cNvPr id="0" name="Object 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084" y="1481897"/>
                        <a:ext cx="1943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7"/>
          <p:cNvGraphicFramePr>
            <a:graphicFrameLocks noChangeAspect="1"/>
          </p:cNvGraphicFramePr>
          <p:nvPr/>
        </p:nvGraphicFramePr>
        <p:xfrm>
          <a:off x="1709526" y="2030915"/>
          <a:ext cx="1150937" cy="817562"/>
        </p:xfrm>
        <a:graphic>
          <a:graphicData uri="http://schemas.openxmlformats.org/presentationml/2006/ole">
            <mc:AlternateContent xmlns:mc="http://schemas.openxmlformats.org/markup-compatibility/2006">
              <mc:Choice xmlns:v="urn:schemas-microsoft-com:vml" Requires="v">
                <p:oleObj spid="_x0000_s3079" name="Equation" r:id="rId5" imgW="838200" imgH="584200" progId="Equation.DSMT4">
                  <p:embed/>
                </p:oleObj>
              </mc:Choice>
              <mc:Fallback>
                <p:oleObj name="Equation" r:id="rId5" imgW="838200" imgH="584200" progId="Equation.DSMT4">
                  <p:embed/>
                  <p:pic>
                    <p:nvPicPr>
                      <p:cNvPr id="0" name="Object 17"/>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9526" y="2030915"/>
                        <a:ext cx="1150937" cy="81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20"/>
          <p:cNvGraphicFramePr>
            <a:graphicFrameLocks noChangeAspect="1"/>
          </p:cNvGraphicFramePr>
          <p:nvPr/>
        </p:nvGraphicFramePr>
        <p:xfrm>
          <a:off x="3621882" y="2852936"/>
          <a:ext cx="3830438" cy="839452"/>
        </p:xfrm>
        <a:graphic>
          <a:graphicData uri="http://schemas.openxmlformats.org/presentationml/2006/ole">
            <mc:AlternateContent xmlns:mc="http://schemas.openxmlformats.org/markup-compatibility/2006">
              <mc:Choice xmlns:v="urn:schemas-microsoft-com:vml" Requires="v">
                <p:oleObj spid="_x0000_s3080" name="Equation" r:id="rId7" imgW="52120800" imgH="10972800" progId="Equation.DSMT4">
                  <p:embed/>
                </p:oleObj>
              </mc:Choice>
              <mc:Fallback>
                <p:oleObj name="Equation" r:id="rId7" imgW="52120800" imgH="10972800" progId="Equation.DSMT4">
                  <p:embed/>
                  <p:pic>
                    <p:nvPicPr>
                      <p:cNvPr id="0" name="Object 20"/>
                      <p:cNvPicPr>
                        <a:picLocks noGrp="1" noChangeAspect="1" noChangeArrowheads="1"/>
                      </p:cNvPicPr>
                      <p:nvPr/>
                    </p:nvPicPr>
                    <p:blipFill>
                      <a:blip r:embed="rId8"/>
                      <a:srcRect/>
                      <a:stretch>
                        <a:fillRect/>
                      </a:stretch>
                    </p:blipFill>
                    <p:spPr bwMode="auto">
                      <a:xfrm>
                        <a:off x="3621882" y="2852936"/>
                        <a:ext cx="3830438" cy="839452"/>
                      </a:xfrm>
                      <a:prstGeom prst="rect">
                        <a:avLst/>
                      </a:prstGeom>
                      <a:noFill/>
                      <a:ln>
                        <a:noFill/>
                      </a:ln>
                      <a:effectLst/>
                    </p:spPr>
                  </p:pic>
                </p:oleObj>
              </mc:Fallback>
            </mc:AlternateContent>
          </a:graphicData>
        </a:graphic>
      </p:graphicFrame>
      <p:sp>
        <p:nvSpPr>
          <p:cNvPr id="9" name="Text Box 7"/>
          <p:cNvSpPr txBox="1">
            <a:spLocks noChangeArrowheads="1"/>
          </p:cNvSpPr>
          <p:nvPr/>
        </p:nvSpPr>
        <p:spPr bwMode="auto">
          <a:xfrm>
            <a:off x="621391" y="963226"/>
            <a:ext cx="644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FF0000"/>
                </a:solidFill>
                <a:latin typeface="宋体" panose="02010600030101010101" pitchFamily="2" charset="-122"/>
              </a:rPr>
              <a:t>解</a:t>
            </a:r>
            <a:r>
              <a:rPr lang="en-US" altLang="zh-CN" sz="2400" dirty="0">
                <a:solidFill>
                  <a:srgbClr val="FF0000"/>
                </a:solidFill>
                <a:latin typeface="宋体" panose="02010600030101010101" pitchFamily="2" charset="-122"/>
              </a:rPr>
              <a:t>:</a:t>
            </a:r>
          </a:p>
        </p:txBody>
      </p:sp>
      <p:sp>
        <p:nvSpPr>
          <p:cNvPr id="10" name="Text Box 8"/>
          <p:cNvSpPr txBox="1">
            <a:spLocks noChangeArrowheads="1"/>
          </p:cNvSpPr>
          <p:nvPr/>
        </p:nvSpPr>
        <p:spPr bwMode="auto">
          <a:xfrm>
            <a:off x="1370441" y="964293"/>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TW" altLang="en-US" sz="2400" dirty="0">
                <a:latin typeface="宋体" panose="02010600030101010101" pitchFamily="2" charset="-122"/>
              </a:rPr>
              <a:t>粒子受原子作用后动量发生变化</a:t>
            </a:r>
            <a:endParaRPr kumimoji="0" lang="zh-CN" altLang="en-US" sz="2400" b="1" i="0" u="none" strike="noStrike" kern="0" cap="none" spc="0" normalizeH="0" baseline="0" noProof="0" dirty="0">
              <a:ln>
                <a:noFill/>
              </a:ln>
              <a:solidFill>
                <a:prstClr val="black"/>
              </a:solidFill>
              <a:effectLst/>
              <a:uLnTx/>
              <a:uFillTx/>
              <a:latin typeface="宋体" panose="02010600030101010101" pitchFamily="2" charset="-122"/>
            </a:endParaRPr>
          </a:p>
        </p:txBody>
      </p:sp>
      <p:sp>
        <p:nvSpPr>
          <p:cNvPr id="11" name="Text Box 9"/>
          <p:cNvSpPr txBox="1">
            <a:spLocks noChangeArrowheads="1"/>
          </p:cNvSpPr>
          <p:nvPr/>
        </p:nvSpPr>
        <p:spPr bwMode="auto">
          <a:xfrm>
            <a:off x="1061826" y="2167440"/>
            <a:ext cx="65566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prstClr val="black"/>
                </a:solidFill>
                <a:latin typeface="宋体" panose="02010600030101010101" pitchFamily="2" charset="-122"/>
              </a:rPr>
              <a:t>其中       表示</a:t>
            </a:r>
            <a:r>
              <a:rPr lang="en-US" altLang="zh-CN" sz="2400" i="1" dirty="0">
                <a:solidFill>
                  <a:srgbClr val="FF0000"/>
                </a:solidFill>
                <a:latin typeface="宋体" panose="02010600030101010101" pitchFamily="2" charset="-122"/>
              </a:rPr>
              <a:t>α</a:t>
            </a:r>
            <a:r>
              <a:rPr lang="zh-CN" altLang="en-US" sz="2400" dirty="0">
                <a:solidFill>
                  <a:prstClr val="black"/>
                </a:solidFill>
                <a:latin typeface="宋体" panose="02010600030101010101" pitchFamily="2" charset="-122"/>
              </a:rPr>
              <a:t>粒子在原子附近度过的时间</a:t>
            </a:r>
            <a:r>
              <a:rPr lang="en-US" altLang="zh-CN" sz="2400" dirty="0">
                <a:solidFill>
                  <a:prstClr val="black"/>
                </a:solidFill>
                <a:latin typeface="宋体" panose="02010600030101010101" pitchFamily="2" charset="-122"/>
              </a:rPr>
              <a:t>.</a:t>
            </a:r>
          </a:p>
        </p:txBody>
      </p:sp>
      <p:sp>
        <p:nvSpPr>
          <p:cNvPr id="12" name="Text Box 10"/>
          <p:cNvSpPr txBox="1">
            <a:spLocks noChangeArrowheads="1"/>
          </p:cNvSpPr>
          <p:nvPr/>
        </p:nvSpPr>
        <p:spPr bwMode="auto">
          <a:xfrm>
            <a:off x="996738" y="3055934"/>
            <a:ext cx="1838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prstClr val="black"/>
                </a:solidFill>
                <a:latin typeface="Times New Roman" panose="02020603050405020304" pitchFamily="18" charset="0"/>
                <a:cs typeface="Times New Roman" panose="02020603050405020304" pitchFamily="18" charset="0"/>
              </a:rPr>
              <a:t>代入</a:t>
            </a:r>
            <a:r>
              <a:rPr lang="en-US" altLang="zh-CN" sz="2400" i="1" dirty="0">
                <a:solidFill>
                  <a:srgbClr val="FF0000"/>
                </a:solidFill>
                <a:latin typeface="Times New Roman" panose="02020603050405020304" pitchFamily="18" charset="0"/>
                <a:cs typeface="Times New Roman" panose="02020603050405020304" pitchFamily="18" charset="0"/>
              </a:rPr>
              <a:t>F</a:t>
            </a:r>
            <a:r>
              <a:rPr lang="en-US" altLang="zh-CN" sz="2400" i="1" baseline="-25000" dirty="0">
                <a:solidFill>
                  <a:srgbClr val="FF0000"/>
                </a:solidFill>
                <a:latin typeface="Times New Roman" panose="02020603050405020304" pitchFamily="18" charset="0"/>
                <a:cs typeface="Times New Roman" panose="02020603050405020304" pitchFamily="18" charset="0"/>
              </a:rPr>
              <a:t>max</a:t>
            </a:r>
            <a:r>
              <a:rPr lang="zh-CN" altLang="en-US" sz="2400" dirty="0">
                <a:solidFill>
                  <a:prstClr val="black"/>
                </a:solidFill>
                <a:latin typeface="Times New Roman" panose="02020603050405020304" pitchFamily="18" charset="0"/>
                <a:cs typeface="Times New Roman" panose="02020603050405020304" pitchFamily="18" charset="0"/>
              </a:rPr>
              <a:t>值</a:t>
            </a:r>
            <a:r>
              <a:rPr lang="en-US" altLang="zh-CN" sz="2400" dirty="0">
                <a:solidFill>
                  <a:prstClr val="black"/>
                </a:solidFill>
                <a:latin typeface="宋体" panose="02010600030101010101" pitchFamily="2" charset="-122"/>
              </a:rPr>
              <a:t>,</a:t>
            </a:r>
          </a:p>
        </p:txBody>
      </p:sp>
      <p:sp>
        <p:nvSpPr>
          <p:cNvPr id="13" name="Text Box 11"/>
          <p:cNvSpPr txBox="1">
            <a:spLocks noChangeArrowheads="1"/>
          </p:cNvSpPr>
          <p:nvPr/>
        </p:nvSpPr>
        <p:spPr bwMode="auto">
          <a:xfrm>
            <a:off x="2574713" y="3055934"/>
            <a:ext cx="9909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006600"/>
                </a:solidFill>
                <a:effectLst/>
                <a:uLnTx/>
                <a:uFillTx/>
                <a:latin typeface="Arial" panose="020B0604020202020204" pitchFamily="34" charset="0"/>
                <a:ea typeface="宋体" panose="02010600030101010101" pitchFamily="2" charset="-122"/>
              </a:rPr>
              <a:t> 解得</a:t>
            </a:r>
            <a:r>
              <a:rPr kumimoji="0" lang="en-US" altLang="zh-CN" sz="2400" b="1" i="0" u="none" strike="noStrike" kern="0" cap="none" spc="0" normalizeH="0" baseline="0" noProof="0" dirty="0">
                <a:ln>
                  <a:noFill/>
                </a:ln>
                <a:solidFill>
                  <a:srgbClr val="006600"/>
                </a:solidFill>
                <a:effectLst/>
                <a:uLnTx/>
                <a:uFillTx/>
                <a:latin typeface="Arial" panose="020B0604020202020204" pitchFamily="34" charset="0"/>
                <a:ea typeface="宋体" panose="02010600030101010101" pitchFamily="2" charset="-122"/>
              </a:rPr>
              <a:t>:</a:t>
            </a:r>
          </a:p>
        </p:txBody>
      </p:sp>
      <p:sp>
        <p:nvSpPr>
          <p:cNvPr id="14" name="Text Box 13"/>
          <p:cNvSpPr txBox="1">
            <a:spLocks noChangeArrowheads="1"/>
          </p:cNvSpPr>
          <p:nvPr/>
        </p:nvSpPr>
        <p:spPr bwMode="auto">
          <a:xfrm>
            <a:off x="785020" y="6031830"/>
            <a:ext cx="3289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u="none" strike="noStrike" kern="0" cap="none" spc="0" normalizeH="0" baseline="0" noProof="0" dirty="0" err="1">
                <a:ln>
                  <a:noFill/>
                </a:ln>
                <a:solidFill>
                  <a:srgbClr val="FF0000"/>
                </a:solidFill>
                <a:effectLst/>
                <a:uLnTx/>
                <a:uFillTx/>
                <a:latin typeface="Times New Roman" panose="02020603050405020304" pitchFamily="18" charset="0"/>
                <a:cs typeface="Times New Roman" panose="02020603050405020304" pitchFamily="18" charset="0"/>
              </a:rPr>
              <a:t>tan</a:t>
            </a:r>
            <a:r>
              <a:rPr kumimoji="0" lang="en-US" altLang="zh-CN" sz="2400" b="1" i="1" u="none" strike="noStrike" kern="0" cap="none" spc="0" normalizeH="0" baseline="0" noProof="0" dirty="0" err="1">
                <a:ln>
                  <a:noFill/>
                </a:ln>
                <a:solidFill>
                  <a:srgbClr val="FF0000"/>
                </a:solidFill>
                <a:effectLst/>
                <a:uLnTx/>
                <a:uFillTx/>
                <a:latin typeface="Times New Roman" panose="02020603050405020304" pitchFamily="18" charset="0"/>
                <a:cs typeface="Times New Roman" panose="02020603050405020304" pitchFamily="18" charset="0"/>
              </a:rPr>
              <a:t>θ</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值很小</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所以</a:t>
            </a:r>
            <a:r>
              <a:rPr kumimoji="0" lang="zh-CN" altLang="en-US" sz="2400" b="1" i="0" u="none" strike="noStrike" kern="0" cap="none" spc="0" normalizeH="0" baseline="0" noProof="0" dirty="0">
                <a:ln>
                  <a:noFill/>
                </a:ln>
                <a:solidFill>
                  <a:srgbClr val="006600"/>
                </a:solidFill>
                <a:effectLst/>
                <a:uLnTx/>
                <a:uFillTx/>
                <a:latin typeface="Times New Roman" panose="02020603050405020304" pitchFamily="18" charset="0"/>
                <a:cs typeface="Times New Roman" panose="02020603050405020304" pitchFamily="18" charset="0"/>
              </a:rPr>
              <a:t>近似</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有</a:t>
            </a:r>
          </a:p>
        </p:txBody>
      </p:sp>
      <p:sp>
        <p:nvSpPr>
          <p:cNvPr id="15" name="Text Box 12"/>
          <p:cNvSpPr txBox="1">
            <a:spLocks noChangeArrowheads="1"/>
          </p:cNvSpPr>
          <p:nvPr/>
        </p:nvSpPr>
        <p:spPr bwMode="auto">
          <a:xfrm>
            <a:off x="395605" y="4077335"/>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rPr>
              <a:t>所以</a:t>
            </a:r>
          </a:p>
        </p:txBody>
      </p:sp>
      <p:grpSp>
        <p:nvGrpSpPr>
          <p:cNvPr id="28" name="组合 27"/>
          <p:cNvGrpSpPr/>
          <p:nvPr/>
        </p:nvGrpSpPr>
        <p:grpSpPr>
          <a:xfrm>
            <a:off x="6519853" y="823341"/>
            <a:ext cx="2624147" cy="1045857"/>
            <a:chOff x="6593102" y="873370"/>
            <a:chExt cx="2624147" cy="1045857"/>
          </a:xfrm>
        </p:grpSpPr>
        <p:sp>
          <p:nvSpPr>
            <p:cNvPr id="22" name="直角三角形 21"/>
            <p:cNvSpPr/>
            <p:nvPr/>
          </p:nvSpPr>
          <p:spPr>
            <a:xfrm flipH="1">
              <a:off x="6593102" y="873370"/>
              <a:ext cx="2230437" cy="781021"/>
            </a:xfrm>
            <a:prstGeom prst="rtTriangl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弧形 22"/>
            <p:cNvSpPr/>
            <p:nvPr/>
          </p:nvSpPr>
          <p:spPr>
            <a:xfrm rot="2053581">
              <a:off x="6965015" y="1389837"/>
              <a:ext cx="360040" cy="369288"/>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p:cNvSpPr txBox="1"/>
            <p:nvPr/>
          </p:nvSpPr>
          <p:spPr>
            <a:xfrm>
              <a:off x="7346360" y="1340478"/>
              <a:ext cx="319369" cy="369332"/>
            </a:xfrm>
            <a:prstGeom prst="rect">
              <a:avLst/>
            </a:prstGeom>
            <a:noFill/>
          </p:spPr>
          <p:txBody>
            <a:bodyPr wrap="square" rtlCol="0">
              <a:spAutoFit/>
            </a:bodyPr>
            <a:lstStyle/>
            <a:p>
              <a:r>
                <a:rPr lang="el-GR" altLang="zh-CN" b="0" i="1" dirty="0">
                  <a:latin typeface="Times New Roman" panose="02020603050405020304" pitchFamily="18" charset="0"/>
                  <a:cs typeface="Times New Roman" panose="02020603050405020304" pitchFamily="18" charset="0"/>
                </a:rPr>
                <a:t>θ</a:t>
              </a:r>
              <a:endParaRPr lang="zh-CN" altLang="en-US" b="0" i="1" dirty="0"/>
            </a:p>
          </p:txBody>
        </p:sp>
        <p:sp>
          <p:nvSpPr>
            <p:cNvPr id="25" name="文本框 24"/>
            <p:cNvSpPr txBox="1"/>
            <p:nvPr/>
          </p:nvSpPr>
          <p:spPr>
            <a:xfrm>
              <a:off x="7631964" y="877604"/>
              <a:ext cx="319369" cy="369332"/>
            </a:xfrm>
            <a:prstGeom prst="rect">
              <a:avLst/>
            </a:prstGeom>
            <a:noFill/>
          </p:spPr>
          <p:txBody>
            <a:bodyPr wrap="square" rtlCol="0">
              <a:spAutoFit/>
            </a:bodyPr>
            <a:lstStyle/>
            <a:p>
              <a:r>
                <a:rPr lang="en-US" altLang="zh-CN" b="0" i="1" dirty="0">
                  <a:latin typeface="Times New Roman" panose="02020603050405020304" pitchFamily="18" charset="0"/>
                  <a:cs typeface="Times New Roman" panose="02020603050405020304" pitchFamily="18" charset="0"/>
                </a:rPr>
                <a:t>p</a:t>
              </a:r>
              <a:r>
                <a:rPr lang="en-US" altLang="zh-CN" b="0" i="1" baseline="30000" dirty="0">
                  <a:latin typeface="Times New Roman" panose="02020603050405020304" pitchFamily="18" charset="0"/>
                  <a:cs typeface="Times New Roman" panose="02020603050405020304" pitchFamily="18" charset="0"/>
                </a:rPr>
                <a:t>’</a:t>
              </a:r>
              <a:endParaRPr lang="zh-CN" altLang="en-US" b="0" i="1" dirty="0"/>
            </a:p>
          </p:txBody>
        </p:sp>
        <p:sp>
          <p:nvSpPr>
            <p:cNvPr id="26" name="文本框 25"/>
            <p:cNvSpPr txBox="1"/>
            <p:nvPr/>
          </p:nvSpPr>
          <p:spPr>
            <a:xfrm>
              <a:off x="7800386" y="1549895"/>
              <a:ext cx="319369" cy="369332"/>
            </a:xfrm>
            <a:prstGeom prst="rect">
              <a:avLst/>
            </a:prstGeom>
            <a:noFill/>
          </p:spPr>
          <p:txBody>
            <a:bodyPr wrap="square" rtlCol="0">
              <a:spAutoFit/>
            </a:bodyPr>
            <a:lstStyle/>
            <a:p>
              <a:r>
                <a:rPr lang="en-US" altLang="zh-CN" b="0" i="1" dirty="0">
                  <a:latin typeface="Times New Roman" panose="02020603050405020304" pitchFamily="18" charset="0"/>
                  <a:cs typeface="Times New Roman" panose="02020603050405020304" pitchFamily="18" charset="0"/>
                </a:rPr>
                <a:t>p</a:t>
              </a:r>
              <a:endParaRPr lang="zh-CN" altLang="en-US" b="0" i="1" dirty="0"/>
            </a:p>
          </p:txBody>
        </p:sp>
        <p:sp>
          <p:nvSpPr>
            <p:cNvPr id="27" name="文本框 26"/>
            <p:cNvSpPr txBox="1"/>
            <p:nvPr/>
          </p:nvSpPr>
          <p:spPr>
            <a:xfrm>
              <a:off x="8763141" y="1061688"/>
              <a:ext cx="454108" cy="369332"/>
            </a:xfrm>
            <a:prstGeom prst="rect">
              <a:avLst/>
            </a:prstGeom>
            <a:noFill/>
          </p:spPr>
          <p:txBody>
            <a:bodyPr wrap="square" rtlCol="0">
              <a:spAutoFit/>
            </a:bodyPr>
            <a:lstStyle/>
            <a:p>
              <a:r>
                <a:rPr lang="el-GR" altLang="zh-CN" b="0" dirty="0">
                  <a:latin typeface="Times New Roman" panose="02020603050405020304" pitchFamily="18" charset="0"/>
                  <a:cs typeface="Times New Roman" panose="02020603050405020304" pitchFamily="18" charset="0"/>
                </a:rPr>
                <a:t>Δ</a:t>
              </a:r>
              <a:r>
                <a:rPr lang="en-US" altLang="zh-CN" b="0" i="1" dirty="0">
                  <a:latin typeface="Times New Roman" panose="02020603050405020304" pitchFamily="18" charset="0"/>
                  <a:cs typeface="Times New Roman" panose="02020603050405020304" pitchFamily="18" charset="0"/>
                </a:rPr>
                <a:t>p</a:t>
              </a:r>
              <a:endParaRPr lang="zh-CN" altLang="en-US" b="0" i="1" dirty="0"/>
            </a:p>
          </p:txBody>
        </p:sp>
      </p:grpSp>
      <p:graphicFrame>
        <p:nvGraphicFramePr>
          <p:cNvPr id="16" name="对象 15"/>
          <p:cNvGraphicFramePr/>
          <p:nvPr/>
        </p:nvGraphicFramePr>
        <p:xfrm>
          <a:off x="1187450" y="3933825"/>
          <a:ext cx="6896735" cy="1931035"/>
        </p:xfrm>
        <a:graphic>
          <a:graphicData uri="http://schemas.openxmlformats.org/presentationml/2006/ole">
            <mc:AlternateContent xmlns:mc="http://schemas.openxmlformats.org/markup-compatibility/2006">
              <mc:Choice xmlns:v="urn:schemas-microsoft-com:vml" Requires="v">
                <p:oleObj spid="_x0000_s3081" r:id="rId9" imgW="4229100" imgH="1206500" progId="Equation.DSMT4">
                  <p:embed/>
                </p:oleObj>
              </mc:Choice>
              <mc:Fallback>
                <p:oleObj r:id="rId9" imgW="4229100" imgH="1206500" progId="Equation.DSMT4">
                  <p:embed/>
                  <p:pic>
                    <p:nvPicPr>
                      <p:cNvPr id="0" name="图片 16"/>
                      <p:cNvPicPr/>
                      <p:nvPr/>
                    </p:nvPicPr>
                    <p:blipFill>
                      <a:blip r:embed="rId10"/>
                      <a:stretch>
                        <a:fillRect/>
                      </a:stretch>
                    </p:blipFill>
                    <p:spPr>
                      <a:xfrm>
                        <a:off x="1187450" y="3933825"/>
                        <a:ext cx="6896735" cy="1931035"/>
                      </a:xfrm>
                      <a:prstGeom prst="rect">
                        <a:avLst/>
                      </a:prstGeom>
                    </p:spPr>
                  </p:pic>
                </p:oleObj>
              </mc:Fallback>
            </mc:AlternateContent>
          </a:graphicData>
        </a:graphic>
      </p:graphicFrame>
      <p:graphicFrame>
        <p:nvGraphicFramePr>
          <p:cNvPr id="18" name="对象 17"/>
          <p:cNvGraphicFramePr/>
          <p:nvPr/>
        </p:nvGraphicFramePr>
        <p:xfrm>
          <a:off x="4139883" y="5876925"/>
          <a:ext cx="3686810" cy="793115"/>
        </p:xfrm>
        <a:graphic>
          <a:graphicData uri="http://schemas.openxmlformats.org/presentationml/2006/ole">
            <mc:AlternateContent xmlns:mc="http://schemas.openxmlformats.org/markup-compatibility/2006">
              <mc:Choice xmlns:v="urn:schemas-microsoft-com:vml" Requires="v">
                <p:oleObj spid="_x0000_s3082" r:id="rId11" imgW="2260600" imgH="495300" progId="Equation.DSMT4">
                  <p:embed/>
                </p:oleObj>
              </mc:Choice>
              <mc:Fallback>
                <p:oleObj r:id="rId11" imgW="2260600" imgH="495300" progId="Equation.DSMT4">
                  <p:embed/>
                  <p:pic>
                    <p:nvPicPr>
                      <p:cNvPr id="0" name="图片 16"/>
                      <p:cNvPicPr/>
                      <p:nvPr/>
                    </p:nvPicPr>
                    <p:blipFill>
                      <a:blip r:embed="rId12"/>
                      <a:stretch>
                        <a:fillRect/>
                      </a:stretch>
                    </p:blipFill>
                    <p:spPr>
                      <a:xfrm>
                        <a:off x="4139883" y="5876925"/>
                        <a:ext cx="3686810" cy="79311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P spid="1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13"/>
          <p:cNvGraphicFramePr>
            <a:graphicFrameLocks noChangeAspect="1"/>
          </p:cNvGraphicFramePr>
          <p:nvPr/>
        </p:nvGraphicFramePr>
        <p:xfrm>
          <a:off x="6754018" y="1624112"/>
          <a:ext cx="114300" cy="215900"/>
        </p:xfrm>
        <a:graphic>
          <a:graphicData uri="http://schemas.openxmlformats.org/presentationml/2006/ole">
            <mc:AlternateContent xmlns:mc="http://schemas.openxmlformats.org/markup-compatibility/2006">
              <mc:Choice xmlns:v="urn:schemas-microsoft-com:vml" Requires="v">
                <p:oleObj spid="_x0000_s4101" name="公式" r:id="rId3" imgW="114300" imgH="215900" progId="Equation.3">
                  <p:embed/>
                </p:oleObj>
              </mc:Choice>
              <mc:Fallback>
                <p:oleObj name="公式" r:id="rId3" imgW="114300" imgH="215900" progId="Equation.3">
                  <p:embed/>
                  <p:pic>
                    <p:nvPicPr>
                      <p:cNvPr id="0" name="Object 1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18" y="1624112"/>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6"/>
          <p:cNvSpPr txBox="1">
            <a:spLocks noChangeArrowheads="1"/>
          </p:cNvSpPr>
          <p:nvPr/>
        </p:nvSpPr>
        <p:spPr bwMode="auto">
          <a:xfrm>
            <a:off x="683418" y="836712"/>
            <a:ext cx="828107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prstClr val="black"/>
                </a:solidFill>
                <a:latin typeface="隶书" panose="02010509060101010101" pitchFamily="49" charset="-122"/>
                <a:ea typeface="隶书" panose="02010509060101010101" pitchFamily="49" charset="-122"/>
              </a:rPr>
              <a:t>  </a:t>
            </a:r>
            <a:r>
              <a:rPr lang="zh-CN" altLang="en-US" sz="2400" dirty="0">
                <a:solidFill>
                  <a:prstClr val="black"/>
                </a:solidFill>
                <a:latin typeface="隶书" panose="02010509060101010101" pitchFamily="49" charset="-122"/>
                <a:ea typeface="隶书" panose="02010509060101010101" pitchFamily="49" charset="-122"/>
              </a:rPr>
              <a:t>上面的计算我们</a:t>
            </a:r>
            <a:r>
              <a:rPr lang="zh-CN" altLang="en-US" sz="2400" dirty="0">
                <a:solidFill>
                  <a:srgbClr val="006600"/>
                </a:solidFill>
                <a:latin typeface="隶书" panose="02010509060101010101" pitchFamily="49" charset="-122"/>
                <a:ea typeface="隶书" panose="02010509060101010101" pitchFamily="49" charset="-122"/>
              </a:rPr>
              <a:t>没有考虑核外电子</a:t>
            </a:r>
            <a:r>
              <a:rPr lang="zh-CN" altLang="en-US" sz="2400" dirty="0">
                <a:solidFill>
                  <a:prstClr val="black"/>
                </a:solidFill>
                <a:latin typeface="隶书" panose="02010509060101010101" pitchFamily="49" charset="-122"/>
                <a:ea typeface="隶书" panose="02010509060101010101" pitchFamily="49" charset="-122"/>
              </a:rPr>
              <a:t>的影响</a:t>
            </a:r>
            <a:r>
              <a:rPr lang="en-US" altLang="zh-CN" sz="2400" dirty="0">
                <a:solidFill>
                  <a:prstClr val="black"/>
                </a:solidFill>
                <a:latin typeface="隶书" panose="02010509060101010101" pitchFamily="49" charset="-122"/>
                <a:ea typeface="隶书" panose="02010509060101010101" pitchFamily="49" charset="-122"/>
              </a:rPr>
              <a:t>,</a:t>
            </a:r>
            <a:r>
              <a:rPr lang="zh-CN" altLang="en-US" sz="2400" dirty="0">
                <a:solidFill>
                  <a:prstClr val="black"/>
                </a:solidFill>
                <a:latin typeface="隶书" panose="02010509060101010101" pitchFamily="49" charset="-122"/>
                <a:ea typeface="隶书" panose="02010509060101010101" pitchFamily="49" charset="-122"/>
              </a:rPr>
              <a:t>这是因为电子的质量仅为</a:t>
            </a:r>
            <a:r>
              <a:rPr lang="en-US" altLang="zh-CN" sz="2400" i="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α</a:t>
            </a:r>
            <a:r>
              <a:rPr lang="zh-CN" altLang="en-US" sz="2400" dirty="0">
                <a:solidFill>
                  <a:prstClr val="black"/>
                </a:solidFill>
                <a:latin typeface="隶书" panose="02010509060101010101" pitchFamily="49" charset="-122"/>
                <a:ea typeface="隶书" panose="02010509060101010101" pitchFamily="49" charset="-122"/>
              </a:rPr>
              <a:t>粒子质量的</a:t>
            </a:r>
            <a:r>
              <a:rPr lang="en-US" altLang="zh-CN" sz="2400" dirty="0">
                <a:solidFill>
                  <a:srgbClr val="FF0000"/>
                </a:solidFill>
                <a:latin typeface="隶书" panose="02010509060101010101" pitchFamily="49" charset="-122"/>
                <a:ea typeface="隶书" panose="02010509060101010101" pitchFamily="49" charset="-122"/>
              </a:rPr>
              <a:t>1/8000</a:t>
            </a:r>
            <a:r>
              <a:rPr lang="en-US" altLang="zh-CN" sz="2400" dirty="0">
                <a:solidFill>
                  <a:prstClr val="black"/>
                </a:solidFill>
                <a:latin typeface="隶书" panose="02010509060101010101" pitchFamily="49" charset="-122"/>
                <a:ea typeface="隶书" panose="02010509060101010101" pitchFamily="49" charset="-122"/>
              </a:rPr>
              <a:t>,</a:t>
            </a:r>
            <a:r>
              <a:rPr lang="zh-CN" altLang="en-US" sz="2400" dirty="0">
                <a:solidFill>
                  <a:prstClr val="black"/>
                </a:solidFill>
                <a:latin typeface="隶书" panose="02010509060101010101" pitchFamily="49" charset="-122"/>
                <a:ea typeface="隶书" panose="02010509060101010101" pitchFamily="49" charset="-122"/>
              </a:rPr>
              <a:t>它的作用是可以忽略的</a:t>
            </a:r>
            <a:r>
              <a:rPr lang="en-US" altLang="zh-CN" sz="2400" dirty="0">
                <a:solidFill>
                  <a:prstClr val="black"/>
                </a:solidFill>
                <a:latin typeface="隶书" panose="02010509060101010101" pitchFamily="49" charset="-122"/>
                <a:ea typeface="隶书" panose="02010509060101010101" pitchFamily="49" charset="-122"/>
              </a:rPr>
              <a:t>,</a:t>
            </a:r>
            <a:r>
              <a:rPr lang="zh-CN" altLang="en-US" sz="2400" dirty="0">
                <a:solidFill>
                  <a:prstClr val="black"/>
                </a:solidFill>
                <a:latin typeface="隶书" panose="02010509060101010101" pitchFamily="49" charset="-122"/>
                <a:ea typeface="隶书" panose="02010509060101010101" pitchFamily="49" charset="-122"/>
              </a:rPr>
              <a:t>即使发生对头碰撞</a:t>
            </a:r>
            <a:r>
              <a:rPr lang="en-US" altLang="zh-CN" sz="2400" dirty="0">
                <a:solidFill>
                  <a:prstClr val="black"/>
                </a:solidFill>
                <a:latin typeface="隶书" panose="02010509060101010101" pitchFamily="49" charset="-122"/>
                <a:ea typeface="隶书" panose="02010509060101010101" pitchFamily="49" charset="-122"/>
              </a:rPr>
              <a:t>,</a:t>
            </a:r>
            <a:r>
              <a:rPr lang="zh-CN" altLang="en-US" sz="2400" dirty="0">
                <a:solidFill>
                  <a:prstClr val="black"/>
                </a:solidFill>
                <a:latin typeface="隶书" panose="02010509060101010101" pitchFamily="49" charset="-122"/>
                <a:ea typeface="隶书" panose="02010509060101010101" pitchFamily="49" charset="-122"/>
              </a:rPr>
              <a:t>影响也是微小的</a:t>
            </a:r>
            <a:r>
              <a:rPr lang="en-US" altLang="zh-CN" sz="2400" dirty="0">
                <a:solidFill>
                  <a:prstClr val="black"/>
                </a:solidFill>
                <a:latin typeface="隶书" panose="02010509060101010101" pitchFamily="49" charset="-122"/>
                <a:ea typeface="隶书" panose="02010509060101010101" pitchFamily="49" charset="-122"/>
              </a:rPr>
              <a:t>,</a:t>
            </a:r>
            <a:r>
              <a:rPr lang="zh-CN" altLang="en-US" sz="2400" dirty="0">
                <a:solidFill>
                  <a:prstClr val="black"/>
                </a:solidFill>
                <a:latin typeface="隶书" panose="02010509060101010101" pitchFamily="49" charset="-122"/>
                <a:ea typeface="隶书" panose="02010509060101010101" pitchFamily="49" charset="-122"/>
              </a:rPr>
              <a:t>当</a:t>
            </a:r>
            <a:r>
              <a:rPr lang="en-US" altLang="zh-CN" sz="2400" i="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α</a:t>
            </a:r>
            <a:r>
              <a:rPr lang="zh-CN" altLang="en-US" sz="2400" dirty="0">
                <a:solidFill>
                  <a:prstClr val="black"/>
                </a:solidFill>
                <a:latin typeface="隶书" panose="02010509060101010101" pitchFamily="49" charset="-122"/>
                <a:ea typeface="隶书" panose="02010509060101010101" pitchFamily="49" charset="-122"/>
              </a:rPr>
              <a:t>粒子与电子发生正碰时</a:t>
            </a:r>
            <a:r>
              <a:rPr lang="en-US" altLang="zh-CN" sz="2400" dirty="0">
                <a:solidFill>
                  <a:prstClr val="black"/>
                </a:solidFill>
                <a:latin typeface="隶书" panose="02010509060101010101" pitchFamily="49" charset="-122"/>
                <a:ea typeface="隶书" panose="02010509060101010101" pitchFamily="49" charset="-122"/>
              </a:rPr>
              <a:t>,</a:t>
            </a:r>
            <a:r>
              <a:rPr lang="zh-CN" altLang="en-US" sz="2400" dirty="0">
                <a:solidFill>
                  <a:prstClr val="black"/>
                </a:solidFill>
                <a:latin typeface="隶书" panose="02010509060101010101" pitchFamily="49" charset="-122"/>
                <a:ea typeface="隶书" panose="02010509060101010101" pitchFamily="49" charset="-122"/>
              </a:rPr>
              <a:t>可以近似看作弹性碰撞</a:t>
            </a:r>
            <a:r>
              <a:rPr lang="en-US" altLang="zh-CN" sz="2400" dirty="0">
                <a:solidFill>
                  <a:prstClr val="black"/>
                </a:solidFill>
                <a:latin typeface="隶书" panose="02010509060101010101" pitchFamily="49" charset="-122"/>
                <a:ea typeface="隶书" panose="02010509060101010101" pitchFamily="49" charset="-122"/>
              </a:rPr>
              <a:t>,</a:t>
            </a:r>
            <a:r>
              <a:rPr lang="zh-CN" altLang="en-US" sz="2400" dirty="0">
                <a:solidFill>
                  <a:prstClr val="black"/>
                </a:solidFill>
                <a:latin typeface="隶书" panose="02010509060101010101" pitchFamily="49" charset="-122"/>
                <a:ea typeface="隶书" panose="02010509060101010101" pitchFamily="49" charset="-122"/>
              </a:rPr>
              <a:t>动量与动能均守恒</a:t>
            </a:r>
            <a:r>
              <a:rPr lang="en-US" altLang="zh-CN" sz="2400" dirty="0">
                <a:solidFill>
                  <a:prstClr val="black"/>
                </a:solidFill>
                <a:latin typeface="隶书" panose="02010509060101010101" pitchFamily="49" charset="-122"/>
                <a:ea typeface="隶书" panose="02010509060101010101" pitchFamily="49" charset="-122"/>
              </a:rPr>
              <a:t>.</a:t>
            </a:r>
            <a:endParaRPr lang="zh-CN" altLang="en-US" sz="2400" dirty="0">
              <a:solidFill>
                <a:prstClr val="black"/>
              </a:solidFill>
              <a:latin typeface="隶书" panose="02010509060101010101" pitchFamily="49" charset="-122"/>
              <a:ea typeface="隶书" panose="02010509060101010101" pitchFamily="49" charset="-122"/>
            </a:endParaRPr>
          </a:p>
        </p:txBody>
      </p:sp>
      <p:sp>
        <p:nvSpPr>
          <p:cNvPr id="18"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1-2</a:t>
            </a:r>
            <a:r>
              <a:rPr kumimoji="0" lang="el-GR" altLang="zh-CN"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α</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粒子散射（</a:t>
            </a:r>
            <a:r>
              <a:rPr lang="zh-CN" altLang="en-US" sz="2800" dirty="0">
                <a:solidFill>
                  <a:schemeClr val="accent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汤姆孙</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0" name="对象 19"/>
          <p:cNvGraphicFramePr/>
          <p:nvPr/>
        </p:nvGraphicFramePr>
        <p:xfrm>
          <a:off x="525145" y="2662555"/>
          <a:ext cx="8439150" cy="1763395"/>
        </p:xfrm>
        <a:graphic>
          <a:graphicData uri="http://schemas.openxmlformats.org/presentationml/2006/ole">
            <mc:AlternateContent xmlns:mc="http://schemas.openxmlformats.org/markup-compatibility/2006">
              <mc:Choice xmlns:v="urn:schemas-microsoft-com:vml" Requires="v">
                <p:oleObj spid="_x0000_s4102" r:id="rId5" imgW="8081645" imgH="1736725" progId="Equation.DSMT4">
                  <p:embed/>
                </p:oleObj>
              </mc:Choice>
              <mc:Fallback>
                <p:oleObj r:id="rId5" imgW="8081645" imgH="1736725" progId="Equation.DSMT4">
                  <p:embed/>
                  <p:pic>
                    <p:nvPicPr>
                      <p:cNvPr id="0" name="图片 20"/>
                      <p:cNvPicPr/>
                      <p:nvPr/>
                    </p:nvPicPr>
                    <p:blipFill>
                      <a:blip r:embed="rId6"/>
                      <a:stretch>
                        <a:fillRect/>
                      </a:stretch>
                    </p:blipFill>
                    <p:spPr>
                      <a:xfrm>
                        <a:off x="525145" y="2662555"/>
                        <a:ext cx="8439150" cy="1763395"/>
                      </a:xfrm>
                      <a:prstGeom prst="rect">
                        <a:avLst/>
                      </a:prstGeom>
                    </p:spPr>
                  </p:pic>
                </p:oleObj>
              </mc:Fallback>
            </mc:AlternateContent>
          </a:graphicData>
        </a:graphic>
      </p:graphicFrame>
      <p:graphicFrame>
        <p:nvGraphicFramePr>
          <p:cNvPr id="22" name="对象 21"/>
          <p:cNvGraphicFramePr/>
          <p:nvPr/>
        </p:nvGraphicFramePr>
        <p:xfrm>
          <a:off x="1366203" y="4580890"/>
          <a:ext cx="6046470" cy="985520"/>
        </p:xfrm>
        <a:graphic>
          <a:graphicData uri="http://schemas.openxmlformats.org/presentationml/2006/ole">
            <mc:AlternateContent xmlns:mc="http://schemas.openxmlformats.org/markup-compatibility/2006">
              <mc:Choice xmlns:v="urn:schemas-microsoft-com:vml" Requires="v">
                <p:oleObj spid="_x0000_s4103" r:id="rId7" imgW="2959100" imgH="495300" progId="Equation.DSMT4">
                  <p:embed/>
                </p:oleObj>
              </mc:Choice>
              <mc:Fallback>
                <p:oleObj r:id="rId7" imgW="2959100" imgH="495300" progId="Equation.DSMT4">
                  <p:embed/>
                  <p:pic>
                    <p:nvPicPr>
                      <p:cNvPr id="0" name="图片 20"/>
                      <p:cNvPicPr/>
                      <p:nvPr/>
                    </p:nvPicPr>
                    <p:blipFill>
                      <a:blip r:embed="rId8"/>
                      <a:stretch>
                        <a:fillRect/>
                      </a:stretch>
                    </p:blipFill>
                    <p:spPr>
                      <a:xfrm>
                        <a:off x="1366203" y="4580890"/>
                        <a:ext cx="6046470" cy="985520"/>
                      </a:xfrm>
                      <a:prstGeom prst="rect">
                        <a:avLst/>
                      </a:prstGeom>
                    </p:spPr>
                  </p:pic>
                </p:oleObj>
              </mc:Fallback>
            </mc:AlternateContent>
          </a:graphicData>
        </a:graphic>
      </p:graphicFrame>
      <p:graphicFrame>
        <p:nvGraphicFramePr>
          <p:cNvPr id="24" name="对象 23"/>
          <p:cNvGraphicFramePr/>
          <p:nvPr/>
        </p:nvGraphicFramePr>
        <p:xfrm>
          <a:off x="1698943" y="5733415"/>
          <a:ext cx="5086350" cy="985520"/>
        </p:xfrm>
        <a:graphic>
          <a:graphicData uri="http://schemas.openxmlformats.org/presentationml/2006/ole">
            <mc:AlternateContent xmlns:mc="http://schemas.openxmlformats.org/markup-compatibility/2006">
              <mc:Choice xmlns:v="urn:schemas-microsoft-com:vml" Requires="v">
                <p:oleObj spid="_x0000_s4104" r:id="rId9" imgW="2489200" imgH="495300" progId="Equation.DSMT4">
                  <p:embed/>
                </p:oleObj>
              </mc:Choice>
              <mc:Fallback>
                <p:oleObj r:id="rId9" imgW="2489200" imgH="495300" progId="Equation.DSMT4">
                  <p:embed/>
                  <p:pic>
                    <p:nvPicPr>
                      <p:cNvPr id="0" name="图片 20"/>
                      <p:cNvPicPr/>
                      <p:nvPr/>
                    </p:nvPicPr>
                    <p:blipFill>
                      <a:blip r:embed="rId10"/>
                      <a:stretch>
                        <a:fillRect/>
                      </a:stretch>
                    </p:blipFill>
                    <p:spPr>
                      <a:xfrm>
                        <a:off x="1698943" y="5733415"/>
                        <a:ext cx="5086350" cy="98552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10"/>
          <p:cNvSpPr txBox="1">
            <a:spLocks noChangeArrowheads="1"/>
          </p:cNvSpPr>
          <p:nvPr/>
        </p:nvSpPr>
        <p:spPr bwMode="auto">
          <a:xfrm>
            <a:off x="380038" y="5428414"/>
            <a:ext cx="83854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prstClr val="black"/>
                </a:solidFill>
                <a:latin typeface="Times New Roman" panose="02020603050405020304" pitchFamily="18" charset="0"/>
                <a:cs typeface="Times New Roman" panose="02020603050405020304" pitchFamily="18" charset="0"/>
              </a:rPr>
              <a:t>如果以能量为</a:t>
            </a:r>
            <a:r>
              <a:rPr lang="en-US" altLang="zh-CN" sz="2400" dirty="0">
                <a:solidFill>
                  <a:srgbClr val="FF0000"/>
                </a:solidFill>
                <a:latin typeface="Times New Roman" panose="02020603050405020304" pitchFamily="18" charset="0"/>
                <a:cs typeface="Times New Roman" panose="02020603050405020304" pitchFamily="18" charset="0"/>
              </a:rPr>
              <a:t>5MeV</a:t>
            </a:r>
            <a:r>
              <a:rPr lang="zh-CN" altLang="en-US" sz="2400" dirty="0">
                <a:solidFill>
                  <a:prstClr val="black"/>
                </a:solidFill>
                <a:latin typeface="Times New Roman" panose="02020603050405020304" pitchFamily="18" charset="0"/>
                <a:cs typeface="Times New Roman" panose="02020603050405020304" pitchFamily="18" charset="0"/>
              </a:rPr>
              <a:t>的</a:t>
            </a:r>
            <a:r>
              <a:rPr lang="en-US" altLang="zh-CN" sz="2400" i="1" dirty="0">
                <a:solidFill>
                  <a:srgbClr val="FF0000"/>
                </a:solidFill>
                <a:latin typeface="Times New Roman" panose="02020603050405020304" pitchFamily="18" charset="0"/>
                <a:cs typeface="Times New Roman" panose="02020603050405020304" pitchFamily="18" charset="0"/>
              </a:rPr>
              <a:t>α</a:t>
            </a:r>
            <a:r>
              <a:rPr lang="zh-CN" altLang="en-US" sz="2400" dirty="0">
                <a:solidFill>
                  <a:prstClr val="black"/>
                </a:solidFill>
                <a:latin typeface="Times New Roman" panose="02020603050405020304" pitchFamily="18" charset="0"/>
                <a:cs typeface="Times New Roman" panose="02020603050405020304" pitchFamily="18" charset="0"/>
              </a:rPr>
              <a:t>粒子轰击金（</a:t>
            </a:r>
            <a:r>
              <a:rPr lang="en-US" altLang="zh-CN" sz="2400" dirty="0">
                <a:solidFill>
                  <a:srgbClr val="FF0000"/>
                </a:solidFill>
                <a:latin typeface="Times New Roman" panose="02020603050405020304" pitchFamily="18" charset="0"/>
                <a:cs typeface="Times New Roman" panose="02020603050405020304" pitchFamily="18" charset="0"/>
              </a:rPr>
              <a:t>Z=79</a:t>
            </a:r>
            <a:r>
              <a:rPr lang="zh-CN" altLang="en-US" sz="2400" dirty="0">
                <a:solidFill>
                  <a:prstClr val="black"/>
                </a:solidFill>
                <a:latin typeface="Times New Roman" panose="02020603050405020304" pitchFamily="18" charset="0"/>
                <a:cs typeface="Times New Roman" panose="02020603050405020304" pitchFamily="18" charset="0"/>
              </a:rPr>
              <a:t>）箔</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最大偏转角为</a:t>
            </a:r>
          </a:p>
        </p:txBody>
      </p:sp>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1-2</a:t>
            </a:r>
            <a:r>
              <a:rPr kumimoji="0" lang="el-GR" altLang="zh-CN"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α</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粒子散射（</a:t>
            </a:r>
            <a:r>
              <a:rPr lang="zh-CN" altLang="en-US" sz="2800" dirty="0">
                <a:solidFill>
                  <a:schemeClr val="accent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汤姆孙</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ext Box 27"/>
          <p:cNvSpPr txBox="1">
            <a:spLocks noChangeArrowheads="1"/>
          </p:cNvSpPr>
          <p:nvPr/>
        </p:nvSpPr>
        <p:spPr bwMode="auto">
          <a:xfrm>
            <a:off x="1115643" y="1053011"/>
            <a:ext cx="17145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rPr>
              <a:t>所以上式化为</a:t>
            </a:r>
          </a:p>
        </p:txBody>
      </p:sp>
      <p:graphicFrame>
        <p:nvGraphicFramePr>
          <p:cNvPr id="16" name="Object 11"/>
          <p:cNvGraphicFramePr>
            <a:graphicFrameLocks noChangeAspect="1"/>
          </p:cNvGraphicFramePr>
          <p:nvPr/>
        </p:nvGraphicFramePr>
        <p:xfrm>
          <a:off x="1911176" y="5858497"/>
          <a:ext cx="4987007" cy="757630"/>
        </p:xfrm>
        <a:graphic>
          <a:graphicData uri="http://schemas.openxmlformats.org/presentationml/2006/ole">
            <mc:AlternateContent xmlns:mc="http://schemas.openxmlformats.org/markup-compatibility/2006">
              <mc:Choice xmlns:v="urn:schemas-microsoft-com:vml" Requires="v">
                <p:oleObj spid="_x0000_s5127" name="Equation" r:id="rId3" imgW="44805600" imgH="5791200" progId="Equation.DSMT4">
                  <p:embed/>
                </p:oleObj>
              </mc:Choice>
              <mc:Fallback>
                <p:oleObj name="Equation" r:id="rId3" imgW="44805600" imgH="5791200" progId="Equation.DSMT4">
                  <p:embed/>
                  <p:pic>
                    <p:nvPicPr>
                      <p:cNvPr id="0" name="Object 11"/>
                      <p:cNvPicPr>
                        <a:picLocks noChangeAspect="1" noChangeArrowheads="1"/>
                      </p:cNvPicPr>
                      <p:nvPr/>
                    </p:nvPicPr>
                    <p:blipFill>
                      <a:blip r:embed="rId4"/>
                      <a:srcRect/>
                      <a:stretch>
                        <a:fillRect/>
                      </a:stretch>
                    </p:blipFill>
                    <p:spPr bwMode="auto">
                      <a:xfrm>
                        <a:off x="1911176" y="5858497"/>
                        <a:ext cx="4987007" cy="757630"/>
                      </a:xfrm>
                      <a:prstGeom prst="rect">
                        <a:avLst/>
                      </a:prstGeom>
                      <a:noFill/>
                      <a:ln>
                        <a:noFill/>
                      </a:ln>
                      <a:effectLst/>
                    </p:spPr>
                  </p:pic>
                </p:oleObj>
              </mc:Fallback>
            </mc:AlternateContent>
          </a:graphicData>
        </a:graphic>
      </p:graphicFrame>
      <p:grpSp>
        <p:nvGrpSpPr>
          <p:cNvPr id="17" name="组合 16"/>
          <p:cNvGrpSpPr/>
          <p:nvPr/>
        </p:nvGrpSpPr>
        <p:grpSpPr>
          <a:xfrm>
            <a:off x="2108993" y="4495741"/>
            <a:ext cx="4529296" cy="845185"/>
            <a:chOff x="793750" y="3947002"/>
            <a:chExt cx="4529296" cy="845185"/>
          </a:xfrm>
        </p:grpSpPr>
        <p:graphicFrame>
          <p:nvGraphicFramePr>
            <p:cNvPr id="18" name="Object 8"/>
            <p:cNvGraphicFramePr>
              <a:graphicFrameLocks noChangeAspect="1"/>
            </p:cNvGraphicFramePr>
            <p:nvPr/>
          </p:nvGraphicFramePr>
          <p:xfrm>
            <a:off x="3797141" y="3947002"/>
            <a:ext cx="1525905" cy="845185"/>
          </p:xfrm>
          <a:graphic>
            <a:graphicData uri="http://schemas.openxmlformats.org/presentationml/2006/ole">
              <mc:AlternateContent xmlns:mc="http://schemas.openxmlformats.org/markup-compatibility/2006">
                <mc:Choice xmlns:v="urn:schemas-microsoft-com:vml" Requires="v">
                  <p:oleObj spid="_x0000_s5128" name="Equation" r:id="rId5" imgW="800100" imgH="431800" progId="Equation.DSMT4">
                    <p:embed/>
                  </p:oleObj>
                </mc:Choice>
                <mc:Fallback>
                  <p:oleObj name="Equation" r:id="rId5" imgW="800100" imgH="431800" progId="Equation.DSMT4">
                    <p:embed/>
                    <p:pic>
                      <p:nvPicPr>
                        <p:cNvPr id="0" name="Object 8"/>
                        <p:cNvPicPr>
                          <a:picLocks noChangeAspect="1" noChangeArrowheads="1"/>
                        </p:cNvPicPr>
                        <p:nvPr/>
                      </p:nvPicPr>
                      <p:blipFill>
                        <a:blip r:embed="rId6"/>
                        <a:srcRect/>
                        <a:stretch>
                          <a:fillRect/>
                        </a:stretch>
                      </p:blipFill>
                      <p:spPr bwMode="auto">
                        <a:xfrm>
                          <a:off x="3797141" y="3947002"/>
                          <a:ext cx="1525905" cy="84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7"/>
            <p:cNvSpPr txBox="1">
              <a:spLocks noChangeArrowheads="1"/>
            </p:cNvSpPr>
            <p:nvPr/>
          </p:nvSpPr>
          <p:spPr bwMode="auto">
            <a:xfrm>
              <a:off x="793750" y="4049713"/>
              <a:ext cx="279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综合</a:t>
              </a:r>
              <a:r>
                <a:rPr kumimoji="0" lang="en-US" altLang="zh-CN" sz="2400"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(1)</a:t>
              </a:r>
              <a:r>
                <a:rPr kumimoji="0" lang="en-US" altLang="zh-CN" sz="2400" b="1"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r>
                <a:rPr kumimoji="0" lang="en-US" altLang="zh-CN" sz="2400" b="1"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(2)</a:t>
              </a:r>
              <a:r>
                <a:rPr kumimoji="0" lang="zh-CN" altLang="en-US" sz="24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两式知</a:t>
              </a:r>
            </a:p>
          </p:txBody>
        </p:sp>
      </p:grpSp>
      <p:grpSp>
        <p:nvGrpSpPr>
          <p:cNvPr id="21" name="组合 20"/>
          <p:cNvGrpSpPr/>
          <p:nvPr/>
        </p:nvGrpSpPr>
        <p:grpSpPr>
          <a:xfrm>
            <a:off x="6100712" y="1988503"/>
            <a:ext cx="2916005" cy="3184694"/>
            <a:chOff x="5881634" y="2251886"/>
            <a:chExt cx="2916005" cy="3184694"/>
          </a:xfrm>
        </p:grpSpPr>
        <p:sp>
          <p:nvSpPr>
            <p:cNvPr id="22" name="矩形 21"/>
            <p:cNvSpPr/>
            <p:nvPr/>
          </p:nvSpPr>
          <p:spPr>
            <a:xfrm>
              <a:off x="5881634" y="2251886"/>
              <a:ext cx="2916005" cy="3184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979284" y="2280887"/>
              <a:ext cx="2740025" cy="3024188"/>
              <a:chOff x="5792788" y="2038350"/>
              <a:chExt cx="2740025" cy="3024188"/>
            </a:xfrm>
          </p:grpSpPr>
          <p:grpSp>
            <p:nvGrpSpPr>
              <p:cNvPr id="24" name="Group 310"/>
              <p:cNvGrpSpPr/>
              <p:nvPr/>
            </p:nvGrpSpPr>
            <p:grpSpPr bwMode="auto">
              <a:xfrm>
                <a:off x="6732588" y="2109788"/>
                <a:ext cx="1800225" cy="2952750"/>
                <a:chOff x="4468" y="1706"/>
                <a:chExt cx="1134" cy="1860"/>
              </a:xfrm>
            </p:grpSpPr>
            <p:sp>
              <p:nvSpPr>
                <p:cNvPr id="34" name="Rectangle 181"/>
                <p:cNvSpPr>
                  <a:spLocks noChangeArrowheads="1"/>
                </p:cNvSpPr>
                <p:nvPr/>
              </p:nvSpPr>
              <p:spPr bwMode="auto">
                <a:xfrm>
                  <a:off x="4468" y="1706"/>
                  <a:ext cx="1134" cy="1860"/>
                </a:xfrm>
                <a:prstGeom prst="rect">
                  <a:avLst/>
                </a:prstGeom>
                <a:noFill/>
                <a:ln w="63500" algn="ctr">
                  <a:solidFill>
                    <a:srgbClr val="3366FF"/>
                  </a:solidFill>
                  <a:miter lim="800000"/>
                </a:ln>
                <a:effectLst/>
                <a:extLst>
                  <a:ext uri="{909E8E84-426E-40DD-AFC4-6F175D3DCCD1}">
                    <a14:hiddenFill xmlns:a14="http://schemas.microsoft.com/office/drawing/2010/main">
                      <a:solidFill>
                        <a:srgbClr val="33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dirty="0"/>
                </a:p>
              </p:txBody>
            </p:sp>
            <p:sp>
              <p:nvSpPr>
                <p:cNvPr id="35" name="Oval 182"/>
                <p:cNvSpPr>
                  <a:spLocks noChangeArrowheads="1"/>
                </p:cNvSpPr>
                <p:nvPr/>
              </p:nvSpPr>
              <p:spPr bwMode="auto">
                <a:xfrm>
                  <a:off x="4962" y="293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36" name="Oval 183"/>
                <p:cNvSpPr>
                  <a:spLocks noChangeArrowheads="1"/>
                </p:cNvSpPr>
                <p:nvPr/>
              </p:nvSpPr>
              <p:spPr bwMode="auto">
                <a:xfrm>
                  <a:off x="5112" y="3156"/>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37" name="Oval 184"/>
                <p:cNvSpPr>
                  <a:spLocks noChangeArrowheads="1"/>
                </p:cNvSpPr>
                <p:nvPr/>
              </p:nvSpPr>
              <p:spPr bwMode="auto">
                <a:xfrm>
                  <a:off x="4962" y="3381"/>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38" name="Oval 185"/>
                <p:cNvSpPr>
                  <a:spLocks noChangeArrowheads="1"/>
                </p:cNvSpPr>
                <p:nvPr/>
              </p:nvSpPr>
              <p:spPr bwMode="auto">
                <a:xfrm>
                  <a:off x="4962" y="3156"/>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39" name="Oval 186"/>
                <p:cNvSpPr>
                  <a:spLocks noChangeArrowheads="1"/>
                </p:cNvSpPr>
                <p:nvPr/>
              </p:nvSpPr>
              <p:spPr bwMode="auto">
                <a:xfrm>
                  <a:off x="5112" y="293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40" name="Oval 187"/>
                <p:cNvSpPr>
                  <a:spLocks noChangeArrowheads="1"/>
                </p:cNvSpPr>
                <p:nvPr/>
              </p:nvSpPr>
              <p:spPr bwMode="auto">
                <a:xfrm>
                  <a:off x="5112" y="3381"/>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41" name="Oval 188"/>
                <p:cNvSpPr>
                  <a:spLocks noChangeArrowheads="1"/>
                </p:cNvSpPr>
                <p:nvPr/>
              </p:nvSpPr>
              <p:spPr bwMode="auto">
                <a:xfrm>
                  <a:off x="4662" y="293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42" name="Oval 189"/>
                <p:cNvSpPr>
                  <a:spLocks noChangeArrowheads="1"/>
                </p:cNvSpPr>
                <p:nvPr/>
              </p:nvSpPr>
              <p:spPr bwMode="auto">
                <a:xfrm>
                  <a:off x="4812" y="3156"/>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43" name="Oval 190"/>
                <p:cNvSpPr>
                  <a:spLocks noChangeArrowheads="1"/>
                </p:cNvSpPr>
                <p:nvPr/>
              </p:nvSpPr>
              <p:spPr bwMode="auto">
                <a:xfrm>
                  <a:off x="4662" y="3381"/>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44" name="Oval 191"/>
                <p:cNvSpPr>
                  <a:spLocks noChangeArrowheads="1"/>
                </p:cNvSpPr>
                <p:nvPr/>
              </p:nvSpPr>
              <p:spPr bwMode="auto">
                <a:xfrm>
                  <a:off x="4662" y="3156"/>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45" name="Oval 192"/>
                <p:cNvSpPr>
                  <a:spLocks noChangeArrowheads="1"/>
                </p:cNvSpPr>
                <p:nvPr/>
              </p:nvSpPr>
              <p:spPr bwMode="auto">
                <a:xfrm>
                  <a:off x="4812" y="293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46" name="Oval 193"/>
                <p:cNvSpPr>
                  <a:spLocks noChangeArrowheads="1"/>
                </p:cNvSpPr>
                <p:nvPr/>
              </p:nvSpPr>
              <p:spPr bwMode="auto">
                <a:xfrm>
                  <a:off x="4812" y="3381"/>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47" name="Oval 194"/>
                <p:cNvSpPr>
                  <a:spLocks noChangeArrowheads="1"/>
                </p:cNvSpPr>
                <p:nvPr/>
              </p:nvSpPr>
              <p:spPr bwMode="auto">
                <a:xfrm>
                  <a:off x="4962" y="225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48" name="Oval 195"/>
                <p:cNvSpPr>
                  <a:spLocks noChangeArrowheads="1"/>
                </p:cNvSpPr>
                <p:nvPr/>
              </p:nvSpPr>
              <p:spPr bwMode="auto">
                <a:xfrm>
                  <a:off x="5112" y="247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49" name="Oval 196"/>
                <p:cNvSpPr>
                  <a:spLocks noChangeArrowheads="1"/>
                </p:cNvSpPr>
                <p:nvPr/>
              </p:nvSpPr>
              <p:spPr bwMode="auto">
                <a:xfrm>
                  <a:off x="4962" y="2704"/>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50" name="Oval 197"/>
                <p:cNvSpPr>
                  <a:spLocks noChangeArrowheads="1"/>
                </p:cNvSpPr>
                <p:nvPr/>
              </p:nvSpPr>
              <p:spPr bwMode="auto">
                <a:xfrm>
                  <a:off x="4962" y="247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51" name="Oval 198"/>
                <p:cNvSpPr>
                  <a:spLocks noChangeArrowheads="1"/>
                </p:cNvSpPr>
                <p:nvPr/>
              </p:nvSpPr>
              <p:spPr bwMode="auto">
                <a:xfrm>
                  <a:off x="5112" y="225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52" name="Oval 199"/>
                <p:cNvSpPr>
                  <a:spLocks noChangeArrowheads="1"/>
                </p:cNvSpPr>
                <p:nvPr/>
              </p:nvSpPr>
              <p:spPr bwMode="auto">
                <a:xfrm>
                  <a:off x="5112" y="2704"/>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53" name="Oval 200"/>
                <p:cNvSpPr>
                  <a:spLocks noChangeArrowheads="1"/>
                </p:cNvSpPr>
                <p:nvPr/>
              </p:nvSpPr>
              <p:spPr bwMode="auto">
                <a:xfrm>
                  <a:off x="4662" y="225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54" name="Oval 201"/>
                <p:cNvSpPr>
                  <a:spLocks noChangeArrowheads="1"/>
                </p:cNvSpPr>
                <p:nvPr/>
              </p:nvSpPr>
              <p:spPr bwMode="auto">
                <a:xfrm>
                  <a:off x="4812" y="247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55" name="Oval 202"/>
                <p:cNvSpPr>
                  <a:spLocks noChangeArrowheads="1"/>
                </p:cNvSpPr>
                <p:nvPr/>
              </p:nvSpPr>
              <p:spPr bwMode="auto">
                <a:xfrm>
                  <a:off x="4662" y="2704"/>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56" name="Oval 203"/>
                <p:cNvSpPr>
                  <a:spLocks noChangeArrowheads="1"/>
                </p:cNvSpPr>
                <p:nvPr/>
              </p:nvSpPr>
              <p:spPr bwMode="auto">
                <a:xfrm>
                  <a:off x="4662" y="247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57" name="Oval 204"/>
                <p:cNvSpPr>
                  <a:spLocks noChangeArrowheads="1"/>
                </p:cNvSpPr>
                <p:nvPr/>
              </p:nvSpPr>
              <p:spPr bwMode="auto">
                <a:xfrm>
                  <a:off x="4812" y="225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58" name="Oval 205"/>
                <p:cNvSpPr>
                  <a:spLocks noChangeArrowheads="1"/>
                </p:cNvSpPr>
                <p:nvPr/>
              </p:nvSpPr>
              <p:spPr bwMode="auto">
                <a:xfrm>
                  <a:off x="4812" y="2704"/>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59" name="Oval 206"/>
                <p:cNvSpPr>
                  <a:spLocks noChangeArrowheads="1"/>
                </p:cNvSpPr>
                <p:nvPr/>
              </p:nvSpPr>
              <p:spPr bwMode="auto">
                <a:xfrm>
                  <a:off x="4513" y="3156"/>
                  <a:ext cx="75"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60" name="Oval 207"/>
                <p:cNvSpPr>
                  <a:spLocks noChangeArrowheads="1"/>
                </p:cNvSpPr>
                <p:nvPr/>
              </p:nvSpPr>
              <p:spPr bwMode="auto">
                <a:xfrm>
                  <a:off x="4513" y="2930"/>
                  <a:ext cx="75"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61" name="Oval 208"/>
                <p:cNvSpPr>
                  <a:spLocks noChangeArrowheads="1"/>
                </p:cNvSpPr>
                <p:nvPr/>
              </p:nvSpPr>
              <p:spPr bwMode="auto">
                <a:xfrm>
                  <a:off x="4513" y="3381"/>
                  <a:ext cx="75"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62" name="Oval 209"/>
                <p:cNvSpPr>
                  <a:spLocks noChangeArrowheads="1"/>
                </p:cNvSpPr>
                <p:nvPr/>
              </p:nvSpPr>
              <p:spPr bwMode="auto">
                <a:xfrm>
                  <a:off x="5112" y="1799"/>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63" name="Oval 210"/>
                <p:cNvSpPr>
                  <a:spLocks noChangeArrowheads="1"/>
                </p:cNvSpPr>
                <p:nvPr/>
              </p:nvSpPr>
              <p:spPr bwMode="auto">
                <a:xfrm>
                  <a:off x="4962" y="2025"/>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64" name="Oval 211"/>
                <p:cNvSpPr>
                  <a:spLocks noChangeArrowheads="1"/>
                </p:cNvSpPr>
                <p:nvPr/>
              </p:nvSpPr>
              <p:spPr bwMode="auto">
                <a:xfrm>
                  <a:off x="4962" y="1799"/>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65" name="Oval 212"/>
                <p:cNvSpPr>
                  <a:spLocks noChangeArrowheads="1"/>
                </p:cNvSpPr>
                <p:nvPr/>
              </p:nvSpPr>
              <p:spPr bwMode="auto">
                <a:xfrm>
                  <a:off x="5112" y="2025"/>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66" name="Oval 213"/>
                <p:cNvSpPr>
                  <a:spLocks noChangeArrowheads="1"/>
                </p:cNvSpPr>
                <p:nvPr/>
              </p:nvSpPr>
              <p:spPr bwMode="auto">
                <a:xfrm>
                  <a:off x="4513" y="2478"/>
                  <a:ext cx="75"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67" name="Oval 214"/>
                <p:cNvSpPr>
                  <a:spLocks noChangeArrowheads="1"/>
                </p:cNvSpPr>
                <p:nvPr/>
              </p:nvSpPr>
              <p:spPr bwMode="auto">
                <a:xfrm>
                  <a:off x="4513" y="225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68" name="Oval 215"/>
                <p:cNvSpPr>
                  <a:spLocks noChangeArrowheads="1"/>
                </p:cNvSpPr>
                <p:nvPr/>
              </p:nvSpPr>
              <p:spPr bwMode="auto">
                <a:xfrm>
                  <a:off x="4513" y="2704"/>
                  <a:ext cx="75"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69" name="Oval 216"/>
                <p:cNvSpPr>
                  <a:spLocks noChangeArrowheads="1"/>
                </p:cNvSpPr>
                <p:nvPr/>
              </p:nvSpPr>
              <p:spPr bwMode="auto">
                <a:xfrm>
                  <a:off x="4812" y="1799"/>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70" name="Oval 217"/>
                <p:cNvSpPr>
                  <a:spLocks noChangeArrowheads="1"/>
                </p:cNvSpPr>
                <p:nvPr/>
              </p:nvSpPr>
              <p:spPr bwMode="auto">
                <a:xfrm>
                  <a:off x="4662" y="2025"/>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71" name="Oval 218"/>
                <p:cNvSpPr>
                  <a:spLocks noChangeArrowheads="1"/>
                </p:cNvSpPr>
                <p:nvPr/>
              </p:nvSpPr>
              <p:spPr bwMode="auto">
                <a:xfrm>
                  <a:off x="4662" y="1799"/>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72" name="Oval 219"/>
                <p:cNvSpPr>
                  <a:spLocks noChangeArrowheads="1"/>
                </p:cNvSpPr>
                <p:nvPr/>
              </p:nvSpPr>
              <p:spPr bwMode="auto">
                <a:xfrm>
                  <a:off x="4812" y="2025"/>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73" name="Oval 220"/>
                <p:cNvSpPr>
                  <a:spLocks noChangeArrowheads="1"/>
                </p:cNvSpPr>
                <p:nvPr/>
              </p:nvSpPr>
              <p:spPr bwMode="auto">
                <a:xfrm>
                  <a:off x="4513" y="1799"/>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74" name="Oval 221"/>
                <p:cNvSpPr>
                  <a:spLocks noChangeArrowheads="1"/>
                </p:cNvSpPr>
                <p:nvPr/>
              </p:nvSpPr>
              <p:spPr bwMode="auto">
                <a:xfrm>
                  <a:off x="4513" y="2025"/>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75" name="Oval 222"/>
                <p:cNvSpPr>
                  <a:spLocks noChangeArrowheads="1"/>
                </p:cNvSpPr>
                <p:nvPr/>
              </p:nvSpPr>
              <p:spPr bwMode="auto">
                <a:xfrm>
                  <a:off x="4962" y="293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76" name="Oval 223"/>
                <p:cNvSpPr>
                  <a:spLocks noChangeArrowheads="1"/>
                </p:cNvSpPr>
                <p:nvPr/>
              </p:nvSpPr>
              <p:spPr bwMode="auto">
                <a:xfrm>
                  <a:off x="5112" y="3156"/>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77" name="Oval 224"/>
                <p:cNvSpPr>
                  <a:spLocks noChangeArrowheads="1"/>
                </p:cNvSpPr>
                <p:nvPr/>
              </p:nvSpPr>
              <p:spPr bwMode="auto">
                <a:xfrm>
                  <a:off x="4962" y="3381"/>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78" name="Oval 225"/>
                <p:cNvSpPr>
                  <a:spLocks noChangeArrowheads="1"/>
                </p:cNvSpPr>
                <p:nvPr/>
              </p:nvSpPr>
              <p:spPr bwMode="auto">
                <a:xfrm>
                  <a:off x="4962" y="3156"/>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79" name="Oval 226"/>
                <p:cNvSpPr>
                  <a:spLocks noChangeArrowheads="1"/>
                </p:cNvSpPr>
                <p:nvPr/>
              </p:nvSpPr>
              <p:spPr bwMode="auto">
                <a:xfrm>
                  <a:off x="5112" y="293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80" name="Oval 227"/>
                <p:cNvSpPr>
                  <a:spLocks noChangeArrowheads="1"/>
                </p:cNvSpPr>
                <p:nvPr/>
              </p:nvSpPr>
              <p:spPr bwMode="auto">
                <a:xfrm>
                  <a:off x="5112" y="3381"/>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81" name="Oval 228"/>
                <p:cNvSpPr>
                  <a:spLocks noChangeArrowheads="1"/>
                </p:cNvSpPr>
                <p:nvPr/>
              </p:nvSpPr>
              <p:spPr bwMode="auto">
                <a:xfrm>
                  <a:off x="4662" y="293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82" name="Oval 229"/>
                <p:cNvSpPr>
                  <a:spLocks noChangeArrowheads="1"/>
                </p:cNvSpPr>
                <p:nvPr/>
              </p:nvSpPr>
              <p:spPr bwMode="auto">
                <a:xfrm>
                  <a:off x="4812" y="3156"/>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83" name="Oval 230"/>
                <p:cNvSpPr>
                  <a:spLocks noChangeArrowheads="1"/>
                </p:cNvSpPr>
                <p:nvPr/>
              </p:nvSpPr>
              <p:spPr bwMode="auto">
                <a:xfrm>
                  <a:off x="4662" y="3381"/>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84" name="Oval 231"/>
                <p:cNvSpPr>
                  <a:spLocks noChangeArrowheads="1"/>
                </p:cNvSpPr>
                <p:nvPr/>
              </p:nvSpPr>
              <p:spPr bwMode="auto">
                <a:xfrm>
                  <a:off x="4662" y="3156"/>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85" name="Oval 232"/>
                <p:cNvSpPr>
                  <a:spLocks noChangeArrowheads="1"/>
                </p:cNvSpPr>
                <p:nvPr/>
              </p:nvSpPr>
              <p:spPr bwMode="auto">
                <a:xfrm>
                  <a:off x="4812" y="293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86" name="Oval 233"/>
                <p:cNvSpPr>
                  <a:spLocks noChangeArrowheads="1"/>
                </p:cNvSpPr>
                <p:nvPr/>
              </p:nvSpPr>
              <p:spPr bwMode="auto">
                <a:xfrm>
                  <a:off x="4812" y="3381"/>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87" name="Oval 234"/>
                <p:cNvSpPr>
                  <a:spLocks noChangeArrowheads="1"/>
                </p:cNvSpPr>
                <p:nvPr/>
              </p:nvSpPr>
              <p:spPr bwMode="auto">
                <a:xfrm>
                  <a:off x="4962" y="225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88" name="Oval 235"/>
                <p:cNvSpPr>
                  <a:spLocks noChangeArrowheads="1"/>
                </p:cNvSpPr>
                <p:nvPr/>
              </p:nvSpPr>
              <p:spPr bwMode="auto">
                <a:xfrm>
                  <a:off x="5112" y="247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89" name="Oval 236"/>
                <p:cNvSpPr>
                  <a:spLocks noChangeArrowheads="1"/>
                </p:cNvSpPr>
                <p:nvPr/>
              </p:nvSpPr>
              <p:spPr bwMode="auto">
                <a:xfrm>
                  <a:off x="4962" y="2704"/>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90" name="Oval 237"/>
                <p:cNvSpPr>
                  <a:spLocks noChangeArrowheads="1"/>
                </p:cNvSpPr>
                <p:nvPr/>
              </p:nvSpPr>
              <p:spPr bwMode="auto">
                <a:xfrm>
                  <a:off x="4962" y="247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91" name="Oval 238"/>
                <p:cNvSpPr>
                  <a:spLocks noChangeArrowheads="1"/>
                </p:cNvSpPr>
                <p:nvPr/>
              </p:nvSpPr>
              <p:spPr bwMode="auto">
                <a:xfrm>
                  <a:off x="5112" y="225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92" name="Oval 239"/>
                <p:cNvSpPr>
                  <a:spLocks noChangeArrowheads="1"/>
                </p:cNvSpPr>
                <p:nvPr/>
              </p:nvSpPr>
              <p:spPr bwMode="auto">
                <a:xfrm>
                  <a:off x="5112" y="2704"/>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93" name="Oval 240"/>
                <p:cNvSpPr>
                  <a:spLocks noChangeArrowheads="1"/>
                </p:cNvSpPr>
                <p:nvPr/>
              </p:nvSpPr>
              <p:spPr bwMode="auto">
                <a:xfrm>
                  <a:off x="4662" y="225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94" name="Oval 241"/>
                <p:cNvSpPr>
                  <a:spLocks noChangeArrowheads="1"/>
                </p:cNvSpPr>
                <p:nvPr/>
              </p:nvSpPr>
              <p:spPr bwMode="auto">
                <a:xfrm>
                  <a:off x="4812" y="247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95" name="Oval 242"/>
                <p:cNvSpPr>
                  <a:spLocks noChangeArrowheads="1"/>
                </p:cNvSpPr>
                <p:nvPr/>
              </p:nvSpPr>
              <p:spPr bwMode="auto">
                <a:xfrm>
                  <a:off x="4662" y="2704"/>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96" name="Oval 243"/>
                <p:cNvSpPr>
                  <a:spLocks noChangeArrowheads="1"/>
                </p:cNvSpPr>
                <p:nvPr/>
              </p:nvSpPr>
              <p:spPr bwMode="auto">
                <a:xfrm>
                  <a:off x="4662" y="247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97" name="Oval 244"/>
                <p:cNvSpPr>
                  <a:spLocks noChangeArrowheads="1"/>
                </p:cNvSpPr>
                <p:nvPr/>
              </p:nvSpPr>
              <p:spPr bwMode="auto">
                <a:xfrm>
                  <a:off x="4812" y="225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98" name="Oval 245"/>
                <p:cNvSpPr>
                  <a:spLocks noChangeArrowheads="1"/>
                </p:cNvSpPr>
                <p:nvPr/>
              </p:nvSpPr>
              <p:spPr bwMode="auto">
                <a:xfrm>
                  <a:off x="4812" y="2704"/>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99" name="Oval 246"/>
                <p:cNvSpPr>
                  <a:spLocks noChangeArrowheads="1"/>
                </p:cNvSpPr>
                <p:nvPr/>
              </p:nvSpPr>
              <p:spPr bwMode="auto">
                <a:xfrm>
                  <a:off x="4513" y="3156"/>
                  <a:ext cx="75"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00" name="Oval 247"/>
                <p:cNvSpPr>
                  <a:spLocks noChangeArrowheads="1"/>
                </p:cNvSpPr>
                <p:nvPr/>
              </p:nvSpPr>
              <p:spPr bwMode="auto">
                <a:xfrm>
                  <a:off x="4513" y="2930"/>
                  <a:ext cx="75"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01" name="Oval 248"/>
                <p:cNvSpPr>
                  <a:spLocks noChangeArrowheads="1"/>
                </p:cNvSpPr>
                <p:nvPr/>
              </p:nvSpPr>
              <p:spPr bwMode="auto">
                <a:xfrm>
                  <a:off x="4513" y="3381"/>
                  <a:ext cx="75"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02" name="Oval 249"/>
                <p:cNvSpPr>
                  <a:spLocks noChangeArrowheads="1"/>
                </p:cNvSpPr>
                <p:nvPr/>
              </p:nvSpPr>
              <p:spPr bwMode="auto">
                <a:xfrm>
                  <a:off x="5112" y="1799"/>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03" name="Oval 250"/>
                <p:cNvSpPr>
                  <a:spLocks noChangeArrowheads="1"/>
                </p:cNvSpPr>
                <p:nvPr/>
              </p:nvSpPr>
              <p:spPr bwMode="auto">
                <a:xfrm>
                  <a:off x="4962" y="2025"/>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04" name="Oval 251"/>
                <p:cNvSpPr>
                  <a:spLocks noChangeArrowheads="1"/>
                </p:cNvSpPr>
                <p:nvPr/>
              </p:nvSpPr>
              <p:spPr bwMode="auto">
                <a:xfrm>
                  <a:off x="4962" y="1799"/>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05" name="Oval 252"/>
                <p:cNvSpPr>
                  <a:spLocks noChangeArrowheads="1"/>
                </p:cNvSpPr>
                <p:nvPr/>
              </p:nvSpPr>
              <p:spPr bwMode="auto">
                <a:xfrm>
                  <a:off x="5112" y="2025"/>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06" name="Oval 253"/>
                <p:cNvSpPr>
                  <a:spLocks noChangeArrowheads="1"/>
                </p:cNvSpPr>
                <p:nvPr/>
              </p:nvSpPr>
              <p:spPr bwMode="auto">
                <a:xfrm>
                  <a:off x="4513" y="2478"/>
                  <a:ext cx="75"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07" name="Oval 254"/>
                <p:cNvSpPr>
                  <a:spLocks noChangeArrowheads="1"/>
                </p:cNvSpPr>
                <p:nvPr/>
              </p:nvSpPr>
              <p:spPr bwMode="auto">
                <a:xfrm>
                  <a:off x="4513" y="225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08" name="Oval 255"/>
                <p:cNvSpPr>
                  <a:spLocks noChangeArrowheads="1"/>
                </p:cNvSpPr>
                <p:nvPr/>
              </p:nvSpPr>
              <p:spPr bwMode="auto">
                <a:xfrm>
                  <a:off x="4513" y="2704"/>
                  <a:ext cx="75"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09" name="Oval 256"/>
                <p:cNvSpPr>
                  <a:spLocks noChangeArrowheads="1"/>
                </p:cNvSpPr>
                <p:nvPr/>
              </p:nvSpPr>
              <p:spPr bwMode="auto">
                <a:xfrm>
                  <a:off x="4812" y="1799"/>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10" name="Oval 257"/>
                <p:cNvSpPr>
                  <a:spLocks noChangeArrowheads="1"/>
                </p:cNvSpPr>
                <p:nvPr/>
              </p:nvSpPr>
              <p:spPr bwMode="auto">
                <a:xfrm>
                  <a:off x="4662" y="2025"/>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11" name="Oval 258"/>
                <p:cNvSpPr>
                  <a:spLocks noChangeArrowheads="1"/>
                </p:cNvSpPr>
                <p:nvPr/>
              </p:nvSpPr>
              <p:spPr bwMode="auto">
                <a:xfrm>
                  <a:off x="4662" y="1799"/>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12" name="Oval 259"/>
                <p:cNvSpPr>
                  <a:spLocks noChangeArrowheads="1"/>
                </p:cNvSpPr>
                <p:nvPr/>
              </p:nvSpPr>
              <p:spPr bwMode="auto">
                <a:xfrm>
                  <a:off x="4812" y="2025"/>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13" name="Oval 260"/>
                <p:cNvSpPr>
                  <a:spLocks noChangeArrowheads="1"/>
                </p:cNvSpPr>
                <p:nvPr/>
              </p:nvSpPr>
              <p:spPr bwMode="auto">
                <a:xfrm>
                  <a:off x="4513" y="1799"/>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14" name="Oval 261"/>
                <p:cNvSpPr>
                  <a:spLocks noChangeArrowheads="1"/>
                </p:cNvSpPr>
                <p:nvPr/>
              </p:nvSpPr>
              <p:spPr bwMode="auto">
                <a:xfrm>
                  <a:off x="4513" y="2025"/>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15" name="Oval 262"/>
                <p:cNvSpPr>
                  <a:spLocks noChangeArrowheads="1"/>
                </p:cNvSpPr>
                <p:nvPr/>
              </p:nvSpPr>
              <p:spPr bwMode="auto">
                <a:xfrm>
                  <a:off x="5241" y="292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16" name="Oval 263"/>
                <p:cNvSpPr>
                  <a:spLocks noChangeArrowheads="1"/>
                </p:cNvSpPr>
                <p:nvPr/>
              </p:nvSpPr>
              <p:spPr bwMode="auto">
                <a:xfrm>
                  <a:off x="5391" y="3154"/>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17" name="Oval 264"/>
                <p:cNvSpPr>
                  <a:spLocks noChangeArrowheads="1"/>
                </p:cNvSpPr>
                <p:nvPr/>
              </p:nvSpPr>
              <p:spPr bwMode="auto">
                <a:xfrm>
                  <a:off x="5241" y="3379"/>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18" name="Oval 265"/>
                <p:cNvSpPr>
                  <a:spLocks noChangeArrowheads="1"/>
                </p:cNvSpPr>
                <p:nvPr/>
              </p:nvSpPr>
              <p:spPr bwMode="auto">
                <a:xfrm>
                  <a:off x="5241" y="3154"/>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19" name="Oval 266"/>
                <p:cNvSpPr>
                  <a:spLocks noChangeArrowheads="1"/>
                </p:cNvSpPr>
                <p:nvPr/>
              </p:nvSpPr>
              <p:spPr bwMode="auto">
                <a:xfrm>
                  <a:off x="5391" y="292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20" name="Oval 267"/>
                <p:cNvSpPr>
                  <a:spLocks noChangeArrowheads="1"/>
                </p:cNvSpPr>
                <p:nvPr/>
              </p:nvSpPr>
              <p:spPr bwMode="auto">
                <a:xfrm>
                  <a:off x="5391" y="3379"/>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21" name="Oval 268"/>
                <p:cNvSpPr>
                  <a:spLocks noChangeArrowheads="1"/>
                </p:cNvSpPr>
                <p:nvPr/>
              </p:nvSpPr>
              <p:spPr bwMode="auto">
                <a:xfrm>
                  <a:off x="5241" y="225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22" name="Oval 269"/>
                <p:cNvSpPr>
                  <a:spLocks noChangeArrowheads="1"/>
                </p:cNvSpPr>
                <p:nvPr/>
              </p:nvSpPr>
              <p:spPr bwMode="auto">
                <a:xfrm>
                  <a:off x="5391" y="2476"/>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23" name="Oval 270"/>
                <p:cNvSpPr>
                  <a:spLocks noChangeArrowheads="1"/>
                </p:cNvSpPr>
                <p:nvPr/>
              </p:nvSpPr>
              <p:spPr bwMode="auto">
                <a:xfrm>
                  <a:off x="5241" y="270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24" name="Oval 271"/>
                <p:cNvSpPr>
                  <a:spLocks noChangeArrowheads="1"/>
                </p:cNvSpPr>
                <p:nvPr/>
              </p:nvSpPr>
              <p:spPr bwMode="auto">
                <a:xfrm>
                  <a:off x="5241" y="2476"/>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25" name="Oval 272"/>
                <p:cNvSpPr>
                  <a:spLocks noChangeArrowheads="1"/>
                </p:cNvSpPr>
                <p:nvPr/>
              </p:nvSpPr>
              <p:spPr bwMode="auto">
                <a:xfrm>
                  <a:off x="5391" y="225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26" name="Oval 273"/>
                <p:cNvSpPr>
                  <a:spLocks noChangeArrowheads="1"/>
                </p:cNvSpPr>
                <p:nvPr/>
              </p:nvSpPr>
              <p:spPr bwMode="auto">
                <a:xfrm>
                  <a:off x="5391" y="270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27" name="Oval 274"/>
                <p:cNvSpPr>
                  <a:spLocks noChangeArrowheads="1"/>
                </p:cNvSpPr>
                <p:nvPr/>
              </p:nvSpPr>
              <p:spPr bwMode="auto">
                <a:xfrm>
                  <a:off x="5391" y="1797"/>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28" name="Oval 275"/>
                <p:cNvSpPr>
                  <a:spLocks noChangeArrowheads="1"/>
                </p:cNvSpPr>
                <p:nvPr/>
              </p:nvSpPr>
              <p:spPr bwMode="auto">
                <a:xfrm>
                  <a:off x="5241" y="2023"/>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29" name="Oval 276"/>
                <p:cNvSpPr>
                  <a:spLocks noChangeArrowheads="1"/>
                </p:cNvSpPr>
                <p:nvPr/>
              </p:nvSpPr>
              <p:spPr bwMode="auto">
                <a:xfrm>
                  <a:off x="5241" y="1797"/>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30" name="Oval 277"/>
                <p:cNvSpPr>
                  <a:spLocks noChangeArrowheads="1"/>
                </p:cNvSpPr>
                <p:nvPr/>
              </p:nvSpPr>
              <p:spPr bwMode="auto">
                <a:xfrm>
                  <a:off x="5391" y="2023"/>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31" name="Oval 278"/>
                <p:cNvSpPr>
                  <a:spLocks noChangeArrowheads="1"/>
                </p:cNvSpPr>
                <p:nvPr/>
              </p:nvSpPr>
              <p:spPr bwMode="auto">
                <a:xfrm>
                  <a:off x="5241" y="292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32" name="Oval 279"/>
                <p:cNvSpPr>
                  <a:spLocks noChangeArrowheads="1"/>
                </p:cNvSpPr>
                <p:nvPr/>
              </p:nvSpPr>
              <p:spPr bwMode="auto">
                <a:xfrm>
                  <a:off x="5391" y="3154"/>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33" name="Oval 280"/>
                <p:cNvSpPr>
                  <a:spLocks noChangeArrowheads="1"/>
                </p:cNvSpPr>
                <p:nvPr/>
              </p:nvSpPr>
              <p:spPr bwMode="auto">
                <a:xfrm>
                  <a:off x="5241" y="3379"/>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34" name="Oval 281"/>
                <p:cNvSpPr>
                  <a:spLocks noChangeArrowheads="1"/>
                </p:cNvSpPr>
                <p:nvPr/>
              </p:nvSpPr>
              <p:spPr bwMode="auto">
                <a:xfrm>
                  <a:off x="5241" y="3154"/>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35" name="Oval 282"/>
                <p:cNvSpPr>
                  <a:spLocks noChangeArrowheads="1"/>
                </p:cNvSpPr>
                <p:nvPr/>
              </p:nvSpPr>
              <p:spPr bwMode="auto">
                <a:xfrm>
                  <a:off x="5391" y="292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36" name="Oval 283"/>
                <p:cNvSpPr>
                  <a:spLocks noChangeArrowheads="1"/>
                </p:cNvSpPr>
                <p:nvPr/>
              </p:nvSpPr>
              <p:spPr bwMode="auto">
                <a:xfrm>
                  <a:off x="5391" y="3379"/>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37" name="Oval 284"/>
                <p:cNvSpPr>
                  <a:spLocks noChangeArrowheads="1"/>
                </p:cNvSpPr>
                <p:nvPr/>
              </p:nvSpPr>
              <p:spPr bwMode="auto">
                <a:xfrm>
                  <a:off x="5241" y="225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38" name="Oval 285"/>
                <p:cNvSpPr>
                  <a:spLocks noChangeArrowheads="1"/>
                </p:cNvSpPr>
                <p:nvPr/>
              </p:nvSpPr>
              <p:spPr bwMode="auto">
                <a:xfrm>
                  <a:off x="5391" y="2476"/>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39" name="Oval 286"/>
                <p:cNvSpPr>
                  <a:spLocks noChangeArrowheads="1"/>
                </p:cNvSpPr>
                <p:nvPr/>
              </p:nvSpPr>
              <p:spPr bwMode="auto">
                <a:xfrm>
                  <a:off x="5241" y="270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40" name="Oval 287"/>
                <p:cNvSpPr>
                  <a:spLocks noChangeArrowheads="1"/>
                </p:cNvSpPr>
                <p:nvPr/>
              </p:nvSpPr>
              <p:spPr bwMode="auto">
                <a:xfrm>
                  <a:off x="5241" y="2476"/>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41" name="Oval 288"/>
                <p:cNvSpPr>
                  <a:spLocks noChangeArrowheads="1"/>
                </p:cNvSpPr>
                <p:nvPr/>
              </p:nvSpPr>
              <p:spPr bwMode="auto">
                <a:xfrm>
                  <a:off x="5391" y="225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42" name="Oval 289"/>
                <p:cNvSpPr>
                  <a:spLocks noChangeArrowheads="1"/>
                </p:cNvSpPr>
                <p:nvPr/>
              </p:nvSpPr>
              <p:spPr bwMode="auto">
                <a:xfrm>
                  <a:off x="5391" y="270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43" name="Oval 290"/>
                <p:cNvSpPr>
                  <a:spLocks noChangeArrowheads="1"/>
                </p:cNvSpPr>
                <p:nvPr/>
              </p:nvSpPr>
              <p:spPr bwMode="auto">
                <a:xfrm>
                  <a:off x="5391" y="1797"/>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44" name="Oval 291"/>
                <p:cNvSpPr>
                  <a:spLocks noChangeArrowheads="1"/>
                </p:cNvSpPr>
                <p:nvPr/>
              </p:nvSpPr>
              <p:spPr bwMode="auto">
                <a:xfrm>
                  <a:off x="5241" y="2023"/>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45" name="Oval 292"/>
                <p:cNvSpPr>
                  <a:spLocks noChangeArrowheads="1"/>
                </p:cNvSpPr>
                <p:nvPr/>
              </p:nvSpPr>
              <p:spPr bwMode="auto">
                <a:xfrm>
                  <a:off x="5241" y="1797"/>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46" name="Oval 293"/>
                <p:cNvSpPr>
                  <a:spLocks noChangeArrowheads="1"/>
                </p:cNvSpPr>
                <p:nvPr/>
              </p:nvSpPr>
              <p:spPr bwMode="auto">
                <a:xfrm>
                  <a:off x="5391" y="2023"/>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47" name="Oval 294"/>
                <p:cNvSpPr>
                  <a:spLocks noChangeArrowheads="1"/>
                </p:cNvSpPr>
                <p:nvPr/>
              </p:nvSpPr>
              <p:spPr bwMode="auto">
                <a:xfrm>
                  <a:off x="5527" y="3154"/>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48" name="Oval 295"/>
                <p:cNvSpPr>
                  <a:spLocks noChangeArrowheads="1"/>
                </p:cNvSpPr>
                <p:nvPr/>
              </p:nvSpPr>
              <p:spPr bwMode="auto">
                <a:xfrm>
                  <a:off x="5527" y="292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49" name="Oval 296"/>
                <p:cNvSpPr>
                  <a:spLocks noChangeArrowheads="1"/>
                </p:cNvSpPr>
                <p:nvPr/>
              </p:nvSpPr>
              <p:spPr bwMode="auto">
                <a:xfrm>
                  <a:off x="5527" y="3379"/>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50" name="Oval 297"/>
                <p:cNvSpPr>
                  <a:spLocks noChangeArrowheads="1"/>
                </p:cNvSpPr>
                <p:nvPr/>
              </p:nvSpPr>
              <p:spPr bwMode="auto">
                <a:xfrm>
                  <a:off x="5527" y="2476"/>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51" name="Oval 298"/>
                <p:cNvSpPr>
                  <a:spLocks noChangeArrowheads="1"/>
                </p:cNvSpPr>
                <p:nvPr/>
              </p:nvSpPr>
              <p:spPr bwMode="auto">
                <a:xfrm>
                  <a:off x="5527" y="225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52" name="Oval 299"/>
                <p:cNvSpPr>
                  <a:spLocks noChangeArrowheads="1"/>
                </p:cNvSpPr>
                <p:nvPr/>
              </p:nvSpPr>
              <p:spPr bwMode="auto">
                <a:xfrm>
                  <a:off x="5527" y="270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53" name="Oval 300"/>
                <p:cNvSpPr>
                  <a:spLocks noChangeArrowheads="1"/>
                </p:cNvSpPr>
                <p:nvPr/>
              </p:nvSpPr>
              <p:spPr bwMode="auto">
                <a:xfrm>
                  <a:off x="5527" y="1797"/>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54" name="Oval 301"/>
                <p:cNvSpPr>
                  <a:spLocks noChangeArrowheads="1"/>
                </p:cNvSpPr>
                <p:nvPr/>
              </p:nvSpPr>
              <p:spPr bwMode="auto">
                <a:xfrm>
                  <a:off x="5527" y="2023"/>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55" name="Oval 302"/>
                <p:cNvSpPr>
                  <a:spLocks noChangeArrowheads="1"/>
                </p:cNvSpPr>
                <p:nvPr/>
              </p:nvSpPr>
              <p:spPr bwMode="auto">
                <a:xfrm>
                  <a:off x="5527" y="3154"/>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56" name="Oval 303"/>
                <p:cNvSpPr>
                  <a:spLocks noChangeArrowheads="1"/>
                </p:cNvSpPr>
                <p:nvPr/>
              </p:nvSpPr>
              <p:spPr bwMode="auto">
                <a:xfrm>
                  <a:off x="5527" y="2928"/>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57" name="Oval 304"/>
                <p:cNvSpPr>
                  <a:spLocks noChangeArrowheads="1"/>
                </p:cNvSpPr>
                <p:nvPr/>
              </p:nvSpPr>
              <p:spPr bwMode="auto">
                <a:xfrm>
                  <a:off x="5527" y="3379"/>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58" name="Oval 305"/>
                <p:cNvSpPr>
                  <a:spLocks noChangeArrowheads="1"/>
                </p:cNvSpPr>
                <p:nvPr/>
              </p:nvSpPr>
              <p:spPr bwMode="auto">
                <a:xfrm>
                  <a:off x="5527" y="2476"/>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59" name="Oval 306"/>
                <p:cNvSpPr>
                  <a:spLocks noChangeArrowheads="1"/>
                </p:cNvSpPr>
                <p:nvPr/>
              </p:nvSpPr>
              <p:spPr bwMode="auto">
                <a:xfrm>
                  <a:off x="5527" y="2250"/>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60" name="Oval 307"/>
                <p:cNvSpPr>
                  <a:spLocks noChangeArrowheads="1"/>
                </p:cNvSpPr>
                <p:nvPr/>
              </p:nvSpPr>
              <p:spPr bwMode="auto">
                <a:xfrm>
                  <a:off x="5527" y="2702"/>
                  <a:ext cx="74" cy="75"/>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61" name="Oval 308"/>
                <p:cNvSpPr>
                  <a:spLocks noChangeArrowheads="1"/>
                </p:cNvSpPr>
                <p:nvPr/>
              </p:nvSpPr>
              <p:spPr bwMode="auto">
                <a:xfrm>
                  <a:off x="5527" y="1797"/>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62" name="Oval 309"/>
                <p:cNvSpPr>
                  <a:spLocks noChangeArrowheads="1"/>
                </p:cNvSpPr>
                <p:nvPr/>
              </p:nvSpPr>
              <p:spPr bwMode="auto">
                <a:xfrm>
                  <a:off x="5527" y="2023"/>
                  <a:ext cx="74" cy="74"/>
                </a:xfrm>
                <a:prstGeom prst="ellipse">
                  <a:avLst/>
                </a:prstGeom>
                <a:solidFill>
                  <a:srgbClr val="000080"/>
                </a:solidFill>
                <a:ln w="0">
                  <a:solidFill>
                    <a:srgbClr val="000000"/>
                  </a:solidFill>
                  <a:rou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grpSp>
          <p:sp>
            <p:nvSpPr>
              <p:cNvPr id="25" name="Line 311"/>
              <p:cNvSpPr>
                <a:spLocks noChangeShapeType="1"/>
              </p:cNvSpPr>
              <p:nvPr/>
            </p:nvSpPr>
            <p:spPr bwMode="auto">
              <a:xfrm>
                <a:off x="5792788" y="4054475"/>
                <a:ext cx="1081087" cy="0"/>
              </a:xfrm>
              <a:prstGeom prst="line">
                <a:avLst/>
              </a:prstGeom>
              <a:noFill/>
              <a:ln w="25400">
                <a:solidFill>
                  <a:srgbClr val="FF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6" name="Line 312"/>
              <p:cNvSpPr>
                <a:spLocks noChangeShapeType="1"/>
              </p:cNvSpPr>
              <p:nvPr/>
            </p:nvSpPr>
            <p:spPr bwMode="auto">
              <a:xfrm flipV="1">
                <a:off x="6877050" y="3983038"/>
                <a:ext cx="287338" cy="71437"/>
              </a:xfrm>
              <a:prstGeom prst="line">
                <a:avLst/>
              </a:prstGeom>
              <a:noFill/>
              <a:ln w="25400">
                <a:solidFill>
                  <a:srgbClr val="FF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7" name="Line 313"/>
              <p:cNvSpPr>
                <a:spLocks noChangeShapeType="1"/>
              </p:cNvSpPr>
              <p:nvPr/>
            </p:nvSpPr>
            <p:spPr bwMode="auto">
              <a:xfrm flipV="1">
                <a:off x="7164388" y="3838575"/>
                <a:ext cx="215900" cy="144463"/>
              </a:xfrm>
              <a:prstGeom prst="line">
                <a:avLst/>
              </a:prstGeom>
              <a:noFill/>
              <a:ln w="25400">
                <a:solidFill>
                  <a:srgbClr val="FF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8" name="Line 314"/>
              <p:cNvSpPr>
                <a:spLocks noChangeShapeType="1"/>
              </p:cNvSpPr>
              <p:nvPr/>
            </p:nvSpPr>
            <p:spPr bwMode="auto">
              <a:xfrm flipV="1">
                <a:off x="7380288" y="3694113"/>
                <a:ext cx="144462" cy="144462"/>
              </a:xfrm>
              <a:prstGeom prst="line">
                <a:avLst/>
              </a:prstGeom>
              <a:noFill/>
              <a:ln w="25400">
                <a:solidFill>
                  <a:srgbClr val="FF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9" name="Line 315"/>
              <p:cNvSpPr>
                <a:spLocks noChangeShapeType="1"/>
              </p:cNvSpPr>
              <p:nvPr/>
            </p:nvSpPr>
            <p:spPr bwMode="auto">
              <a:xfrm flipV="1">
                <a:off x="7524750" y="3333750"/>
                <a:ext cx="287338" cy="360363"/>
              </a:xfrm>
              <a:prstGeom prst="line">
                <a:avLst/>
              </a:prstGeom>
              <a:noFill/>
              <a:ln w="25400">
                <a:solidFill>
                  <a:srgbClr val="FF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0" name="Line 316"/>
              <p:cNvSpPr>
                <a:spLocks noChangeShapeType="1"/>
              </p:cNvSpPr>
              <p:nvPr/>
            </p:nvSpPr>
            <p:spPr bwMode="auto">
              <a:xfrm flipV="1">
                <a:off x="7812088" y="2974975"/>
                <a:ext cx="144462" cy="358775"/>
              </a:xfrm>
              <a:prstGeom prst="line">
                <a:avLst/>
              </a:prstGeom>
              <a:noFill/>
              <a:ln w="25400">
                <a:solidFill>
                  <a:srgbClr val="FF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1" name="Line 317"/>
              <p:cNvSpPr>
                <a:spLocks noChangeShapeType="1"/>
              </p:cNvSpPr>
              <p:nvPr/>
            </p:nvSpPr>
            <p:spPr bwMode="auto">
              <a:xfrm flipV="1">
                <a:off x="7956550" y="2686050"/>
                <a:ext cx="71438" cy="288925"/>
              </a:xfrm>
              <a:prstGeom prst="line">
                <a:avLst/>
              </a:prstGeom>
              <a:noFill/>
              <a:ln w="25400">
                <a:solidFill>
                  <a:srgbClr val="FF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2" name="Line 318"/>
              <p:cNvSpPr>
                <a:spLocks noChangeShapeType="1"/>
              </p:cNvSpPr>
              <p:nvPr/>
            </p:nvSpPr>
            <p:spPr bwMode="auto">
              <a:xfrm flipV="1">
                <a:off x="8027988" y="2325688"/>
                <a:ext cx="0" cy="360362"/>
              </a:xfrm>
              <a:prstGeom prst="line">
                <a:avLst/>
              </a:prstGeom>
              <a:noFill/>
              <a:ln w="25400">
                <a:solidFill>
                  <a:srgbClr val="FF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3" name="Line 319"/>
              <p:cNvSpPr>
                <a:spLocks noChangeShapeType="1"/>
              </p:cNvSpPr>
              <p:nvPr/>
            </p:nvSpPr>
            <p:spPr bwMode="auto">
              <a:xfrm flipH="1" flipV="1">
                <a:off x="7885113" y="2038350"/>
                <a:ext cx="142875" cy="287338"/>
              </a:xfrm>
              <a:prstGeom prst="line">
                <a:avLst/>
              </a:prstGeom>
              <a:noFill/>
              <a:ln w="25400">
                <a:solidFill>
                  <a:srgbClr val="FF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sp>
        <p:nvSpPr>
          <p:cNvPr id="163" name="文本框 162"/>
          <p:cNvSpPr txBox="1"/>
          <p:nvPr/>
        </p:nvSpPr>
        <p:spPr>
          <a:xfrm>
            <a:off x="197409" y="5483469"/>
            <a:ext cx="8657949" cy="1077218"/>
          </a:xfrm>
          <a:prstGeom prst="rect">
            <a:avLst/>
          </a:prstGeom>
          <a:solidFill>
            <a:schemeClr val="bg1"/>
          </a:solidFill>
        </p:spPr>
        <p:txBody>
          <a:bodyPr wrap="square" rtlCol="0">
            <a:spAutoFit/>
          </a:bodyPr>
          <a:lstStyle/>
          <a:p>
            <a:r>
              <a:rPr lang="zh-CN" altLang="en-US" sz="3200" dirty="0">
                <a:ln w="22225">
                  <a:solidFill>
                    <a:schemeClr val="accent2"/>
                  </a:solidFill>
                  <a:prstDash val="solid"/>
                </a:ln>
                <a:solidFill>
                  <a:schemeClr val="accent2">
                    <a:lumMod val="40000"/>
                    <a:lumOff val="60000"/>
                  </a:schemeClr>
                </a:solidFill>
              </a:rPr>
              <a:t>基于汤姆孙模型，</a:t>
            </a:r>
            <a:r>
              <a:rPr lang="en-US" altLang="zh-CN" sz="3200" dirty="0">
                <a:ln w="22225">
                  <a:solidFill>
                    <a:schemeClr val="accent2"/>
                  </a:solidFill>
                  <a:prstDash val="solid"/>
                </a:ln>
                <a:solidFill>
                  <a:schemeClr val="accent2">
                    <a:lumMod val="40000"/>
                    <a:lumOff val="60000"/>
                  </a:schemeClr>
                </a:solidFill>
              </a:rPr>
              <a:t>α</a:t>
            </a:r>
            <a:r>
              <a:rPr lang="zh-CN" altLang="en-US" sz="3200" dirty="0">
                <a:ln w="22225">
                  <a:solidFill>
                    <a:schemeClr val="accent2"/>
                  </a:solidFill>
                  <a:prstDash val="solid"/>
                </a:ln>
                <a:solidFill>
                  <a:schemeClr val="accent2">
                    <a:lumMod val="40000"/>
                    <a:lumOff val="60000"/>
                  </a:schemeClr>
                </a:solidFill>
              </a:rPr>
              <a:t>粒子如何发生大角度散射？</a:t>
            </a:r>
            <a:endParaRPr lang="en-US" altLang="zh-CN" sz="3200" dirty="0">
              <a:ln w="22225">
                <a:solidFill>
                  <a:schemeClr val="accent2"/>
                </a:solidFill>
                <a:prstDash val="solid"/>
              </a:ln>
              <a:solidFill>
                <a:schemeClr val="accent2">
                  <a:lumMod val="40000"/>
                  <a:lumOff val="60000"/>
                </a:schemeClr>
              </a:solidFill>
            </a:endParaRPr>
          </a:p>
          <a:p>
            <a:endParaRPr lang="zh-CN" altLang="en-US" sz="3200" dirty="0"/>
          </a:p>
        </p:txBody>
      </p:sp>
      <p:sp>
        <p:nvSpPr>
          <p:cNvPr id="164" name="Text Box 58"/>
          <p:cNvSpPr txBox="1">
            <a:spLocks noChangeArrowheads="1"/>
          </p:cNvSpPr>
          <p:nvPr/>
        </p:nvSpPr>
        <p:spPr bwMode="auto">
          <a:xfrm>
            <a:off x="251520" y="6237312"/>
            <a:ext cx="8748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经过多次碰撞，可以估计产生</a:t>
            </a:r>
            <a:r>
              <a:rPr kumimoji="0" lang="en-US" altLang="zh-CN" sz="24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90°</a:t>
            </a:r>
            <a:r>
              <a:rPr kumimoji="0" lang="zh-CN" altLang="en-US" sz="2400" b="1" i="0" u="none" strike="noStrike" kern="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，但概率仅为</a:t>
            </a:r>
            <a:r>
              <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rPr>
              <a:t>10</a:t>
            </a:r>
            <a:r>
              <a:rPr kumimoji="0" lang="en-US" altLang="zh-CN" sz="2400" b="1" i="0" u="none" strike="noStrike" kern="0" cap="none" spc="0" normalizeH="0" baseline="30000" noProof="0" dirty="0">
                <a:ln>
                  <a:noFill/>
                </a:ln>
                <a:solidFill>
                  <a:srgbClr val="FF0000"/>
                </a:solidFill>
                <a:effectLst/>
                <a:uLnTx/>
                <a:uFillTx/>
                <a:latin typeface="Arial" panose="020B0604020202020204" pitchFamily="34" charset="0"/>
                <a:ea typeface="宋体" panose="02010600030101010101" pitchFamily="2" charset="-122"/>
              </a:rPr>
              <a:t>-3500</a:t>
            </a:r>
          </a:p>
        </p:txBody>
      </p:sp>
      <p:graphicFrame>
        <p:nvGraphicFramePr>
          <p:cNvPr id="165" name="对象 164"/>
          <p:cNvGraphicFramePr/>
          <p:nvPr/>
        </p:nvGraphicFramePr>
        <p:xfrm>
          <a:off x="2915920" y="785495"/>
          <a:ext cx="4822825" cy="934085"/>
        </p:xfrm>
        <a:graphic>
          <a:graphicData uri="http://schemas.openxmlformats.org/presentationml/2006/ole">
            <mc:AlternateContent xmlns:mc="http://schemas.openxmlformats.org/markup-compatibility/2006">
              <mc:Choice xmlns:v="urn:schemas-microsoft-com:vml" Requires="v">
                <p:oleObj spid="_x0000_s5129" r:id="rId7" imgW="2743200" imgH="545465" progId="Equation.DSMT4">
                  <p:embed/>
                </p:oleObj>
              </mc:Choice>
              <mc:Fallback>
                <p:oleObj r:id="rId7" imgW="2743200" imgH="545465" progId="Equation.DSMT4">
                  <p:embed/>
                  <p:pic>
                    <p:nvPicPr>
                      <p:cNvPr id="0" name="图片 20"/>
                      <p:cNvPicPr/>
                      <p:nvPr/>
                    </p:nvPicPr>
                    <p:blipFill>
                      <a:blip r:embed="rId8"/>
                      <a:stretch>
                        <a:fillRect/>
                      </a:stretch>
                    </p:blipFill>
                    <p:spPr>
                      <a:xfrm>
                        <a:off x="2915920" y="785495"/>
                        <a:ext cx="4822825" cy="934085"/>
                      </a:xfrm>
                      <a:prstGeom prst="rect">
                        <a:avLst/>
                      </a:prstGeom>
                    </p:spPr>
                  </p:pic>
                </p:oleObj>
              </mc:Fallback>
            </mc:AlternateContent>
          </a:graphicData>
        </a:graphic>
      </p:graphicFrame>
      <p:graphicFrame>
        <p:nvGraphicFramePr>
          <p:cNvPr id="167" name="对象 166"/>
          <p:cNvGraphicFramePr/>
          <p:nvPr/>
        </p:nvGraphicFramePr>
        <p:xfrm>
          <a:off x="1331595" y="1730375"/>
          <a:ext cx="4090670" cy="1276350"/>
        </p:xfrm>
        <a:graphic>
          <a:graphicData uri="http://schemas.openxmlformats.org/presentationml/2006/ole">
            <mc:AlternateContent xmlns:mc="http://schemas.openxmlformats.org/markup-compatibility/2006">
              <mc:Choice xmlns:v="urn:schemas-microsoft-com:vml" Requires="v">
                <p:oleObj spid="_x0000_s5130" r:id="rId9" imgW="2298700" imgH="736600" progId="Equation.DSMT4">
                  <p:embed/>
                </p:oleObj>
              </mc:Choice>
              <mc:Fallback>
                <p:oleObj r:id="rId9" imgW="2298700" imgH="736600" progId="Equation.DSMT4">
                  <p:embed/>
                  <p:pic>
                    <p:nvPicPr>
                      <p:cNvPr id="0" name="图片 20"/>
                      <p:cNvPicPr/>
                      <p:nvPr/>
                    </p:nvPicPr>
                    <p:blipFill>
                      <a:blip r:embed="rId10"/>
                      <a:stretch>
                        <a:fillRect/>
                      </a:stretch>
                    </p:blipFill>
                    <p:spPr>
                      <a:xfrm>
                        <a:off x="1331595" y="1730375"/>
                        <a:ext cx="4090670" cy="1276350"/>
                      </a:xfrm>
                      <a:prstGeom prst="rect">
                        <a:avLst/>
                      </a:prstGeom>
                    </p:spPr>
                  </p:pic>
                </p:oleObj>
              </mc:Fallback>
            </mc:AlternateContent>
          </a:graphicData>
        </a:graphic>
      </p:graphicFrame>
      <p:graphicFrame>
        <p:nvGraphicFramePr>
          <p:cNvPr id="169" name="对象 168"/>
          <p:cNvGraphicFramePr/>
          <p:nvPr/>
        </p:nvGraphicFramePr>
        <p:xfrm>
          <a:off x="1548130" y="2781300"/>
          <a:ext cx="4714875" cy="1696085"/>
        </p:xfrm>
        <a:graphic>
          <a:graphicData uri="http://schemas.openxmlformats.org/presentationml/2006/ole">
            <mc:AlternateContent xmlns:mc="http://schemas.openxmlformats.org/markup-compatibility/2006">
              <mc:Choice xmlns:v="urn:schemas-microsoft-com:vml" Requires="v">
                <p:oleObj spid="_x0000_s5131" r:id="rId11" imgW="2819400" imgH="1041400" progId="Equation.DSMT4">
                  <p:embed/>
                </p:oleObj>
              </mc:Choice>
              <mc:Fallback>
                <p:oleObj r:id="rId11" imgW="2819400" imgH="1041400" progId="Equation.DSMT4">
                  <p:embed/>
                  <p:pic>
                    <p:nvPicPr>
                      <p:cNvPr id="0" name="图片 20"/>
                      <p:cNvPicPr/>
                      <p:nvPr/>
                    </p:nvPicPr>
                    <p:blipFill>
                      <a:blip r:embed="rId12"/>
                      <a:stretch>
                        <a:fillRect/>
                      </a:stretch>
                    </p:blipFill>
                    <p:spPr>
                      <a:xfrm>
                        <a:off x="1548130" y="2781300"/>
                        <a:ext cx="4714875" cy="1696085"/>
                      </a:xfrm>
                      <a:prstGeom prst="rect">
                        <a:avLst/>
                      </a:prstGeom>
                    </p:spPr>
                  </p:pic>
                </p:oleObj>
              </mc:Fallback>
            </mc:AlternateContent>
          </a:graphicData>
        </a:graphic>
      </p:graphicFrame>
      <p:graphicFrame>
        <p:nvGraphicFramePr>
          <p:cNvPr id="171" name="对象 170"/>
          <p:cNvGraphicFramePr/>
          <p:nvPr/>
        </p:nvGraphicFramePr>
        <p:xfrm>
          <a:off x="5876290" y="1844675"/>
          <a:ext cx="1452245" cy="889635"/>
        </p:xfrm>
        <a:graphic>
          <a:graphicData uri="http://schemas.openxmlformats.org/presentationml/2006/ole">
            <mc:AlternateContent xmlns:mc="http://schemas.openxmlformats.org/markup-compatibility/2006">
              <mc:Choice xmlns:v="urn:schemas-microsoft-com:vml" Requires="v">
                <p:oleObj spid="_x0000_s5132" r:id="rId13" imgW="787400" imgH="495300" progId="Equation.DSMT4">
                  <p:embed/>
                </p:oleObj>
              </mc:Choice>
              <mc:Fallback>
                <p:oleObj r:id="rId13" imgW="787400" imgH="495300" progId="Equation.DSMT4">
                  <p:embed/>
                  <p:pic>
                    <p:nvPicPr>
                      <p:cNvPr id="0" name="图片 20"/>
                      <p:cNvPicPr/>
                      <p:nvPr/>
                    </p:nvPicPr>
                    <p:blipFill>
                      <a:blip r:embed="rId14"/>
                      <a:stretch>
                        <a:fillRect/>
                      </a:stretch>
                    </p:blipFill>
                    <p:spPr>
                      <a:xfrm>
                        <a:off x="5876290" y="1844675"/>
                        <a:ext cx="1452245" cy="88963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7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3" grpId="0" animBg="1"/>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1-2</a:t>
            </a:r>
            <a:r>
              <a:rPr kumimoji="0" lang="el-GR" altLang="zh-CN"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α</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粒子散射（</a:t>
            </a:r>
            <a:r>
              <a:rPr lang="zh-CN" altLang="en-US" sz="2800" dirty="0">
                <a:solidFill>
                  <a:schemeClr val="accent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汤姆孙</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模型）</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15"/>
          <p:cNvSpPr>
            <a:spLocks noChangeArrowheads="1"/>
          </p:cNvSpPr>
          <p:nvPr/>
        </p:nvSpPr>
        <p:spPr bwMode="auto">
          <a:xfrm>
            <a:off x="634554" y="741709"/>
            <a:ext cx="7872486" cy="168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04800"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TW" altLang="en-US" sz="2400" dirty="0">
                <a:solidFill>
                  <a:srgbClr val="0000FF"/>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大角散射不可能在汤姆逊模型中发生</a:t>
            </a:r>
            <a:r>
              <a:rPr lang="en-US" altLang="zh-CN"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a:t>
            </a:r>
            <a:r>
              <a:rPr lang="zh-CN" altLang="en-US"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散射角大于</a:t>
            </a:r>
            <a:r>
              <a:rPr lang="en-US" altLang="zh-CN"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3°</a:t>
            </a:r>
            <a:r>
              <a:rPr lang="zh-CN" altLang="en-US"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的比</a:t>
            </a:r>
            <a:r>
              <a:rPr lang="en-US" altLang="zh-CN"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en-US"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少得多；散射角大于</a:t>
            </a:r>
            <a:r>
              <a:rPr lang="en-US" altLang="zh-CN"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90°</a:t>
            </a:r>
            <a:r>
              <a:rPr lang="zh-CN" altLang="en-US"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的约为</a:t>
            </a:r>
            <a:r>
              <a:rPr lang="en-US" altLang="zh-CN"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10</a:t>
            </a:r>
            <a:r>
              <a:rPr lang="en-US" altLang="zh-CN" sz="2400" baseline="300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-3500</a:t>
            </a:r>
            <a:r>
              <a:rPr lang="en-US" altLang="zh-CN"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 </a:t>
            </a:r>
            <a:r>
              <a:rPr lang="zh-TW" altLang="en-US"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必须重新寻找原子的结构模型。</a:t>
            </a:r>
            <a:endPar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4" name="Rectangle 17"/>
          <p:cNvSpPr>
            <a:spLocks noChangeArrowheads="1"/>
          </p:cNvSpPr>
          <p:nvPr/>
        </p:nvSpPr>
        <p:spPr bwMode="auto">
          <a:xfrm>
            <a:off x="658366" y="3212976"/>
            <a:ext cx="75190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解决方法：</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减少带正电部分的半径</a:t>
            </a:r>
            <a:r>
              <a:rPr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R</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使作用力增大</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 </a:t>
            </a:r>
          </a:p>
        </p:txBody>
      </p:sp>
      <p:sp>
        <p:nvSpPr>
          <p:cNvPr id="5" name="Rectangle 18"/>
          <p:cNvSpPr>
            <a:spLocks noChangeArrowheads="1"/>
          </p:cNvSpPr>
          <p:nvPr/>
        </p:nvSpPr>
        <p:spPr bwMode="auto">
          <a:xfrm>
            <a:off x="634554" y="2684140"/>
            <a:ext cx="58781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2400" dirty="0">
                <a:solidFill>
                  <a:srgbClr val="0000FF"/>
                </a:solidFill>
                <a:latin typeface="Times New Roman" panose="02020603050405020304" pitchFamily="18" charset="0"/>
                <a:ea typeface="隶书" panose="02010509060101010101" pitchFamily="49" charset="-122"/>
                <a:cs typeface="Times New Roman" panose="02020603050405020304" pitchFamily="18" charset="0"/>
              </a:rPr>
              <a:t>困难：</a:t>
            </a:r>
            <a:r>
              <a:rPr lang="zh-TW" altLang="en-US"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作用力</a:t>
            </a:r>
            <a:r>
              <a:rPr lang="en-US" altLang="zh-CN"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F</a:t>
            </a:r>
            <a:r>
              <a:rPr lang="zh-TW" altLang="en-US"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太小</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不能发生大角散射</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p>
        </p:txBody>
      </p:sp>
      <p:pic>
        <p:nvPicPr>
          <p:cNvPr id="6"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3641" y="4629497"/>
            <a:ext cx="2592388"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7" name="Picture 24" descr="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0797" y="3789709"/>
            <a:ext cx="4233863"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29"/>
          <p:cNvSpPr txBox="1">
            <a:spLocks noChangeArrowheads="1"/>
          </p:cNvSpPr>
          <p:nvPr/>
        </p:nvSpPr>
        <p:spPr bwMode="auto">
          <a:xfrm>
            <a:off x="285720" y="1000108"/>
            <a:ext cx="4884738" cy="1938992"/>
          </a:xfrm>
          <a:prstGeom prst="rect">
            <a:avLst/>
          </a:prstGeom>
          <a:blipFill>
            <a:blip r:embed="rId2">
              <a:duotone>
                <a:srgbClr val="AFB591">
                  <a:shade val="28000"/>
                  <a:satMod val="100000"/>
                </a:srgbClr>
                <a:srgbClr val="AFB591">
                  <a:tint val="100000"/>
                  <a:satMod val="200000"/>
                </a:srgbClr>
              </a:duotone>
            </a:blip>
            <a:tile tx="0" ty="0" sx="80000" sy="80000" flip="none" algn="tl"/>
          </a:blipFill>
          <a:ln>
            <a:noFill/>
          </a:ln>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rgbClr val="AFB591">
                <a:satMod val="110000"/>
              </a:srgbClr>
            </a:contourClr>
          </a:sp3d>
        </p:spPr>
        <p:txBody>
          <a:bodyPr>
            <a:spAutoFit/>
          </a:bodyPr>
          <a:lstStyle/>
          <a:p>
            <a:pPr marL="0" marR="0" lvl="0" indent="0" algn="just" defTabSz="914400" eaLnBrk="1" fontAlgn="auto" latinLnBrk="0" hangingPunct="1">
              <a:lnSpc>
                <a:spcPct val="100000"/>
              </a:lnSpc>
              <a:spcBef>
                <a:spcPct val="5000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　原子序数为</a:t>
            </a:r>
            <a:r>
              <a:rPr kumimoji="0" lang="en-US" altLang="zh-CN"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Z</a:t>
            </a:r>
            <a:r>
              <a:rPr kumimoji="0" lang="zh-CN" altLang="en-US"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的原子的中心</a:t>
            </a:r>
            <a:r>
              <a:rPr kumimoji="0" lang="en-US" altLang="zh-CN"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a:t>
            </a:r>
            <a:r>
              <a:rPr kumimoji="0" lang="zh-CN" altLang="en-US"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有一个带正电荷的核</a:t>
            </a:r>
            <a:r>
              <a:rPr kumimoji="0" lang="en-US" altLang="zh-CN"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a:t>
            </a:r>
            <a:r>
              <a:rPr kumimoji="0" lang="zh-CN" altLang="en-US"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原子核</a:t>
            </a:r>
            <a:r>
              <a:rPr kumimoji="0" lang="en-US" altLang="zh-CN"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a:t>
            </a:r>
            <a:r>
              <a:rPr kumimoji="0" lang="zh-CN" altLang="en-US"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它所带的正电量</a:t>
            </a:r>
            <a:r>
              <a:rPr kumimoji="0" lang="en-US" altLang="zh-CN" sz="2400" b="0" i="0" u="none" strike="noStrike" kern="0" cap="none" spc="0" normalizeH="0" baseline="0" noProof="0" dirty="0" err="1">
                <a:ln>
                  <a:noFill/>
                </a:ln>
                <a:solidFill>
                  <a:prstClr val="white"/>
                </a:solidFill>
                <a:effectLst/>
                <a:uLnTx/>
                <a:uFillTx/>
                <a:latin typeface="Franklin Gothic Book" panose="020B0503020102020204"/>
                <a:ea typeface="黑体" panose="02010609060101010101" pitchFamily="49" charset="-122"/>
                <a:cs typeface="+mn-cs"/>
              </a:rPr>
              <a:t>Ze</a:t>
            </a:r>
            <a:r>
              <a:rPr kumimoji="0" lang="en-US" altLang="zh-CN"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 ,</a:t>
            </a:r>
            <a:r>
              <a:rPr kumimoji="0" lang="zh-CN" altLang="en-US"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它的体积极小但质量很大</a:t>
            </a:r>
            <a:r>
              <a:rPr kumimoji="0" lang="en-US" altLang="zh-CN"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a:t>
            </a:r>
            <a:r>
              <a:rPr kumimoji="0" lang="zh-CN" altLang="en-US"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几乎等于整个原子的质量</a:t>
            </a:r>
            <a:r>
              <a:rPr kumimoji="0" lang="en-US" altLang="zh-CN"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a:t>
            </a:r>
            <a:r>
              <a:rPr kumimoji="0" lang="zh-CN" altLang="en-US"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正常情况下核外有</a:t>
            </a:r>
            <a:r>
              <a:rPr kumimoji="0" lang="en-US" altLang="zh-CN"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Z</a:t>
            </a:r>
            <a:r>
              <a:rPr kumimoji="0" lang="zh-CN" altLang="en-US" sz="2400" b="0" i="0" u="none" strike="noStrike" kern="0" cap="none" spc="0" normalizeH="0" baseline="0" noProof="0" dirty="0">
                <a:ln>
                  <a:noFill/>
                </a:ln>
                <a:solidFill>
                  <a:prstClr val="white"/>
                </a:solidFill>
                <a:effectLst/>
                <a:uLnTx/>
                <a:uFillTx/>
                <a:latin typeface="Franklin Gothic Book" panose="020B0503020102020204"/>
                <a:ea typeface="黑体" panose="02010609060101010101" pitchFamily="49" charset="-122"/>
                <a:cs typeface="+mn-cs"/>
              </a:rPr>
              <a:t>个电子围绕它运动。</a:t>
            </a:r>
          </a:p>
        </p:txBody>
      </p:sp>
      <p:sp>
        <p:nvSpPr>
          <p:cNvPr id="3" name="Rectangle 1030"/>
          <p:cNvSpPr>
            <a:spLocks noChangeArrowheads="1"/>
          </p:cNvSpPr>
          <p:nvPr/>
        </p:nvSpPr>
        <p:spPr bwMode="auto">
          <a:xfrm>
            <a:off x="104830" y="3072348"/>
            <a:ext cx="614357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TW" altLang="en-US" sz="24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定性地解释</a:t>
            </a:r>
            <a:r>
              <a:rPr lang="zh-CN" altLang="en-US" sz="24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由于原子核很小</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绝大部分</a:t>
            </a:r>
            <a:r>
              <a:rPr lang="en-US" altLang="zh-TW"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α</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粒子并不能瞄准原子核入射</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而只是从原子核周围穿过</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所以原子核的作用力仍然不大</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因此偏转也很小</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也有少数</a:t>
            </a:r>
            <a:r>
              <a:rPr lang="en-US" altLang="zh-TW"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α</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粒子有可能从原子核附近通过</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这时</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r</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较小</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受的作用力较大</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就会有较大的偏转</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而极少数正对原子核入射的</a:t>
            </a:r>
            <a:r>
              <a:rPr lang="en-US" altLang="zh-TW"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α</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粒子</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由于</a:t>
            </a:r>
            <a:r>
              <a:rPr lang="en-US" altLang="zh-TW"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r</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很小</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受的作用力很大</a:t>
            </a:r>
            <a:r>
              <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就有可能反弹回来。所以卢瑟福的核式结构模型能定性地解释</a:t>
            </a:r>
            <a:r>
              <a:rPr lang="en-US" altLang="zh-TW"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α</a:t>
            </a:r>
            <a:r>
              <a:rPr lang="zh-TW"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粒子散射实验。</a:t>
            </a:r>
            <a:endParaRPr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p:txBody>
      </p:sp>
      <p:pic>
        <p:nvPicPr>
          <p:cNvPr id="4" name="Picture 1032"/>
          <p:cNvPicPr>
            <a:picLocks noRot="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904807"/>
            <a:ext cx="2895600" cy="227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33"/>
          <p:cNvPicPr>
            <a:picLocks noChangeAspect="1" noChangeArrowheads="1"/>
          </p:cNvPicPr>
          <p:nvPr/>
        </p:nvPicPr>
        <p:blipFill>
          <a:blip r:embed="rId4" cstate="print">
            <a:lum bright="-24000" contrast="64000"/>
            <a:extLst>
              <a:ext uri="{28A0092B-C50C-407E-A947-70E740481C1C}">
                <a14:useLocalDpi xmlns:a14="http://schemas.microsoft.com/office/drawing/2010/main" val="0"/>
              </a:ext>
            </a:extLst>
          </a:blip>
          <a:srcRect/>
          <a:stretch>
            <a:fillRect/>
          </a:stretch>
        </p:blipFill>
        <p:spPr bwMode="auto">
          <a:xfrm>
            <a:off x="6248400" y="3820319"/>
            <a:ext cx="2895600"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1-2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卢瑟福的核式模型</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5"/>
          <p:cNvSpPr txBox="1"/>
          <p:nvPr/>
        </p:nvSpPr>
        <p:spPr>
          <a:xfrm>
            <a:off x="636960" y="947174"/>
            <a:ext cx="7886700" cy="65548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3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第三节</a:t>
            </a:r>
            <a:r>
              <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 </a:t>
            </a:r>
            <a:r>
              <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卢瑟福散射公式</a:t>
            </a:r>
          </a:p>
        </p:txBody>
      </p:sp>
      <p:pic>
        <p:nvPicPr>
          <p:cNvPr id="5" name="图片 4"/>
          <p:cNvPicPr>
            <a:picLocks noChangeAspect="1"/>
          </p:cNvPicPr>
          <p:nvPr/>
        </p:nvPicPr>
        <p:blipFill>
          <a:blip r:embed="rId2"/>
          <a:stretch>
            <a:fillRect/>
          </a:stretch>
        </p:blipFill>
        <p:spPr>
          <a:xfrm>
            <a:off x="1043608" y="1988840"/>
            <a:ext cx="6686458" cy="3600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602031" y="3862678"/>
            <a:ext cx="5502430" cy="2962847"/>
          </a:xfrm>
          <a:prstGeom prst="rect">
            <a:avLst/>
          </a:prstGeom>
        </p:spPr>
      </p:pic>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库仑散射公式</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6"/>
          <p:cNvSpPr>
            <a:spLocks noChangeArrowheads="1"/>
          </p:cNvSpPr>
          <p:nvPr/>
        </p:nvSpPr>
        <p:spPr bwMode="auto">
          <a:xfrm>
            <a:off x="684212" y="914830"/>
            <a:ext cx="813626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lgn="just" eaLnBrk="1" hangingPunct="1">
              <a:spcBef>
                <a:spcPct val="0"/>
              </a:spcBef>
              <a:buClrTx/>
              <a:buSzTx/>
              <a:buFontTx/>
              <a:buNone/>
            </a:pPr>
            <a:r>
              <a:rPr kumimoji="1" lang="zh-CN" altLang="en-US" sz="2600" dirty="0">
                <a:solidFill>
                  <a:srgbClr val="000099"/>
                </a:solidFill>
                <a:latin typeface="Arial" panose="020B0604020202020204" pitchFamily="34" charset="0"/>
                <a:ea typeface="隶书" panose="02010509060101010101" pitchFamily="49" charset="-122"/>
                <a:cs typeface="Arial" panose="020B0604020202020204" pitchFamily="34" charset="0"/>
              </a:rPr>
              <a:t>带电粒子的库仑散射</a:t>
            </a:r>
            <a:r>
              <a:rPr kumimoji="1" lang="zh-CN" altLang="en-US" sz="2600" dirty="0">
                <a:latin typeface="Arial" panose="020B0604020202020204" pitchFamily="34" charset="0"/>
                <a:ea typeface="隶书" panose="02010509060101010101" pitchFamily="49" charset="-122"/>
                <a:cs typeface="Arial" panose="020B0604020202020204" pitchFamily="34" charset="0"/>
              </a:rPr>
              <a:t>：入射速度为 </a:t>
            </a:r>
            <a:r>
              <a:rPr kumimoji="1" lang="en-US" altLang="zh-CN" sz="2600" i="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v</a:t>
            </a:r>
            <a:r>
              <a:rPr kumimoji="1" lang="zh-CN" altLang="en-US" sz="2600" dirty="0">
                <a:latin typeface="Arial" panose="020B0604020202020204" pitchFamily="34" charset="0"/>
                <a:ea typeface="隶书" panose="02010509060101010101" pitchFamily="49" charset="-122"/>
                <a:cs typeface="Arial" panose="020B0604020202020204" pitchFamily="34" charset="0"/>
              </a:rPr>
              <a:t>，电荷为 </a:t>
            </a:r>
            <a:r>
              <a:rPr kumimoji="1" lang="en-US" altLang="zh-CN" sz="2600" i="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Z</a:t>
            </a:r>
            <a:r>
              <a:rPr kumimoji="1" lang="en-US" altLang="zh-CN" sz="2600" i="1" baseline="-250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1</a:t>
            </a:r>
            <a:r>
              <a:rPr kumimoji="1" lang="en-US" altLang="zh-CN" sz="2600" i="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e</a:t>
            </a:r>
            <a:r>
              <a:rPr kumimoji="1" lang="en-US" altLang="zh-CN" sz="2600" i="1" baseline="-25000" dirty="0">
                <a:solidFill>
                  <a:srgbClr val="FF0000"/>
                </a:solidFill>
                <a:latin typeface="Arial" panose="020B0604020202020204" pitchFamily="34" charset="0"/>
                <a:ea typeface="隶书" panose="02010509060101010101" pitchFamily="49" charset="-122"/>
                <a:cs typeface="Arial" panose="020B0604020202020204" pitchFamily="34" charset="0"/>
              </a:rPr>
              <a:t> </a:t>
            </a:r>
            <a:r>
              <a:rPr kumimoji="1" lang="zh-CN" altLang="en-US" sz="2600" dirty="0">
                <a:latin typeface="Arial" panose="020B0604020202020204" pitchFamily="34" charset="0"/>
                <a:ea typeface="隶书" panose="02010509060101010101" pitchFamily="49" charset="-122"/>
                <a:cs typeface="Arial" panose="020B0604020202020204" pitchFamily="34" charset="0"/>
              </a:rPr>
              <a:t>的带电粒子，与电荷为 </a:t>
            </a:r>
            <a:r>
              <a:rPr kumimoji="1" lang="en-US" altLang="zh-CN" sz="2600" i="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Z</a:t>
            </a:r>
            <a:r>
              <a:rPr kumimoji="1" lang="en-US" altLang="zh-CN" sz="2600" i="1" baseline="-250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2</a:t>
            </a:r>
            <a:r>
              <a:rPr kumimoji="1" lang="en-US" altLang="zh-CN" sz="2600" i="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e</a:t>
            </a:r>
            <a:r>
              <a:rPr kumimoji="1" lang="en-US" altLang="zh-CN" sz="2600" i="1" baseline="-25000" dirty="0">
                <a:solidFill>
                  <a:srgbClr val="FF0000"/>
                </a:solidFill>
                <a:latin typeface="Arial" panose="020B0604020202020204" pitchFamily="34" charset="0"/>
                <a:ea typeface="隶书" panose="02010509060101010101" pitchFamily="49" charset="-122"/>
                <a:cs typeface="Arial" panose="020B0604020202020204" pitchFamily="34" charset="0"/>
              </a:rPr>
              <a:t> </a:t>
            </a:r>
            <a:r>
              <a:rPr kumimoji="1" lang="zh-CN" altLang="en-US" sz="2600" dirty="0">
                <a:latin typeface="Arial" panose="020B0604020202020204" pitchFamily="34" charset="0"/>
                <a:ea typeface="隶书" panose="02010509060101010101" pitchFamily="49" charset="-122"/>
                <a:cs typeface="Arial" panose="020B0604020202020204" pitchFamily="34" charset="0"/>
              </a:rPr>
              <a:t>的靶核发生散射。当粒子从远离靶核处射过来以后，在库仑力的作用下，粒子的运动偏转了</a:t>
            </a:r>
            <a:r>
              <a:rPr kumimoji="1" lang="en-US" altLang="zh-CN" sz="2600" i="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θ </a:t>
            </a:r>
            <a:r>
              <a:rPr kumimoji="1" lang="zh-CN" altLang="en-US" sz="2600" dirty="0">
                <a:latin typeface="Arial" panose="020B0604020202020204" pitchFamily="34" charset="0"/>
                <a:ea typeface="隶书" panose="02010509060101010101" pitchFamily="49" charset="-122"/>
                <a:cs typeface="Arial" panose="020B0604020202020204" pitchFamily="34" charset="0"/>
              </a:rPr>
              <a:t>角。可以证明，散射过程有下列关系</a:t>
            </a:r>
            <a:r>
              <a:rPr kumimoji="1" lang="en-US" altLang="zh-CN" sz="2600" dirty="0">
                <a:latin typeface="Arial" panose="020B0604020202020204" pitchFamily="34" charset="0"/>
                <a:ea typeface="隶书" panose="02010509060101010101" pitchFamily="49" charset="-122"/>
                <a:cs typeface="Arial" panose="020B0604020202020204" pitchFamily="34" charset="0"/>
              </a:rPr>
              <a:t>:</a:t>
            </a:r>
          </a:p>
        </p:txBody>
      </p:sp>
      <p:graphicFrame>
        <p:nvGraphicFramePr>
          <p:cNvPr id="4" name="Object 9"/>
          <p:cNvGraphicFramePr>
            <a:graphicFrameLocks noChangeAspect="1"/>
          </p:cNvGraphicFramePr>
          <p:nvPr/>
        </p:nvGraphicFramePr>
        <p:xfrm>
          <a:off x="1101298" y="2600726"/>
          <a:ext cx="1766639" cy="958850"/>
        </p:xfrm>
        <a:graphic>
          <a:graphicData uri="http://schemas.openxmlformats.org/presentationml/2006/ole">
            <mc:AlternateContent xmlns:mc="http://schemas.openxmlformats.org/markup-compatibility/2006">
              <mc:Choice xmlns:v="urn:schemas-microsoft-com:vml" Requires="v">
                <p:oleObj spid="_x0000_s6147" name="公式" r:id="rId4" imgW="477520" imgH="241300" progId="Equation.3">
                  <p:embed/>
                </p:oleObj>
              </mc:Choice>
              <mc:Fallback>
                <p:oleObj name="公式" r:id="rId4" imgW="477520" imgH="2413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298" y="2600726"/>
                        <a:ext cx="1766639" cy="958850"/>
                      </a:xfrm>
                      <a:prstGeom prst="rect">
                        <a:avLst/>
                      </a:prstGeom>
                      <a:noFill/>
                      <a:ln>
                        <a:noFill/>
                      </a:ln>
                    </p:spPr>
                  </p:pic>
                </p:oleObj>
              </mc:Fallback>
            </mc:AlternateContent>
          </a:graphicData>
        </a:graphic>
      </p:graphicFrame>
      <p:sp>
        <p:nvSpPr>
          <p:cNvPr id="6" name="Rectangle 14"/>
          <p:cNvSpPr>
            <a:spLocks noChangeArrowheads="1"/>
          </p:cNvSpPr>
          <p:nvPr/>
        </p:nvSpPr>
        <p:spPr bwMode="auto">
          <a:xfrm>
            <a:off x="3752804" y="2694002"/>
            <a:ext cx="47393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lgn="just" eaLnBrk="1" hangingPunct="1">
              <a:spcBef>
                <a:spcPct val="0"/>
              </a:spcBef>
              <a:buClrTx/>
              <a:buSzTx/>
              <a:buFontTx/>
              <a:buNone/>
            </a:pP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其中</a:t>
            </a:r>
            <a:r>
              <a:rPr kumimoji="1" lang="en-US" altLang="zh-CN" sz="2400"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b</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是</a:t>
            </a:r>
            <a:r>
              <a:rPr kumimoji="1" lang="zh-CN" altLang="en-US" sz="24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瞄准距离，</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又称</a:t>
            </a:r>
            <a:r>
              <a:rPr kumimoji="1" lang="zh-CN" altLang="en-US" sz="2400" dirty="0">
                <a:solidFill>
                  <a:srgbClr val="000099"/>
                </a:solidFill>
                <a:latin typeface="Times New Roman" panose="02020603050405020304" pitchFamily="18" charset="0"/>
                <a:ea typeface="楷体" panose="02010609060101010101" pitchFamily="49" charset="-122"/>
                <a:cs typeface="Times New Roman" panose="02020603050405020304" pitchFamily="18" charset="0"/>
              </a:rPr>
              <a:t>碰撞参数</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，表示入射粒子与固定散射体无相互作用情况下的最小垂直距离。</a:t>
            </a:r>
          </a:p>
        </p:txBody>
      </p:sp>
      <p:graphicFrame>
        <p:nvGraphicFramePr>
          <p:cNvPr id="7" name="Object 17"/>
          <p:cNvGraphicFramePr>
            <a:graphicFrameLocks noChangeAspect="1"/>
          </p:cNvGraphicFramePr>
          <p:nvPr/>
        </p:nvGraphicFramePr>
        <p:xfrm>
          <a:off x="941330" y="4267880"/>
          <a:ext cx="1828800" cy="1176337"/>
        </p:xfrm>
        <a:graphic>
          <a:graphicData uri="http://schemas.openxmlformats.org/presentationml/2006/ole">
            <mc:AlternateContent xmlns:mc="http://schemas.openxmlformats.org/markup-compatibility/2006">
              <mc:Choice xmlns:v="urn:schemas-microsoft-com:vml" Requires="v">
                <p:oleObj spid="_x0000_s6148" name="Equation" r:id="rId6" imgW="464185" imgH="286385" progId="Equation.DSMT4">
                  <p:embed/>
                </p:oleObj>
              </mc:Choice>
              <mc:Fallback>
                <p:oleObj name="Equation" r:id="rId6" imgW="464185" imgH="286385" progId="Equation.DSMT4">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1330" y="4267880"/>
                        <a:ext cx="1828800" cy="117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1"/>
          <p:cNvSpPr>
            <a:spLocks noChangeArrowheads="1"/>
          </p:cNvSpPr>
          <p:nvPr/>
        </p:nvSpPr>
        <p:spPr bwMode="auto">
          <a:xfrm>
            <a:off x="450608" y="5344102"/>
            <a:ext cx="31514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kumimoji="1" lang="en-US" altLang="zh-CN" sz="2600" dirty="0">
                <a:solidFill>
                  <a:srgbClr val="0000FF"/>
                </a:solidFill>
                <a:latin typeface="隶书" panose="02010509060101010101" pitchFamily="49" charset="-122"/>
                <a:ea typeface="隶书" panose="02010509060101010101" pitchFamily="49" charset="-122"/>
              </a:rPr>
              <a:t> </a:t>
            </a:r>
            <a:r>
              <a:rPr kumimoji="1" lang="zh-CN" altLang="en-US" sz="2600" dirty="0">
                <a:solidFill>
                  <a:srgbClr val="0000FF"/>
                </a:solidFill>
                <a:latin typeface="隶书" panose="02010509060101010101" pitchFamily="49" charset="-122"/>
                <a:ea typeface="隶书" panose="02010509060101010101" pitchFamily="49" charset="-122"/>
              </a:rPr>
              <a:t>（库仑散射因子）</a:t>
            </a:r>
          </a:p>
        </p:txBody>
      </p:sp>
      <p:sp>
        <p:nvSpPr>
          <p:cNvPr id="11" name="文本框 10"/>
          <p:cNvSpPr txBox="1"/>
          <p:nvPr/>
        </p:nvSpPr>
        <p:spPr>
          <a:xfrm>
            <a:off x="601472" y="3524164"/>
            <a:ext cx="3210444" cy="492443"/>
          </a:xfrm>
          <a:prstGeom prst="rect">
            <a:avLst/>
          </a:prstGeom>
          <a:noFill/>
        </p:spPr>
        <p:txBody>
          <a:bodyPr wrap="square" rtlCol="0">
            <a:spAutoFit/>
          </a:bodyPr>
          <a:lstStyle/>
          <a:p>
            <a:r>
              <a:rPr lang="zh-CN" altLang="en-US" sz="2600" dirty="0">
                <a:solidFill>
                  <a:srgbClr val="0000FF"/>
                </a:solidFill>
                <a:latin typeface="隶书" panose="02010509060101010101" pitchFamily="49" charset="-122"/>
                <a:ea typeface="隶书" panose="02010509060101010101" pitchFamily="49" charset="-122"/>
              </a:rPr>
              <a:t>（库仑散射公式）</a:t>
            </a:r>
          </a:p>
        </p:txBody>
      </p:sp>
      <p:sp>
        <p:nvSpPr>
          <p:cNvPr id="12" name="Rectangle 14"/>
          <p:cNvSpPr>
            <a:spLocks noChangeArrowheads="1"/>
          </p:cNvSpPr>
          <p:nvPr/>
        </p:nvSpPr>
        <p:spPr bwMode="auto">
          <a:xfrm>
            <a:off x="947084" y="6051942"/>
            <a:ext cx="25202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kumimoji="1" lang="en-US" altLang="zh-CN" sz="2600" i="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E</a:t>
            </a:r>
            <a:r>
              <a:rPr kumimoji="1" lang="zh-CN" altLang="en-US" sz="2600" dirty="0">
                <a:latin typeface="隶书" panose="02010509060101010101" pitchFamily="49" charset="-122"/>
                <a:ea typeface="隶书" panose="02010509060101010101" pitchFamily="49" charset="-122"/>
                <a:cs typeface="Times New Roman" panose="02020603050405020304" pitchFamily="18" charset="0"/>
              </a:rPr>
              <a:t>是</a:t>
            </a:r>
            <a:r>
              <a:rPr kumimoji="1" lang="zh-CN" altLang="en-US" sz="2600" dirty="0">
                <a:solidFill>
                  <a:srgbClr val="FF0000"/>
                </a:solidFill>
                <a:latin typeface="隶书" panose="02010509060101010101" pitchFamily="49" charset="-122"/>
                <a:ea typeface="隶书" panose="02010509060101010101" pitchFamily="49" charset="-122"/>
                <a:cs typeface="Times New Roman" panose="02020603050405020304" pitchFamily="18" charset="0"/>
              </a:rPr>
              <a:t>入射能量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1" grpId="1"/>
      <p:bldP spid="12" grpId="0"/>
      <p:bldP spid="1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库仑散射公式的推导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4"/>
          <p:cNvSpPr>
            <a:spLocks noChangeArrowheads="1"/>
          </p:cNvSpPr>
          <p:nvPr/>
        </p:nvSpPr>
        <p:spPr bwMode="auto">
          <a:xfrm>
            <a:off x="636960" y="1668239"/>
            <a:ext cx="8024564"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marL="0" lvl="1" algn="just">
              <a:lnSpc>
                <a:spcPts val="2500"/>
              </a:lnSpc>
              <a:spcBef>
                <a:spcPts val="1800"/>
              </a:spcBef>
              <a:buClr>
                <a:schemeClr val="accent2"/>
              </a:buClr>
              <a:buSzPct val="80000"/>
              <a:buFontTx/>
              <a:buNone/>
            </a:pPr>
            <a:r>
              <a:rPr kumimoji="1" lang="en-US" altLang="zh-CN" sz="2600" dirty="0">
                <a:latin typeface="Times New Roman" panose="02020603050405020304" pitchFamily="18" charset="0"/>
                <a:ea typeface="隶书" panose="02010509060101010101" pitchFamily="49" charset="-122"/>
                <a:cs typeface="Times New Roman" panose="02020603050405020304" pitchFamily="18" charset="0"/>
              </a:rPr>
              <a:t>(1) </a:t>
            </a:r>
            <a:r>
              <a:rPr lang="zh-CN" altLang="en-US" sz="2600"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忽略电子的作用</a:t>
            </a:r>
            <a:r>
              <a:rPr lang="zh-CN" altLang="en-US" sz="2600" dirty="0">
                <a:latin typeface="Times New Roman" panose="02020603050405020304" pitchFamily="18" charset="0"/>
                <a:ea typeface="隶书" panose="02010509060101010101" pitchFamily="49" charset="-122"/>
                <a:cs typeface="Times New Roman" panose="02020603050405020304" pitchFamily="18" charset="0"/>
              </a:rPr>
              <a:t>。</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由于</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m</a:t>
            </a:r>
            <a:r>
              <a:rPr kumimoji="1" lang="en-US" altLang="zh-CN" sz="2600" baseline="-25000" dirty="0">
                <a:latin typeface="Times New Roman" panose="02020603050405020304" pitchFamily="18" charset="0"/>
                <a:ea typeface="隶书" panose="02010509060101010101" pitchFamily="49" charset="-122"/>
                <a:cs typeface="Times New Roman" panose="02020603050405020304" pitchFamily="18" charset="0"/>
              </a:rPr>
              <a:t>e</a:t>
            </a:r>
            <a:r>
              <a:rPr kumimoji="1" lang="en-US" altLang="zh-CN" sz="2600" dirty="0">
                <a:latin typeface="Times New Roman" panose="02020603050405020304" pitchFamily="18" charset="0"/>
                <a:ea typeface="隶书" panose="02010509060101010101" pitchFamily="49" charset="-122"/>
                <a:cs typeface="Times New Roman" panose="02020603050405020304" pitchFamily="18" charset="0"/>
              </a:rPr>
              <a:t> &lt;&lt; </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M</a:t>
            </a:r>
            <a:r>
              <a:rPr kumimoji="1" lang="zh-CN" altLang="en-US" sz="2600" baseline="-25000" dirty="0">
                <a:latin typeface="Times New Roman" panose="02020603050405020304" pitchFamily="18" charset="0"/>
                <a:ea typeface="隶书" panose="02010509060101010101" pitchFamily="49" charset="-122"/>
                <a:cs typeface="Times New Roman" panose="02020603050405020304" pitchFamily="18" charset="0"/>
              </a:rPr>
              <a:t>核</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，且</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m</a:t>
            </a:r>
            <a:r>
              <a:rPr kumimoji="1" lang="en-US" altLang="zh-CN" sz="2600" baseline="-25000" dirty="0">
                <a:latin typeface="Times New Roman" panose="02020603050405020304" pitchFamily="18" charset="0"/>
                <a:ea typeface="隶书" panose="02010509060101010101" pitchFamily="49" charset="-122"/>
                <a:cs typeface="Times New Roman" panose="02020603050405020304" pitchFamily="18" charset="0"/>
              </a:rPr>
              <a:t>e</a:t>
            </a:r>
            <a:r>
              <a:rPr kumimoji="1" lang="en-US" altLang="zh-CN" sz="2600" dirty="0">
                <a:latin typeface="Times New Roman" panose="02020603050405020304" pitchFamily="18" charset="0"/>
                <a:ea typeface="隶书" panose="02010509060101010101" pitchFamily="49" charset="-122"/>
                <a:cs typeface="Times New Roman" panose="02020603050405020304" pitchFamily="18" charset="0"/>
              </a:rPr>
              <a:t> &lt;&lt; </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M</a:t>
            </a:r>
            <a:r>
              <a:rPr kumimoji="1" lang="en-US" altLang="zh-CN" sz="2600" baseline="-25000" dirty="0">
                <a:latin typeface="Times New Roman" panose="02020603050405020304" pitchFamily="18" charset="0"/>
                <a:ea typeface="隶书" panose="02010509060101010101" pitchFamily="49" charset="-122"/>
                <a:cs typeface="Times New Roman" panose="02020603050405020304" pitchFamily="18" charset="0"/>
              </a:rPr>
              <a:t>α</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，所以忽略电子对散射的影响，只考虑</a:t>
            </a:r>
            <a:r>
              <a:rPr kumimoji="1" lang="en-US" altLang="zh-CN" sz="2600" i="1" dirty="0">
                <a:solidFill>
                  <a:srgbClr val="800000"/>
                </a:solidFill>
                <a:latin typeface="Times New Roman" panose="02020603050405020304" pitchFamily="18" charset="0"/>
                <a:ea typeface="隶书" panose="02010509060101010101" pitchFamily="49" charset="-122"/>
                <a:cs typeface="Times New Roman" panose="02020603050405020304" pitchFamily="18" charset="0"/>
              </a:rPr>
              <a:t>α</a:t>
            </a:r>
            <a:r>
              <a:rPr kumimoji="1" lang="zh-CN" altLang="en-US" sz="2600" dirty="0">
                <a:solidFill>
                  <a:srgbClr val="800000"/>
                </a:solidFill>
                <a:latin typeface="Times New Roman" panose="02020603050405020304" pitchFamily="18" charset="0"/>
                <a:ea typeface="隶书" panose="02010509060101010101" pitchFamily="49" charset="-122"/>
                <a:cs typeface="Times New Roman" panose="02020603050405020304" pitchFamily="18" charset="0"/>
              </a:rPr>
              <a:t>粒子与原子核</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的相互作用。</a:t>
            </a:r>
          </a:p>
          <a:p>
            <a:pPr marL="0" lvl="1" algn="just">
              <a:lnSpc>
                <a:spcPts val="2500"/>
              </a:lnSpc>
              <a:spcBef>
                <a:spcPts val="1800"/>
              </a:spcBef>
              <a:buClr>
                <a:schemeClr val="accent2"/>
              </a:buClr>
              <a:buSzPct val="80000"/>
              <a:buFontTx/>
              <a:buNone/>
            </a:pPr>
            <a:r>
              <a:rPr kumimoji="1" lang="en-US" altLang="zh-CN" sz="2600" dirty="0">
                <a:latin typeface="Times New Roman" panose="02020603050405020304" pitchFamily="18" charset="0"/>
                <a:ea typeface="隶书" panose="02010509060101010101" pitchFamily="49" charset="-122"/>
                <a:cs typeface="Times New Roman" panose="02020603050405020304" pitchFamily="18" charset="0"/>
              </a:rPr>
              <a:t>(2) </a:t>
            </a:r>
            <a:r>
              <a:rPr lang="zh-CN" altLang="en-US" sz="2600"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粒子和原子核看成点电荷</a:t>
            </a:r>
            <a:r>
              <a:rPr lang="zh-CN" altLang="en-US" sz="2600" dirty="0">
                <a:latin typeface="Times New Roman" panose="02020603050405020304" pitchFamily="18" charset="0"/>
                <a:ea typeface="隶书" panose="02010509060101010101" pitchFamily="49" charset="-122"/>
                <a:cs typeface="Times New Roman" panose="02020603050405020304" pitchFamily="18" charset="0"/>
              </a:rPr>
              <a:t>。</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且认为静电力服从</a:t>
            </a:r>
            <a:r>
              <a:rPr kumimoji="1" lang="zh-CN" altLang="en-US" sz="2600" dirty="0">
                <a:solidFill>
                  <a:srgbClr val="990000"/>
                </a:solidFill>
                <a:latin typeface="Times New Roman" panose="02020603050405020304" pitchFamily="18" charset="0"/>
                <a:ea typeface="隶书" panose="02010509060101010101" pitchFamily="49" charset="-122"/>
                <a:cs typeface="Times New Roman" panose="02020603050405020304" pitchFamily="18" charset="0"/>
              </a:rPr>
              <a:t>库仑定律</a:t>
            </a:r>
            <a:r>
              <a:rPr kumimoji="1" lang="en-US" altLang="zh-CN" sz="2600" dirty="0">
                <a:latin typeface="Times New Roman" panose="02020603050405020304" pitchFamily="18" charset="0"/>
                <a:ea typeface="隶书" panose="02010509060101010101" pitchFamily="49" charset="-122"/>
                <a:cs typeface="Times New Roman" panose="02020603050405020304" pitchFamily="18" charset="0"/>
              </a:rPr>
              <a:t>, </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由于</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F</a:t>
            </a:r>
            <a:r>
              <a:rPr kumimoji="1" lang="zh-CN" altLang="en-US" sz="2600" baseline="-25000" dirty="0">
                <a:latin typeface="Times New Roman" panose="02020603050405020304" pitchFamily="18" charset="0"/>
                <a:ea typeface="隶书" panose="02010509060101010101" pitchFamily="49" charset="-122"/>
                <a:cs typeface="Times New Roman" panose="02020603050405020304" pitchFamily="18" charset="0"/>
              </a:rPr>
              <a:t>万</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 </a:t>
            </a:r>
            <a:r>
              <a:rPr kumimoji="1" lang="en-US" altLang="zh-CN" sz="2600" dirty="0">
                <a:latin typeface="Times New Roman" panose="02020603050405020304" pitchFamily="18" charset="0"/>
                <a:ea typeface="隶书" panose="02010509060101010101" pitchFamily="49" charset="-122"/>
                <a:cs typeface="Times New Roman" panose="02020603050405020304" pitchFamily="18" charset="0"/>
              </a:rPr>
              <a:t>&lt;&lt; </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F</a:t>
            </a:r>
            <a:r>
              <a:rPr kumimoji="1" lang="zh-CN" altLang="en-US" sz="2600" baseline="-25000" dirty="0">
                <a:latin typeface="Times New Roman" panose="02020603050405020304" pitchFamily="18" charset="0"/>
                <a:ea typeface="隶书" panose="02010509060101010101" pitchFamily="49" charset="-122"/>
                <a:cs typeface="Times New Roman" panose="02020603050405020304" pitchFamily="18" charset="0"/>
              </a:rPr>
              <a:t>静</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，忽略</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α</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粒子与原子核间的</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F</a:t>
            </a:r>
            <a:r>
              <a:rPr kumimoji="1" lang="zh-CN" altLang="en-US" sz="2600" baseline="-25000" dirty="0">
                <a:latin typeface="Times New Roman" panose="02020603050405020304" pitchFamily="18" charset="0"/>
                <a:ea typeface="隶书" panose="02010509060101010101" pitchFamily="49" charset="-122"/>
                <a:cs typeface="Times New Roman" panose="02020603050405020304" pitchFamily="18" charset="0"/>
              </a:rPr>
              <a:t>万。</a:t>
            </a:r>
            <a:endParaRPr lang="en-US" altLang="zh-CN" sz="2600" dirty="0">
              <a:latin typeface="Times New Roman" panose="02020603050405020304" pitchFamily="18" charset="0"/>
              <a:ea typeface="隶书" panose="02010509060101010101" pitchFamily="49" charset="-122"/>
              <a:cs typeface="Times New Roman" panose="02020603050405020304" pitchFamily="18" charset="0"/>
            </a:endParaRPr>
          </a:p>
          <a:p>
            <a:pPr algn="just">
              <a:lnSpc>
                <a:spcPts val="2500"/>
              </a:lnSpc>
              <a:spcBef>
                <a:spcPts val="1800"/>
              </a:spcBef>
              <a:buClr>
                <a:schemeClr val="accent2"/>
              </a:buClr>
              <a:buSzPct val="80000"/>
              <a:buFontTx/>
              <a:buNone/>
            </a:pPr>
            <a:r>
              <a:rPr kumimoji="1" lang="en-US" altLang="zh-CN" sz="2600" dirty="0">
                <a:latin typeface="Times New Roman" panose="02020603050405020304" pitchFamily="18" charset="0"/>
                <a:ea typeface="隶书" panose="02010509060101010101" pitchFamily="49" charset="-122"/>
                <a:cs typeface="Times New Roman" panose="02020603050405020304" pitchFamily="18" charset="0"/>
              </a:rPr>
              <a:t>(3) </a:t>
            </a:r>
            <a:r>
              <a:rPr lang="zh-CN" altLang="en-US" sz="2600"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大角散射是一次散射结果</a:t>
            </a:r>
            <a:r>
              <a:rPr lang="zh-CN" altLang="en-US" sz="2600" dirty="0">
                <a:latin typeface="Times New Roman" panose="02020603050405020304" pitchFamily="18" charset="0"/>
                <a:ea typeface="隶书" panose="02010509060101010101" pitchFamily="49" charset="-122"/>
                <a:cs typeface="Times New Roman" panose="02020603050405020304" pitchFamily="18" charset="0"/>
              </a:rPr>
              <a:t>。</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由于原子核线度很小，原子内非常空旷，而</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α</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粒子与原子核相距很近时才会发生显著偏转，因此</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α</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粒子靠近一个原子核后再靠近另一个原子核的机会很少，属于</a:t>
            </a:r>
            <a:r>
              <a:rPr kumimoji="1" lang="zh-CN" altLang="en-US" sz="2600" dirty="0">
                <a:solidFill>
                  <a:srgbClr val="990000"/>
                </a:solidFill>
                <a:latin typeface="Times New Roman" panose="02020603050405020304" pitchFamily="18" charset="0"/>
                <a:ea typeface="隶书" panose="02010509060101010101" pitchFamily="49" charset="-122"/>
                <a:cs typeface="Times New Roman" panose="02020603050405020304" pitchFamily="18" charset="0"/>
              </a:rPr>
              <a:t>单次散射问题</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a:t>
            </a:r>
            <a:endParaRPr kumimoji="1" lang="en-US" altLang="zh-CN" sz="2600" dirty="0">
              <a:latin typeface="Times New Roman" panose="02020603050405020304" pitchFamily="18" charset="0"/>
              <a:ea typeface="隶书" panose="02010509060101010101" pitchFamily="49" charset="-122"/>
              <a:cs typeface="Times New Roman" panose="02020603050405020304" pitchFamily="18" charset="0"/>
            </a:endParaRPr>
          </a:p>
          <a:p>
            <a:pPr marL="0" lvl="1" algn="just">
              <a:lnSpc>
                <a:spcPts val="2500"/>
              </a:lnSpc>
              <a:spcBef>
                <a:spcPts val="1800"/>
              </a:spcBef>
              <a:buClr>
                <a:schemeClr val="accent2"/>
              </a:buClr>
              <a:buSzPct val="80000"/>
              <a:buFontTx/>
              <a:buNone/>
            </a:pPr>
            <a:r>
              <a:rPr kumimoji="1" lang="en-US" altLang="zh-CN" sz="2600" dirty="0">
                <a:latin typeface="Times New Roman" panose="02020603050405020304" pitchFamily="18" charset="0"/>
                <a:ea typeface="隶书" panose="02010509060101010101" pitchFamily="49" charset="-122"/>
                <a:cs typeface="Times New Roman" panose="02020603050405020304" pitchFamily="18" charset="0"/>
              </a:rPr>
              <a:t>(4) </a:t>
            </a:r>
            <a:r>
              <a:rPr lang="zh-CN" altLang="en-US" sz="2600"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原子核不动</a:t>
            </a:r>
            <a:r>
              <a:rPr lang="zh-CN" altLang="en-US" sz="2600" dirty="0">
                <a:latin typeface="Times New Roman" panose="02020603050405020304" pitchFamily="18" charset="0"/>
                <a:ea typeface="隶书" panose="02010509060101010101" pitchFamily="49" charset="-122"/>
                <a:cs typeface="Times New Roman" panose="02020603050405020304" pitchFamily="18" charset="0"/>
              </a:rPr>
              <a:t>。</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通常，散射原子的质量</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M</a:t>
            </a:r>
            <a:r>
              <a:rPr kumimoji="1" lang="en-US" altLang="zh-CN" sz="2600" dirty="0">
                <a:latin typeface="Times New Roman" panose="02020603050405020304" pitchFamily="18" charset="0"/>
                <a:ea typeface="隶书" panose="02010509060101010101" pitchFamily="49" charset="-122"/>
                <a:cs typeface="Times New Roman" panose="02020603050405020304" pitchFamily="18" charset="0"/>
              </a:rPr>
              <a:t> &gt;&gt; </a:t>
            </a:r>
            <a:r>
              <a:rPr kumimoji="1" lang="en-US" altLang="zh-CN" sz="2600" i="1" dirty="0">
                <a:latin typeface="Times New Roman" panose="02020603050405020304" pitchFamily="18" charset="0"/>
                <a:ea typeface="隶书" panose="02010509060101010101" pitchFamily="49" charset="-122"/>
                <a:cs typeface="Times New Roman" panose="02020603050405020304" pitchFamily="18" charset="0"/>
              </a:rPr>
              <a:t>M</a:t>
            </a:r>
            <a:r>
              <a:rPr kumimoji="1" lang="en-US" altLang="zh-CN" sz="2600" i="1" baseline="-25000" dirty="0">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a:t>
            </a:r>
            <a:r>
              <a:rPr kumimoji="1" lang="zh-CN" altLang="en-US" sz="2600" dirty="0">
                <a:latin typeface="Times New Roman" panose="02020603050405020304" pitchFamily="18" charset="0"/>
                <a:ea typeface="隶书" panose="02010509060101010101" pitchFamily="49" charset="-122"/>
                <a:cs typeface="Times New Roman" panose="02020603050405020304" pitchFamily="18" charset="0"/>
              </a:rPr>
              <a:t>，可近似认为原子核在散射过程中对实验室参照系静止不动。</a:t>
            </a:r>
          </a:p>
        </p:txBody>
      </p:sp>
      <p:sp>
        <p:nvSpPr>
          <p:cNvPr id="4" name="Rectangle 7"/>
          <p:cNvSpPr>
            <a:spLocks noChangeArrowheads="1"/>
          </p:cNvSpPr>
          <p:nvPr/>
        </p:nvSpPr>
        <p:spPr bwMode="auto">
          <a:xfrm>
            <a:off x="636960" y="980259"/>
            <a:ext cx="7561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kumimoji="1" lang="zh-CN" altLang="en-US" sz="2400" dirty="0">
                <a:latin typeface="微软雅黑" panose="020B0503020204020204" pitchFamily="34" charset="-122"/>
                <a:ea typeface="微软雅黑" panose="020B0503020204020204" pitchFamily="34" charset="-122"/>
              </a:rPr>
              <a:t>入射粒子为</a:t>
            </a:r>
            <a:r>
              <a:rPr kumimoji="1" lang="en-US" altLang="zh-CN" sz="2400" i="1" dirty="0">
                <a:solidFill>
                  <a:srgbClr val="FF0000"/>
                </a:solidFill>
                <a:latin typeface="微软雅黑" panose="020B0503020204020204" pitchFamily="34" charset="-122"/>
                <a:ea typeface="微软雅黑" panose="020B0503020204020204" pitchFamily="34" charset="-122"/>
              </a:rPr>
              <a:t>α</a:t>
            </a:r>
            <a:r>
              <a:rPr kumimoji="1" lang="zh-CN" altLang="en-US" sz="2400" dirty="0">
                <a:latin typeface="微软雅黑" panose="020B0503020204020204" pitchFamily="34" charset="-122"/>
                <a:ea typeface="微软雅黑" panose="020B0503020204020204" pitchFamily="34" charset="-122"/>
              </a:rPr>
              <a:t>粒子，对散射过程作如下</a:t>
            </a:r>
            <a:r>
              <a:rPr kumimoji="1" lang="zh-CN" altLang="en-US" sz="2400" dirty="0">
                <a:solidFill>
                  <a:srgbClr val="FF0000"/>
                </a:solidFill>
                <a:latin typeface="微软雅黑" panose="020B0503020204020204" pitchFamily="34" charset="-122"/>
                <a:ea typeface="微软雅黑" panose="020B0503020204020204" pitchFamily="34" charset="-122"/>
              </a:rPr>
              <a:t>四个假设</a:t>
            </a:r>
            <a:r>
              <a:rPr kumimoji="1" lang="zh-CN" altLang="en-US" sz="2400"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5276033" y="828523"/>
            <a:ext cx="3867967" cy="2082751"/>
          </a:xfrm>
          <a:prstGeom prst="rect">
            <a:avLst/>
          </a:prstGeom>
        </p:spPr>
      </p:pic>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库仑散射公式的推导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Text Box 6"/>
          <p:cNvSpPr txBox="1">
            <a:spLocks noChangeArrowheads="1"/>
          </p:cNvSpPr>
          <p:nvPr/>
        </p:nvSpPr>
        <p:spPr bwMode="auto">
          <a:xfrm>
            <a:off x="467544" y="2434899"/>
            <a:ext cx="3400425" cy="52863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t>中心力</a:t>
            </a:r>
            <a:r>
              <a:rPr lang="zh-CN" altLang="en-US" sz="2800" b="1" dirty="0">
                <a:sym typeface="Wingdings" panose="05000000000000000000" pitchFamily="2" charset="2"/>
              </a:rPr>
              <a:t></a:t>
            </a:r>
            <a:r>
              <a:rPr lang="zh-CN" altLang="en-US" sz="2800" b="1" dirty="0"/>
              <a:t>角动量守恒</a:t>
            </a:r>
          </a:p>
        </p:txBody>
      </p:sp>
      <p:graphicFrame>
        <p:nvGraphicFramePr>
          <p:cNvPr id="3" name="对象 2"/>
          <p:cNvGraphicFramePr>
            <a:graphicFrameLocks noChangeAspect="1"/>
          </p:cNvGraphicFramePr>
          <p:nvPr/>
        </p:nvGraphicFramePr>
        <p:xfrm>
          <a:off x="1907704" y="3066284"/>
          <a:ext cx="4959778" cy="1038872"/>
        </p:xfrm>
        <a:graphic>
          <a:graphicData uri="http://schemas.openxmlformats.org/presentationml/2006/ole">
            <mc:AlternateContent xmlns:mc="http://schemas.openxmlformats.org/markup-compatibility/2006">
              <mc:Choice xmlns:v="urn:schemas-microsoft-com:vml" Requires="v">
                <p:oleObj spid="_x0000_s7173" name="Equation" r:id="rId4" imgW="45110400" imgH="9448800" progId="Equation.DSMT4">
                  <p:embed/>
                </p:oleObj>
              </mc:Choice>
              <mc:Fallback>
                <p:oleObj name="Equation" r:id="rId4" imgW="45110400" imgH="9448800" progId="Equation.DSMT4">
                  <p:embed/>
                  <p:pic>
                    <p:nvPicPr>
                      <p:cNvPr id="0" name="图片 7181"/>
                      <p:cNvPicPr/>
                      <p:nvPr/>
                    </p:nvPicPr>
                    <p:blipFill>
                      <a:blip r:embed="rId5"/>
                      <a:stretch>
                        <a:fillRect/>
                      </a:stretch>
                    </p:blipFill>
                    <p:spPr>
                      <a:xfrm>
                        <a:off x="1907704" y="3066284"/>
                        <a:ext cx="4959778" cy="1038872"/>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2195830" y="4149090"/>
          <a:ext cx="4358640" cy="1111885"/>
        </p:xfrm>
        <a:graphic>
          <a:graphicData uri="http://schemas.openxmlformats.org/presentationml/2006/ole">
            <mc:AlternateContent xmlns:mc="http://schemas.openxmlformats.org/markup-compatibility/2006">
              <mc:Choice xmlns:v="urn:schemas-microsoft-com:vml" Requires="v">
                <p:oleObj spid="_x0000_s7174" name="Equation" r:id="rId6" imgW="1790700" imgH="457200" progId="Equation.DSMT4">
                  <p:embed/>
                </p:oleObj>
              </mc:Choice>
              <mc:Fallback>
                <p:oleObj name="Equation" r:id="rId6" imgW="1790700" imgH="457200" progId="Equation.DSMT4">
                  <p:embed/>
                  <p:pic>
                    <p:nvPicPr>
                      <p:cNvPr id="0" name="图片 7182"/>
                      <p:cNvPicPr/>
                      <p:nvPr/>
                    </p:nvPicPr>
                    <p:blipFill>
                      <a:blip r:embed="rId7"/>
                      <a:stretch>
                        <a:fillRect/>
                      </a:stretch>
                    </p:blipFill>
                    <p:spPr>
                      <a:xfrm>
                        <a:off x="2195830" y="4149090"/>
                        <a:ext cx="4358640" cy="1111885"/>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771525" y="1061864"/>
          <a:ext cx="4411663" cy="1143000"/>
        </p:xfrm>
        <a:graphic>
          <a:graphicData uri="http://schemas.openxmlformats.org/presentationml/2006/ole">
            <mc:AlternateContent xmlns:mc="http://schemas.openxmlformats.org/markup-compatibility/2006">
              <mc:Choice xmlns:v="urn:schemas-microsoft-com:vml" Requires="v">
                <p:oleObj spid="_x0000_s7175" name="Equation" r:id="rId8" imgW="42367200" imgH="10972800" progId="Equation.DSMT4">
                  <p:embed/>
                </p:oleObj>
              </mc:Choice>
              <mc:Fallback>
                <p:oleObj name="Equation" r:id="rId8" imgW="42367200" imgH="10972800" progId="Equation.DSMT4">
                  <p:embed/>
                  <p:pic>
                    <p:nvPicPr>
                      <p:cNvPr id="0" name="图片 7183"/>
                      <p:cNvPicPr/>
                      <p:nvPr/>
                    </p:nvPicPr>
                    <p:blipFill>
                      <a:blip r:embed="rId9"/>
                      <a:stretch>
                        <a:fillRect/>
                      </a:stretch>
                    </p:blipFill>
                    <p:spPr>
                      <a:xfrm>
                        <a:off x="771525" y="1061864"/>
                        <a:ext cx="4411663" cy="11430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716087" y="5354638"/>
          <a:ext cx="5711825" cy="1481137"/>
        </p:xfrm>
        <a:graphic>
          <a:graphicData uri="http://schemas.openxmlformats.org/presentationml/2006/ole">
            <mc:AlternateContent xmlns:mc="http://schemas.openxmlformats.org/markup-compatibility/2006">
              <mc:Choice xmlns:v="urn:schemas-microsoft-com:vml" Requires="v">
                <p:oleObj spid="_x0000_s7176" name="Equation" r:id="rId10" imgW="56388000" imgH="14630400" progId="Equation.DSMT4">
                  <p:embed/>
                </p:oleObj>
              </mc:Choice>
              <mc:Fallback>
                <p:oleObj name="Equation" r:id="rId10" imgW="56388000" imgH="14630400" progId="Equation.DSMT4">
                  <p:embed/>
                  <p:pic>
                    <p:nvPicPr>
                      <p:cNvPr id="0" name="图片 7184"/>
                      <p:cNvPicPr/>
                      <p:nvPr/>
                    </p:nvPicPr>
                    <p:blipFill>
                      <a:blip r:embed="rId11"/>
                      <a:stretch>
                        <a:fillRect/>
                      </a:stretch>
                    </p:blipFill>
                    <p:spPr>
                      <a:xfrm>
                        <a:off x="1716087" y="5354638"/>
                        <a:ext cx="5711825" cy="1481137"/>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背景知识</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768276" y="830665"/>
            <a:ext cx="7272808"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阿伏伽德罗常数</a:t>
            </a:r>
            <a:r>
              <a:rPr lang="en-US" altLang="zh-CN" sz="2400" i="1" dirty="0">
                <a:latin typeface="微软雅黑" panose="020B0503020204020204" pitchFamily="34" charset="-122"/>
                <a:ea typeface="微软雅黑" panose="020B0503020204020204" pitchFamily="34" charset="-122"/>
              </a:rPr>
              <a:t>N</a:t>
            </a:r>
            <a:r>
              <a:rPr lang="en-US" altLang="zh-CN" sz="2400" baseline="-250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1mol</a:t>
            </a:r>
            <a:r>
              <a:rPr lang="zh-CN" altLang="en-US" sz="2400" dirty="0">
                <a:latin typeface="微软雅黑" panose="020B0503020204020204" pitchFamily="34" charset="-122"/>
                <a:ea typeface="微软雅黑" panose="020B0503020204020204" pitchFamily="34" charset="-122"/>
              </a:rPr>
              <a:t>任何原子的数目都为</a:t>
            </a:r>
            <a:r>
              <a:rPr lang="en-US" altLang="zh-CN" sz="2400" i="1" dirty="0">
                <a:latin typeface="微软雅黑" panose="020B0503020204020204" pitchFamily="34" charset="-122"/>
                <a:ea typeface="微软雅黑" panose="020B0503020204020204" pitchFamily="34" charset="-122"/>
              </a:rPr>
              <a:t>N</a:t>
            </a:r>
            <a:r>
              <a:rPr lang="en-US" altLang="zh-CN" sz="2400" baseline="-250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ctr">
              <a:lnSpc>
                <a:spcPct val="150000"/>
              </a:lnSpc>
            </a:pPr>
            <a:r>
              <a:rPr lang="en-US" altLang="zh-CN" sz="2400" i="1" dirty="0">
                <a:latin typeface="微软雅黑" panose="020B0503020204020204" pitchFamily="34" charset="-122"/>
                <a:ea typeface="微软雅黑" panose="020B0503020204020204" pitchFamily="34" charset="-122"/>
              </a:rPr>
              <a:t>N</a:t>
            </a:r>
            <a:r>
              <a:rPr lang="en-US" altLang="zh-CN" sz="2400" baseline="-25000" dirty="0">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 = 6.022×10</a:t>
            </a:r>
            <a:r>
              <a:rPr lang="en-US" altLang="zh-CN" sz="2400" baseline="30000" dirty="0">
                <a:latin typeface="微软雅黑" panose="020B0503020204020204" pitchFamily="34" charset="-122"/>
                <a:ea typeface="微软雅黑" panose="020B0503020204020204" pitchFamily="34" charset="-122"/>
              </a:rPr>
              <a:t>23</a:t>
            </a:r>
            <a:endParaRPr lang="zh-CN" altLang="en-US" sz="2400" baseline="30000" dirty="0">
              <a:latin typeface="微软雅黑" panose="020B0503020204020204" pitchFamily="34" charset="-122"/>
              <a:ea typeface="微软雅黑" panose="020B0503020204020204" pitchFamily="34" charset="-122"/>
            </a:endParaRPr>
          </a:p>
        </p:txBody>
      </p:sp>
      <p:sp>
        <p:nvSpPr>
          <p:cNvPr id="7" name="矩形: 圆角 6"/>
          <p:cNvSpPr/>
          <p:nvPr/>
        </p:nvSpPr>
        <p:spPr>
          <a:xfrm>
            <a:off x="1115616" y="2420888"/>
            <a:ext cx="2592288" cy="3847976"/>
          </a:xfrm>
          <a:prstGeom prst="roundRect">
            <a:avLst>
              <a:gd name="adj" fmla="val 1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zh-CN" altLang="en-US"/>
          </a:p>
        </p:txBody>
      </p:sp>
      <p:sp>
        <p:nvSpPr>
          <p:cNvPr id="9" name="椭圆 8"/>
          <p:cNvSpPr/>
          <p:nvPr/>
        </p:nvSpPr>
        <p:spPr>
          <a:xfrm>
            <a:off x="1295636" y="2616637"/>
            <a:ext cx="2232248" cy="6480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文本框 9"/>
          <p:cNvSpPr txBox="1"/>
          <p:nvPr/>
        </p:nvSpPr>
        <p:spPr>
          <a:xfrm>
            <a:off x="1871700" y="2679063"/>
            <a:ext cx="1080120" cy="523220"/>
          </a:xfrm>
          <a:prstGeom prst="rect">
            <a:avLst/>
          </a:prstGeom>
          <a:noFill/>
        </p:spPr>
        <p:txBody>
          <a:bodyPr wrap="square" rtlCol="0">
            <a:spAutoFit/>
          </a:bodyPr>
          <a:lstStyle/>
          <a:p>
            <a:pPr algn="ctr"/>
            <a:r>
              <a:rPr lang="zh-CN" altLang="en-US" sz="2800" dirty="0"/>
              <a:t>微观</a:t>
            </a:r>
          </a:p>
        </p:txBody>
      </p:sp>
      <p:sp>
        <p:nvSpPr>
          <p:cNvPr id="11" name="矩形: 圆角 10"/>
          <p:cNvSpPr/>
          <p:nvPr/>
        </p:nvSpPr>
        <p:spPr>
          <a:xfrm>
            <a:off x="5580112" y="2420888"/>
            <a:ext cx="2592288" cy="3847976"/>
          </a:xfrm>
          <a:prstGeom prst="roundRect">
            <a:avLst>
              <a:gd name="adj" fmla="val 1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zh-CN" altLang="en-US"/>
          </a:p>
        </p:txBody>
      </p:sp>
      <p:sp>
        <p:nvSpPr>
          <p:cNvPr id="12" name="椭圆 11"/>
          <p:cNvSpPr/>
          <p:nvPr/>
        </p:nvSpPr>
        <p:spPr>
          <a:xfrm>
            <a:off x="5760132" y="2616637"/>
            <a:ext cx="2232248" cy="6480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文本框 12"/>
          <p:cNvSpPr txBox="1"/>
          <p:nvPr/>
        </p:nvSpPr>
        <p:spPr>
          <a:xfrm>
            <a:off x="6336196" y="2679063"/>
            <a:ext cx="1080120" cy="523220"/>
          </a:xfrm>
          <a:prstGeom prst="rect">
            <a:avLst/>
          </a:prstGeom>
          <a:noFill/>
        </p:spPr>
        <p:txBody>
          <a:bodyPr wrap="square" rtlCol="0">
            <a:spAutoFit/>
          </a:bodyPr>
          <a:lstStyle/>
          <a:p>
            <a:pPr algn="ctr"/>
            <a:r>
              <a:rPr lang="zh-CN" altLang="en-US" sz="2800" dirty="0"/>
              <a:t>宏观</a:t>
            </a:r>
          </a:p>
        </p:txBody>
      </p:sp>
      <p:sp>
        <p:nvSpPr>
          <p:cNvPr id="14" name="文本框 13"/>
          <p:cNvSpPr txBox="1"/>
          <p:nvPr/>
        </p:nvSpPr>
        <p:spPr>
          <a:xfrm>
            <a:off x="1115616" y="3282457"/>
            <a:ext cx="2556284" cy="2522807"/>
          </a:xfrm>
          <a:prstGeom prst="rect">
            <a:avLst/>
          </a:prstGeom>
          <a:noFill/>
        </p:spPr>
        <p:txBody>
          <a:bodyPr wrap="square" rtlCol="0">
            <a:spAutoFit/>
          </a:bodyPr>
          <a:lstStyle/>
          <a:p>
            <a:pPr algn="ctr">
              <a:lnSpc>
                <a:spcPct val="200000"/>
              </a:lnSpc>
            </a:pPr>
            <a:r>
              <a:rPr lang="zh-CN" altLang="en-US" sz="2800" dirty="0">
                <a:latin typeface="隶书" panose="02010509060101010101" pitchFamily="49" charset="-122"/>
                <a:ea typeface="隶书" panose="02010509060101010101" pitchFamily="49" charset="-122"/>
              </a:rPr>
              <a:t>原子量</a:t>
            </a:r>
            <a:r>
              <a:rPr lang="en-US" altLang="zh-CN" sz="2800" dirty="0">
                <a:latin typeface="隶书" panose="02010509060101010101" pitchFamily="49" charset="-122"/>
                <a:ea typeface="隶书" panose="02010509060101010101" pitchFamily="49" charset="-122"/>
              </a:rPr>
              <a:t>u</a:t>
            </a:r>
          </a:p>
          <a:p>
            <a:pPr algn="ctr">
              <a:lnSpc>
                <a:spcPct val="200000"/>
              </a:lnSpc>
            </a:pPr>
            <a:r>
              <a:rPr lang="zh-CN" altLang="en-US" sz="2800" dirty="0">
                <a:latin typeface="隶书" panose="02010509060101010101" pitchFamily="49" charset="-122"/>
                <a:ea typeface="隶书" panose="02010509060101010101" pitchFamily="49" charset="-122"/>
              </a:rPr>
              <a:t>电子电荷</a:t>
            </a:r>
            <a:r>
              <a:rPr lang="en-US" altLang="zh-CN" sz="2800" dirty="0">
                <a:latin typeface="隶书" panose="02010509060101010101" pitchFamily="49" charset="-122"/>
                <a:ea typeface="隶书" panose="02010509060101010101" pitchFamily="49" charset="-122"/>
              </a:rPr>
              <a:t>e</a:t>
            </a:r>
          </a:p>
          <a:p>
            <a:pPr algn="ctr">
              <a:lnSpc>
                <a:spcPct val="200000"/>
              </a:lnSpc>
            </a:pPr>
            <a:r>
              <a:rPr lang="zh-CN" altLang="en-US" sz="2800" dirty="0">
                <a:latin typeface="隶书" panose="02010509060101010101" pitchFamily="49" charset="-122"/>
                <a:ea typeface="隶书" panose="02010509060101010101" pitchFamily="49" charset="-122"/>
              </a:rPr>
              <a:t>玻尔兹曼常数</a:t>
            </a:r>
            <a:r>
              <a:rPr lang="en-US" altLang="zh-CN" sz="2800" dirty="0">
                <a:latin typeface="隶书" panose="02010509060101010101" pitchFamily="49" charset="-122"/>
                <a:ea typeface="隶书" panose="02010509060101010101" pitchFamily="49" charset="-122"/>
              </a:rPr>
              <a:t>k</a:t>
            </a:r>
            <a:endParaRPr lang="zh-CN" altLang="en-US" sz="2800" dirty="0">
              <a:latin typeface="隶书" panose="02010509060101010101" pitchFamily="49" charset="-122"/>
              <a:ea typeface="隶书" panose="02010509060101010101" pitchFamily="49" charset="-122"/>
            </a:endParaRPr>
          </a:p>
        </p:txBody>
      </p:sp>
      <p:sp>
        <p:nvSpPr>
          <p:cNvPr id="15" name="文本框 14"/>
          <p:cNvSpPr txBox="1"/>
          <p:nvPr/>
        </p:nvSpPr>
        <p:spPr>
          <a:xfrm>
            <a:off x="5606618" y="3282457"/>
            <a:ext cx="2556284" cy="2522807"/>
          </a:xfrm>
          <a:prstGeom prst="rect">
            <a:avLst/>
          </a:prstGeom>
          <a:noFill/>
        </p:spPr>
        <p:txBody>
          <a:bodyPr wrap="square" rtlCol="0">
            <a:spAutoFit/>
          </a:bodyPr>
          <a:lstStyle/>
          <a:p>
            <a:pPr algn="ctr">
              <a:lnSpc>
                <a:spcPct val="200000"/>
              </a:lnSpc>
            </a:pPr>
            <a:r>
              <a:rPr lang="zh-CN" altLang="en-US" sz="2800" dirty="0">
                <a:latin typeface="隶书" panose="02010509060101010101" pitchFamily="49" charset="-122"/>
                <a:ea typeface="隶书" panose="02010509060101010101" pitchFamily="49" charset="-122"/>
              </a:rPr>
              <a:t>质量单位</a:t>
            </a:r>
            <a:r>
              <a:rPr lang="en-US" altLang="zh-CN" sz="2800" dirty="0">
                <a:latin typeface="隶书" panose="02010509060101010101" pitchFamily="49" charset="-122"/>
                <a:ea typeface="隶书" panose="02010509060101010101" pitchFamily="49" charset="-122"/>
              </a:rPr>
              <a:t>g</a:t>
            </a:r>
          </a:p>
          <a:p>
            <a:pPr algn="ctr">
              <a:lnSpc>
                <a:spcPct val="200000"/>
              </a:lnSpc>
            </a:pPr>
            <a:r>
              <a:rPr lang="zh-CN" altLang="en-US" sz="2800" dirty="0">
                <a:latin typeface="隶书" panose="02010509060101010101" pitchFamily="49" charset="-122"/>
                <a:ea typeface="隶书" panose="02010509060101010101" pitchFamily="49" charset="-122"/>
              </a:rPr>
              <a:t>法拉第常数</a:t>
            </a:r>
            <a:r>
              <a:rPr lang="en-US" altLang="zh-CN" sz="2800" dirty="0">
                <a:latin typeface="隶书" panose="02010509060101010101" pitchFamily="49" charset="-122"/>
                <a:ea typeface="隶书" panose="02010509060101010101" pitchFamily="49" charset="-122"/>
              </a:rPr>
              <a:t>F</a:t>
            </a:r>
          </a:p>
          <a:p>
            <a:pPr algn="ctr">
              <a:lnSpc>
                <a:spcPct val="200000"/>
              </a:lnSpc>
            </a:pPr>
            <a:r>
              <a:rPr lang="zh-CN" altLang="en-US" sz="2800" dirty="0">
                <a:latin typeface="隶书" panose="02010509060101010101" pitchFamily="49" charset="-122"/>
                <a:ea typeface="隶书" panose="02010509060101010101" pitchFamily="49" charset="-122"/>
              </a:rPr>
              <a:t>普适气体常数</a:t>
            </a:r>
            <a:r>
              <a:rPr lang="en-US" altLang="zh-CN" sz="2800" dirty="0">
                <a:latin typeface="隶书" panose="02010509060101010101" pitchFamily="49" charset="-122"/>
                <a:ea typeface="隶书" panose="02010509060101010101" pitchFamily="49" charset="-122"/>
              </a:rPr>
              <a:t>R</a:t>
            </a:r>
            <a:endParaRPr lang="zh-CN" altLang="en-US" sz="2800" dirty="0">
              <a:latin typeface="隶书" panose="02010509060101010101" pitchFamily="49" charset="-122"/>
              <a:ea typeface="隶书" panose="02010509060101010101" pitchFamily="49" charset="-122"/>
            </a:endParaRPr>
          </a:p>
        </p:txBody>
      </p:sp>
      <p:sp>
        <p:nvSpPr>
          <p:cNvPr id="16" name="箭头: 左右 15"/>
          <p:cNvSpPr/>
          <p:nvPr/>
        </p:nvSpPr>
        <p:spPr>
          <a:xfrm>
            <a:off x="3741597" y="4344876"/>
            <a:ext cx="1764198" cy="812316"/>
          </a:xfrm>
          <a:prstGeom prst="leftRightArrow">
            <a:avLst>
              <a:gd name="adj1" fmla="val 65707"/>
              <a:gd name="adj2" fmla="val 5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文本框 16"/>
          <p:cNvSpPr txBox="1"/>
          <p:nvPr/>
        </p:nvSpPr>
        <p:spPr>
          <a:xfrm>
            <a:off x="4069539" y="4384215"/>
            <a:ext cx="1106406" cy="584775"/>
          </a:xfrm>
          <a:prstGeom prst="rect">
            <a:avLst/>
          </a:prstGeom>
          <a:noFill/>
        </p:spPr>
        <p:txBody>
          <a:bodyPr wrap="square" rtlCol="0">
            <a:spAutoFit/>
          </a:bodyPr>
          <a:lstStyle/>
          <a:p>
            <a:r>
              <a:rPr lang="en-US" altLang="zh-CN" sz="3200" dirty="0"/>
              <a:t>×</a:t>
            </a:r>
            <a:r>
              <a:rPr lang="en-US" altLang="zh-CN" sz="3200" i="1" dirty="0"/>
              <a:t>N</a:t>
            </a:r>
            <a:r>
              <a:rPr lang="en-US" altLang="zh-CN" sz="3200" baseline="-25000" dirty="0"/>
              <a:t>A</a:t>
            </a:r>
            <a:endParaRPr lang="zh-CN" altLang="en-US" sz="3200" baseline="-25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库仑散射公式的推导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p:cNvSpPr txBox="1"/>
          <p:nvPr/>
        </p:nvSpPr>
        <p:spPr>
          <a:xfrm>
            <a:off x="430291" y="2085232"/>
            <a:ext cx="2111093" cy="523220"/>
          </a:xfrm>
          <a:prstGeom prst="rect">
            <a:avLst/>
          </a:prstGeom>
          <a:noFill/>
        </p:spPr>
        <p:txBody>
          <a:bodyPr wrap="square" rtlCol="0">
            <a:spAutoFit/>
          </a:bodyPr>
          <a:lstStyle/>
          <a:p>
            <a:r>
              <a:rPr lang="zh-CN" altLang="en-US" sz="2800" dirty="0">
                <a:solidFill>
                  <a:srgbClr val="0000FF"/>
                </a:solidFill>
                <a:latin typeface="隶书" panose="02010509060101010101" pitchFamily="49" charset="-122"/>
                <a:ea typeface="隶书" panose="02010509060101010101" pitchFamily="49" charset="-122"/>
              </a:rPr>
              <a:t>左式积分：</a:t>
            </a:r>
          </a:p>
        </p:txBody>
      </p:sp>
      <p:graphicFrame>
        <p:nvGraphicFramePr>
          <p:cNvPr id="10" name="Object 6"/>
          <p:cNvGraphicFramePr>
            <a:graphicFrameLocks noChangeAspect="1"/>
          </p:cNvGraphicFramePr>
          <p:nvPr/>
        </p:nvGraphicFramePr>
        <p:xfrm>
          <a:off x="533549" y="2577777"/>
          <a:ext cx="3903662" cy="709613"/>
        </p:xfrm>
        <a:graphic>
          <a:graphicData uri="http://schemas.openxmlformats.org/presentationml/2006/ole">
            <mc:AlternateContent xmlns:mc="http://schemas.openxmlformats.org/markup-compatibility/2006">
              <mc:Choice xmlns:v="urn:schemas-microsoft-com:vml" Requires="v">
                <p:oleObj spid="_x0000_s8199" name="Equation" r:id="rId3" imgW="1536700" imgH="279400" progId="Equation.DSMT4">
                  <p:embed/>
                </p:oleObj>
              </mc:Choice>
              <mc:Fallback>
                <p:oleObj name="Equation" r:id="rId3" imgW="1536700" imgH="2794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49" y="2577777"/>
                        <a:ext cx="3903662"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3"/>
          <p:cNvSpPr txBox="1">
            <a:spLocks noChangeArrowheads="1"/>
          </p:cNvSpPr>
          <p:nvPr/>
        </p:nvSpPr>
        <p:spPr>
          <a:xfrm>
            <a:off x="685800" y="1981200"/>
            <a:ext cx="7772400" cy="411480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None/>
            </a:pPr>
            <a:r>
              <a:rPr lang="zh-CN" altLang="en-US" b="0"/>
              <a:t> </a:t>
            </a:r>
            <a:endParaRPr lang="en-US" altLang="zh-CN" b="0"/>
          </a:p>
        </p:txBody>
      </p:sp>
      <p:pic>
        <p:nvPicPr>
          <p:cNvPr id="12" name="Picture 8"/>
          <p:cNvPicPr>
            <a:picLocks noChangeAspect="1" noChangeArrowheads="1"/>
          </p:cNvPicPr>
          <p:nvPr/>
        </p:nvPicPr>
        <p:blipFill rotWithShape="1">
          <a:blip r:embed="rId5">
            <a:biLevel thresh="50000"/>
            <a:grayscl/>
            <a:extLst>
              <a:ext uri="{28A0092B-C50C-407E-A947-70E740481C1C}">
                <a14:useLocalDpi xmlns:a14="http://schemas.microsoft.com/office/drawing/2010/main" val="0"/>
              </a:ext>
            </a:extLst>
          </a:blip>
          <a:srcRect l="4366" t="8105" r="3933"/>
          <a:stretch>
            <a:fillRect/>
          </a:stretch>
        </p:blipFill>
        <p:spPr bwMode="auto">
          <a:xfrm>
            <a:off x="4592553" y="769580"/>
            <a:ext cx="4536505" cy="23261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7"/>
          <p:cNvGraphicFramePr>
            <a:graphicFrameLocks noChangeAspect="1"/>
          </p:cNvGraphicFramePr>
          <p:nvPr/>
        </p:nvGraphicFramePr>
        <p:xfrm>
          <a:off x="532958" y="3914416"/>
          <a:ext cx="5784850" cy="949325"/>
        </p:xfrm>
        <a:graphic>
          <a:graphicData uri="http://schemas.openxmlformats.org/presentationml/2006/ole">
            <mc:AlternateContent xmlns:mc="http://schemas.openxmlformats.org/markup-compatibility/2006">
              <mc:Choice xmlns:v="urn:schemas-microsoft-com:vml" Requires="v">
                <p:oleObj spid="_x0000_s8200" name="Equation" r:id="rId6" imgW="2400300" imgH="393700" progId="Equation.DSMT4">
                  <p:embed/>
                </p:oleObj>
              </mc:Choice>
              <mc:Fallback>
                <p:oleObj name="Equation" r:id="rId6" imgW="2400300" imgH="3937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958" y="3914416"/>
                        <a:ext cx="578485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9"/>
          <p:cNvGraphicFramePr>
            <a:graphicFrameLocks noChangeAspect="1"/>
          </p:cNvGraphicFramePr>
          <p:nvPr/>
        </p:nvGraphicFramePr>
        <p:xfrm>
          <a:off x="2694994" y="4782977"/>
          <a:ext cx="2667000" cy="950912"/>
        </p:xfrm>
        <a:graphic>
          <a:graphicData uri="http://schemas.openxmlformats.org/presentationml/2006/ole">
            <mc:AlternateContent xmlns:mc="http://schemas.openxmlformats.org/markup-compatibility/2006">
              <mc:Choice xmlns:v="urn:schemas-microsoft-com:vml" Requires="v">
                <p:oleObj spid="_x0000_s8201" name="Equation" r:id="rId8" imgW="1104900" imgH="393700" progId="Equation.DSMT4">
                  <p:embed/>
                </p:oleObj>
              </mc:Choice>
              <mc:Fallback>
                <p:oleObj name="Equation" r:id="rId8" imgW="1104900" imgH="39370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4994" y="4782977"/>
                        <a:ext cx="2667000" cy="95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文本框 14"/>
          <p:cNvSpPr txBox="1"/>
          <p:nvPr/>
        </p:nvSpPr>
        <p:spPr>
          <a:xfrm>
            <a:off x="435571" y="3337828"/>
            <a:ext cx="1872208" cy="523220"/>
          </a:xfrm>
          <a:prstGeom prst="rect">
            <a:avLst/>
          </a:prstGeom>
          <a:noFill/>
        </p:spPr>
        <p:txBody>
          <a:bodyPr wrap="square" rtlCol="0">
            <a:spAutoFit/>
          </a:bodyPr>
          <a:lstStyle/>
          <a:p>
            <a:r>
              <a:rPr lang="zh-CN" altLang="en-US" sz="2800" dirty="0">
                <a:solidFill>
                  <a:srgbClr val="0000FF"/>
                </a:solidFill>
                <a:latin typeface="隶书" panose="02010509060101010101" pitchFamily="49" charset="-122"/>
                <a:ea typeface="隶书" panose="02010509060101010101" pitchFamily="49" charset="-122"/>
              </a:rPr>
              <a:t>能量守恒：</a:t>
            </a:r>
          </a:p>
        </p:txBody>
      </p:sp>
      <p:cxnSp>
        <p:nvCxnSpPr>
          <p:cNvPr id="17" name="直接连接符 16"/>
          <p:cNvCxnSpPr/>
          <p:nvPr/>
        </p:nvCxnSpPr>
        <p:spPr>
          <a:xfrm>
            <a:off x="7077889" y="1339028"/>
            <a:ext cx="0" cy="1310442"/>
          </a:xfrm>
          <a:prstGeom prst="line">
            <a:avLst/>
          </a:prstGeom>
          <a:ln w="2540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543100" y="1339028"/>
            <a:ext cx="534790" cy="0"/>
          </a:xfrm>
          <a:prstGeom prst="line">
            <a:avLst/>
          </a:prstGeom>
          <a:ln w="19050">
            <a:solidFill>
              <a:srgbClr val="0000FF"/>
            </a:solidFill>
            <a:prstDash val="sysDash"/>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5568941" y="1339028"/>
            <a:ext cx="2006768" cy="1945956"/>
            <a:chOff x="5568941" y="1339028"/>
            <a:chExt cx="2006768" cy="1945956"/>
          </a:xfrm>
        </p:grpSpPr>
        <p:cxnSp>
          <p:nvCxnSpPr>
            <p:cNvPr id="27" name="直接箭头连接符 26"/>
            <p:cNvCxnSpPr/>
            <p:nvPr/>
          </p:nvCxnSpPr>
          <p:spPr>
            <a:xfrm flipV="1">
              <a:off x="6520875" y="1339029"/>
              <a:ext cx="0" cy="128629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524050" y="2625319"/>
              <a:ext cx="553839" cy="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p:cNvSpPr txBox="1"/>
                <p:nvPr/>
              </p:nvSpPr>
              <p:spPr>
                <a:xfrm>
                  <a:off x="6156176" y="2611595"/>
                  <a:ext cx="1191346" cy="6733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b="0" i="1" smtClean="0">
                                <a:solidFill>
                                  <a:srgbClr val="FF0000"/>
                                </a:solidFill>
                                <a:latin typeface="Cambria Math" panose="02040503050406030204" pitchFamily="18" charset="0"/>
                              </a:rPr>
                            </m:ctrlPr>
                          </m:accPr>
                          <m:e>
                            <m:r>
                              <m:rPr>
                                <m:nor/>
                              </m:rPr>
                              <a:rPr lang="en-US" altLang="zh-CN" sz="2000" b="0" i="1" smtClean="0">
                                <a:solidFill>
                                  <a:srgbClr val="FF0000"/>
                                </a:solidFill>
                                <a:latin typeface="Times New Roman" panose="02020603050405020304" pitchFamily="18" charset="0"/>
                                <a:cs typeface="Times New Roman" panose="02020603050405020304" pitchFamily="18" charset="0"/>
                              </a:rPr>
                              <m:t>i</m:t>
                            </m:r>
                          </m:e>
                        </m:acc>
                        <m:r>
                          <m:rPr>
                            <m:nor/>
                          </m:rPr>
                          <a:rPr lang="en-US" altLang="zh-CN" sz="2000" b="0" i="0">
                            <a:solidFill>
                              <a:srgbClr val="FF0000"/>
                            </a:solidFill>
                            <a:latin typeface="Times New Roman" panose="02020603050405020304" pitchFamily="18" charset="0"/>
                            <a:cs typeface="Times New Roman" panose="02020603050405020304" pitchFamily="18" charset="0"/>
                          </a:rPr>
                          <m:t>sin</m:t>
                        </m:r>
                        <m:f>
                          <m:fPr>
                            <m:ctrlPr>
                              <a:rPr lang="en-US" altLang="zh-CN" sz="2000" b="0" i="1" smtClean="0">
                                <a:solidFill>
                                  <a:srgbClr val="FF0000"/>
                                </a:solidFill>
                                <a:latin typeface="Cambria Math" panose="02040503050406030204" pitchFamily="18" charset="0"/>
                                <a:cs typeface="Times New Roman" panose="02020603050405020304" pitchFamily="18" charset="0"/>
                              </a:rPr>
                            </m:ctrlPr>
                          </m:fPr>
                          <m:num>
                            <m:r>
                              <m:rPr>
                                <m:nor/>
                              </m:rPr>
                              <a:rPr lang="zh-CN" altLang="en-US" sz="2000" b="0" i="1" smtClean="0">
                                <a:solidFill>
                                  <a:srgbClr val="FF0000"/>
                                </a:solidFill>
                                <a:latin typeface="Times New Roman" panose="02020603050405020304" pitchFamily="18" charset="0"/>
                                <a:cs typeface="Times New Roman" panose="02020603050405020304" pitchFamily="18" charset="0"/>
                              </a:rPr>
                              <m:t>θ</m:t>
                            </m:r>
                          </m:num>
                          <m:den>
                            <m:r>
                              <m:rPr>
                                <m:nor/>
                              </m:rPr>
                              <a:rPr lang="en-US" altLang="zh-CN" sz="2000" b="0" i="0">
                                <a:solidFill>
                                  <a:srgbClr val="FF0000"/>
                                </a:solidFill>
                                <a:latin typeface="Times New Roman" panose="02020603050405020304" pitchFamily="18" charset="0"/>
                                <a:cs typeface="Times New Roman" panose="02020603050405020304" pitchFamily="18" charset="0"/>
                              </a:rPr>
                              <m:t>2</m:t>
                            </m:r>
                          </m:den>
                        </m:f>
                      </m:oMath>
                    </m:oMathPara>
                  </a14:m>
                  <a:endParaRPr lang="zh-CN" altLang="en-US" sz="2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6156176" y="2611595"/>
                  <a:ext cx="1191346" cy="673389"/>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5568941" y="1568105"/>
                  <a:ext cx="1191346" cy="6733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b="0" i="1" smtClean="0">
                                <a:solidFill>
                                  <a:srgbClr val="FF0000"/>
                                </a:solidFill>
                                <a:latin typeface="Cambria Math" panose="02040503050406030204" pitchFamily="18" charset="0"/>
                              </a:rPr>
                            </m:ctrlPr>
                          </m:accPr>
                          <m:e>
                            <m:r>
                              <m:rPr>
                                <m:nor/>
                              </m:rPr>
                              <a:rPr lang="en-US" altLang="zh-CN" sz="2000" b="0" i="1" smtClean="0">
                                <a:solidFill>
                                  <a:srgbClr val="FF0000"/>
                                </a:solidFill>
                                <a:latin typeface="Times New Roman" panose="02020603050405020304" pitchFamily="18" charset="0"/>
                                <a:cs typeface="Times New Roman" panose="02020603050405020304" pitchFamily="18" charset="0"/>
                              </a:rPr>
                              <m:t>j</m:t>
                            </m:r>
                          </m:e>
                        </m:acc>
                        <m:r>
                          <m:rPr>
                            <m:nor/>
                          </m:rPr>
                          <a:rPr lang="en-US" altLang="zh-CN" sz="2000" b="0" i="0">
                            <a:solidFill>
                              <a:srgbClr val="FF0000"/>
                            </a:solidFill>
                            <a:latin typeface="Times New Roman" panose="02020603050405020304" pitchFamily="18" charset="0"/>
                            <a:cs typeface="Times New Roman" panose="02020603050405020304" pitchFamily="18" charset="0"/>
                          </a:rPr>
                          <m:t>cos</m:t>
                        </m:r>
                        <m:f>
                          <m:fPr>
                            <m:ctrlPr>
                              <a:rPr lang="en-US" altLang="zh-CN" sz="2000" b="0" i="1" smtClean="0">
                                <a:solidFill>
                                  <a:srgbClr val="FF0000"/>
                                </a:solidFill>
                                <a:latin typeface="Cambria Math" panose="02040503050406030204" pitchFamily="18" charset="0"/>
                                <a:cs typeface="Times New Roman" panose="02020603050405020304" pitchFamily="18" charset="0"/>
                              </a:rPr>
                            </m:ctrlPr>
                          </m:fPr>
                          <m:num>
                            <m:r>
                              <m:rPr>
                                <m:nor/>
                              </m:rPr>
                              <a:rPr lang="zh-CN" altLang="en-US" sz="2000" b="0" i="1" smtClean="0">
                                <a:solidFill>
                                  <a:srgbClr val="FF0000"/>
                                </a:solidFill>
                                <a:latin typeface="Times New Roman" panose="02020603050405020304" pitchFamily="18" charset="0"/>
                                <a:cs typeface="Times New Roman" panose="02020603050405020304" pitchFamily="18" charset="0"/>
                              </a:rPr>
                              <m:t>θ</m:t>
                            </m:r>
                          </m:num>
                          <m:den>
                            <m:r>
                              <m:rPr>
                                <m:nor/>
                              </m:rPr>
                              <a:rPr lang="en-US" altLang="zh-CN" sz="2000" b="0" i="0">
                                <a:solidFill>
                                  <a:srgbClr val="FF0000"/>
                                </a:solidFill>
                                <a:latin typeface="Times New Roman" panose="02020603050405020304" pitchFamily="18" charset="0"/>
                                <a:cs typeface="Times New Roman" panose="02020603050405020304" pitchFamily="18" charset="0"/>
                              </a:rPr>
                              <m:t>2</m:t>
                            </m:r>
                          </m:den>
                        </m:f>
                      </m:oMath>
                    </m:oMathPara>
                  </a14:m>
                  <a:endParaRPr lang="zh-CN" altLang="en-US" sz="2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5568941" y="1568105"/>
                  <a:ext cx="1191346" cy="673389"/>
                </a:xfrm>
                <a:prstGeom prst="rect">
                  <a:avLst/>
                </a:prstGeom>
                <a:blipFill rotWithShape="1">
                  <a:blip r:embed="rId11"/>
                </a:blipFill>
              </p:spPr>
              <p:txBody>
                <a:bodyPr/>
                <a:lstStyle/>
                <a:p>
                  <a:r>
                    <a:rPr lang="zh-CN" altLang="en-US">
                      <a:noFill/>
                    </a:rPr>
                    <a:t> </a:t>
                  </a:r>
                </a:p>
              </p:txBody>
            </p:sp>
          </mc:Fallback>
        </mc:AlternateContent>
        <p:cxnSp>
          <p:nvCxnSpPr>
            <p:cNvPr id="40" name="直接箭头连接符 39"/>
            <p:cNvCxnSpPr/>
            <p:nvPr/>
          </p:nvCxnSpPr>
          <p:spPr>
            <a:xfrm flipV="1">
              <a:off x="6520875" y="1339028"/>
              <a:ext cx="557014" cy="128629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p:cNvSpPr txBox="1"/>
                <p:nvPr/>
              </p:nvSpPr>
              <p:spPr>
                <a:xfrm>
                  <a:off x="6384363" y="1843377"/>
                  <a:ext cx="119134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0000"/>
                                </a:solidFill>
                                <a:latin typeface="Cambria Math" panose="02040503050406030204" pitchFamily="18" charset="0"/>
                                <a:cs typeface="Times New Roman" panose="02020603050405020304" pitchFamily="18" charset="0"/>
                              </a:rPr>
                            </m:ctrlPr>
                          </m:sSubPr>
                          <m:e>
                            <m:acc>
                              <m:accPr>
                                <m:chr m:val="⃑"/>
                                <m:ctrlPr>
                                  <a:rPr lang="en-US" altLang="zh-CN" sz="2000" b="0" i="1" smtClean="0">
                                    <a:solidFill>
                                      <a:srgbClr val="FF0000"/>
                                    </a:solidFill>
                                    <a:latin typeface="Cambria Math" panose="02040503050406030204" pitchFamily="18" charset="0"/>
                                    <a:cs typeface="Times New Roman" panose="02020603050405020304" pitchFamily="18" charset="0"/>
                                  </a:rPr>
                                </m:ctrlPr>
                              </m:accPr>
                              <m:e>
                                <m:r>
                                  <m:rPr>
                                    <m:nor/>
                                  </m:rPr>
                                  <a:rPr lang="en-US" altLang="zh-CN" sz="2000" b="0" i="1">
                                    <a:solidFill>
                                      <a:srgbClr val="FF0000"/>
                                    </a:solidFill>
                                    <a:latin typeface="Times New Roman" panose="02020603050405020304" pitchFamily="18" charset="0"/>
                                    <a:cs typeface="Times New Roman" panose="02020603050405020304" pitchFamily="18" charset="0"/>
                                  </a:rPr>
                                  <m:t>e</m:t>
                                </m:r>
                              </m:e>
                            </m:acc>
                          </m:e>
                          <m:sub>
                            <m:r>
                              <m:rPr>
                                <m:sty m:val="p"/>
                              </m:rPr>
                              <a:rPr lang="en-US" altLang="zh-CN" sz="2000" b="0" i="1">
                                <a:solidFill>
                                  <a:srgbClr val="FF0000"/>
                                </a:solidFill>
                                <a:latin typeface="Cambria Math" panose="02040503050406030204" pitchFamily="18" charset="0"/>
                                <a:cs typeface="Times New Roman" panose="02020603050405020304" pitchFamily="18" charset="0"/>
                              </a:rPr>
                              <m:t>u</m:t>
                            </m:r>
                          </m:sub>
                        </m:sSub>
                      </m:oMath>
                    </m:oMathPara>
                  </a14:m>
                  <a:endParaRPr lang="zh-CN" altLang="en-US" sz="2000" b="0"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6384363" y="1843377"/>
                  <a:ext cx="1191346" cy="400110"/>
                </a:xfrm>
                <a:prstGeom prst="rect">
                  <a:avLst/>
                </a:prstGeom>
                <a:blipFill rotWithShape="1">
                  <a:blip r:embed="rId12"/>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2" name="文本框 41"/>
              <p:cNvSpPr txBox="1"/>
              <p:nvPr/>
            </p:nvSpPr>
            <p:spPr>
              <a:xfrm>
                <a:off x="6317808" y="3199784"/>
                <a:ext cx="3141065" cy="1055610"/>
              </a:xfrm>
              <a:prstGeom prst="rect">
                <a:avLst/>
              </a:prstGeom>
              <a:noFill/>
            </p:spPr>
            <p:txBody>
              <a:bodyPr wrap="square">
                <a:spAutoFit/>
              </a:bodyPr>
              <a:lstStyle/>
              <a:p>
                <a14:m>
                  <m:oMath xmlns:m="http://schemas.openxmlformats.org/officeDocument/2006/math">
                    <m:sSub>
                      <m:sSubPr>
                        <m:ctrlPr>
                          <a:rPr lang="en-US" altLang="zh-CN" sz="2400" b="0" i="1" smtClean="0">
                            <a:solidFill>
                              <a:srgbClr val="FF0000"/>
                            </a:solidFill>
                            <a:latin typeface="Cambria Math" panose="02040503050406030204" pitchFamily="18" charset="0"/>
                            <a:cs typeface="Times New Roman" panose="02020603050405020304" pitchFamily="18" charset="0"/>
                          </a:rPr>
                        </m:ctrlPr>
                      </m:sSubPr>
                      <m:e>
                        <m:acc>
                          <m:accPr>
                            <m:chr m:val="⃑"/>
                            <m:ctrlPr>
                              <a:rPr lang="en-US" altLang="zh-CN" sz="2400" b="0" i="1" smtClean="0">
                                <a:solidFill>
                                  <a:srgbClr val="FF0000"/>
                                </a:solidFill>
                                <a:latin typeface="Cambria Math" panose="02040503050406030204" pitchFamily="18" charset="0"/>
                                <a:cs typeface="Times New Roman" panose="02020603050405020304" pitchFamily="18" charset="0"/>
                              </a:rPr>
                            </m:ctrlPr>
                          </m:accPr>
                          <m:e>
                            <m:r>
                              <m:rPr>
                                <m:nor/>
                              </m:rPr>
                              <a:rPr lang="en-US" altLang="zh-CN" sz="2400" b="0" i="1">
                                <a:solidFill>
                                  <a:srgbClr val="FF0000"/>
                                </a:solidFill>
                                <a:latin typeface="Times New Roman" panose="02020603050405020304" pitchFamily="18" charset="0"/>
                                <a:cs typeface="Times New Roman" panose="02020603050405020304" pitchFamily="18" charset="0"/>
                              </a:rPr>
                              <m:t>e</m:t>
                            </m:r>
                          </m:e>
                        </m:acc>
                      </m:e>
                      <m:sub>
                        <m:r>
                          <m:rPr>
                            <m:sty m:val="p"/>
                          </m:rPr>
                          <a:rPr lang="en-US" altLang="zh-CN" sz="2400" b="0" i="1" smtClean="0">
                            <a:solidFill>
                              <a:srgbClr val="FF0000"/>
                            </a:solidFill>
                            <a:latin typeface="Cambria Math" panose="02040503050406030204" pitchFamily="18" charset="0"/>
                            <a:cs typeface="Times New Roman" panose="02020603050405020304" pitchFamily="18" charset="0"/>
                          </a:rPr>
                          <m:t>u</m:t>
                        </m:r>
                      </m:sub>
                    </m:sSub>
                  </m:oMath>
                </a14:m>
                <a:r>
                  <a:rPr lang="en-US" altLang="zh-CN" sz="2400" b="0" i="1" dirty="0">
                    <a:solidFill>
                      <a:srgbClr val="FF0000"/>
                    </a:solidFill>
                    <a:latin typeface="Times New Roman" panose="02020603050405020304" pitchFamily="18" charset="0"/>
                    <a:cs typeface="Times New Roman" panose="02020603050405020304" pitchFamily="18" charset="0"/>
                  </a:rPr>
                  <a:t>= </a:t>
                </a:r>
                <a:r>
                  <a:rPr lang="en-US" altLang="zh-CN" sz="2400" b="0" dirty="0">
                    <a:solidFill>
                      <a:srgbClr val="FF0000"/>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zh-CN" altLang="en-US" sz="2400" b="0" i="1">
                            <a:solidFill>
                              <a:srgbClr val="FF0000"/>
                            </a:solidFill>
                            <a:latin typeface="Cambria Math" panose="02040503050406030204" pitchFamily="18" charset="0"/>
                          </a:rPr>
                        </m:ctrlPr>
                      </m:accPr>
                      <m:e>
                        <m:r>
                          <m:rPr>
                            <m:nor/>
                          </m:rPr>
                          <a:rPr lang="en-US" altLang="zh-CN" sz="2400" b="0" i="1">
                            <a:solidFill>
                              <a:srgbClr val="FF0000"/>
                            </a:solidFill>
                            <a:latin typeface="Times New Roman" panose="02020603050405020304" pitchFamily="18" charset="0"/>
                            <a:cs typeface="Times New Roman" panose="02020603050405020304" pitchFamily="18" charset="0"/>
                          </a:rPr>
                          <m:t>i</m:t>
                        </m:r>
                      </m:e>
                    </m:acc>
                    <m:r>
                      <m:rPr>
                        <m:nor/>
                      </m:rPr>
                      <a:rPr lang="en-US" altLang="zh-CN" sz="2400" b="0">
                        <a:solidFill>
                          <a:srgbClr val="FF0000"/>
                        </a:solidFill>
                        <a:latin typeface="Times New Roman" panose="02020603050405020304" pitchFamily="18" charset="0"/>
                        <a:cs typeface="Times New Roman" panose="02020603050405020304" pitchFamily="18" charset="0"/>
                      </a:rPr>
                      <m:t>sin</m:t>
                    </m:r>
                    <m:f>
                      <m:fPr>
                        <m:ctrlPr>
                          <a:rPr lang="en-US" altLang="zh-CN" sz="2400" b="0" i="1">
                            <a:solidFill>
                              <a:srgbClr val="FF0000"/>
                            </a:solidFill>
                            <a:latin typeface="Cambria Math" panose="02040503050406030204" pitchFamily="18" charset="0"/>
                            <a:cs typeface="Times New Roman" panose="02020603050405020304" pitchFamily="18" charset="0"/>
                          </a:rPr>
                        </m:ctrlPr>
                      </m:fPr>
                      <m:num>
                        <m:r>
                          <m:rPr>
                            <m:nor/>
                          </m:rPr>
                          <a:rPr lang="zh-CN" altLang="en-US" sz="2400" b="0" i="1">
                            <a:solidFill>
                              <a:srgbClr val="FF0000"/>
                            </a:solidFill>
                            <a:latin typeface="Times New Roman" panose="02020603050405020304" pitchFamily="18" charset="0"/>
                            <a:cs typeface="Times New Roman" panose="02020603050405020304" pitchFamily="18" charset="0"/>
                          </a:rPr>
                          <m:t>θ</m:t>
                        </m:r>
                      </m:num>
                      <m:den>
                        <m:r>
                          <m:rPr>
                            <m:nor/>
                          </m:rPr>
                          <a:rPr lang="en-US" altLang="zh-CN" sz="2400" b="0">
                            <a:solidFill>
                              <a:srgbClr val="FF0000"/>
                            </a:solidFill>
                            <a:latin typeface="Times New Roman" panose="02020603050405020304" pitchFamily="18" charset="0"/>
                            <a:cs typeface="Times New Roman" panose="02020603050405020304" pitchFamily="18" charset="0"/>
                          </a:rPr>
                          <m:t>2</m:t>
                        </m:r>
                      </m:den>
                    </m:f>
                  </m:oMath>
                </a14:m>
                <a:r>
                  <a:rPr lang="zh-CN" altLang="en-US" sz="2400" b="0" i="1" dirty="0">
                    <a:solidFill>
                      <a:srgbClr val="FF0000"/>
                    </a:solidFill>
                    <a:latin typeface="Times New Roman" panose="02020603050405020304" pitchFamily="18" charset="0"/>
                    <a:cs typeface="Times New Roman" panose="02020603050405020304" pitchFamily="18" charset="0"/>
                  </a:rPr>
                  <a:t> </a:t>
                </a:r>
                <a:r>
                  <a:rPr lang="en-US" altLang="zh-CN" sz="2400" b="0" i="1"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altLang="en-US" sz="2400" b="0" i="1">
                            <a:solidFill>
                              <a:srgbClr val="FF0000"/>
                            </a:solidFill>
                            <a:latin typeface="Cambria Math" panose="02040503050406030204" pitchFamily="18" charset="0"/>
                          </a:rPr>
                        </m:ctrlPr>
                      </m:accPr>
                      <m:e>
                        <m:r>
                          <m:rPr>
                            <m:nor/>
                          </m:rPr>
                          <a:rPr lang="en-US" altLang="zh-CN" sz="2400" b="0" i="1">
                            <a:solidFill>
                              <a:srgbClr val="FF0000"/>
                            </a:solidFill>
                            <a:latin typeface="Times New Roman" panose="02020603050405020304" pitchFamily="18" charset="0"/>
                            <a:cs typeface="Times New Roman" panose="02020603050405020304" pitchFamily="18" charset="0"/>
                          </a:rPr>
                          <m:t>j</m:t>
                        </m:r>
                      </m:e>
                    </m:acc>
                    <m:r>
                      <m:rPr>
                        <m:nor/>
                      </m:rPr>
                      <a:rPr lang="en-US" altLang="zh-CN" sz="2400" b="0">
                        <a:solidFill>
                          <a:srgbClr val="FF0000"/>
                        </a:solidFill>
                        <a:latin typeface="Times New Roman" panose="02020603050405020304" pitchFamily="18" charset="0"/>
                        <a:cs typeface="Times New Roman" panose="02020603050405020304" pitchFamily="18" charset="0"/>
                      </a:rPr>
                      <m:t>cos</m:t>
                    </m:r>
                    <m:f>
                      <m:fPr>
                        <m:ctrlPr>
                          <a:rPr lang="en-US" altLang="zh-CN" sz="2400" b="0" i="1">
                            <a:solidFill>
                              <a:srgbClr val="FF0000"/>
                            </a:solidFill>
                            <a:latin typeface="Cambria Math" panose="02040503050406030204" pitchFamily="18" charset="0"/>
                            <a:cs typeface="Times New Roman" panose="02020603050405020304" pitchFamily="18" charset="0"/>
                          </a:rPr>
                        </m:ctrlPr>
                      </m:fPr>
                      <m:num>
                        <m:r>
                          <m:rPr>
                            <m:nor/>
                          </m:rPr>
                          <a:rPr lang="zh-CN" altLang="en-US" sz="2400" b="0" i="1">
                            <a:solidFill>
                              <a:srgbClr val="FF0000"/>
                            </a:solidFill>
                            <a:latin typeface="Times New Roman" panose="02020603050405020304" pitchFamily="18" charset="0"/>
                            <a:cs typeface="Times New Roman" panose="02020603050405020304" pitchFamily="18" charset="0"/>
                          </a:rPr>
                          <m:t>θ</m:t>
                        </m:r>
                      </m:num>
                      <m:den>
                        <m:r>
                          <m:rPr>
                            <m:nor/>
                          </m:rPr>
                          <a:rPr lang="en-US" altLang="zh-CN" sz="2400" b="0">
                            <a:solidFill>
                              <a:srgbClr val="FF0000"/>
                            </a:solidFill>
                            <a:latin typeface="Times New Roman" panose="02020603050405020304" pitchFamily="18" charset="0"/>
                            <a:cs typeface="Times New Roman" panose="02020603050405020304" pitchFamily="18" charset="0"/>
                          </a:rPr>
                          <m:t>2</m:t>
                        </m:r>
                      </m:den>
                    </m:f>
                    <m:r>
                      <a:rPr lang="en-US" altLang="zh-CN" sz="2400" b="0" i="1" smtClean="0">
                        <a:solidFill>
                          <a:srgbClr val="FF0000"/>
                        </a:solidFill>
                        <a:latin typeface="Cambria Math" panose="02040503050406030204" pitchFamily="18" charset="0"/>
                        <a:cs typeface="Times New Roman" panose="02020603050405020304" pitchFamily="18" charset="0"/>
                      </a:rPr>
                      <m:t>)</m:t>
                    </m:r>
                  </m:oMath>
                </a14:m>
                <a:endParaRPr lang="zh-CN" altLang="en-US" sz="2400" dirty="0">
                  <a:solidFill>
                    <a:srgbClr val="FF0000"/>
                  </a:solidFill>
                  <a:latin typeface="Times New Roman" panose="02020603050405020304" pitchFamily="18" charset="0"/>
                  <a:cs typeface="Times New Roman" panose="02020603050405020304" pitchFamily="18" charset="0"/>
                </a:endParaRPr>
              </a:p>
              <a:p>
                <a:r>
                  <a:rPr lang="en-US" altLang="zh-CN" sz="2400" b="0" i="1" dirty="0">
                    <a:solidFill>
                      <a:srgbClr val="FF0000"/>
                    </a:solidFill>
                    <a:latin typeface="Times New Roman" panose="02020603050405020304" pitchFamily="18" charset="0"/>
                    <a:cs typeface="Times New Roman" panose="02020603050405020304" pitchFamily="18" charset="0"/>
                  </a:rPr>
                  <a:t> </a:t>
                </a:r>
                <a:endParaRPr lang="zh-CN" altLang="en-US" sz="2400" b="0"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6317808" y="3199784"/>
                <a:ext cx="3141065" cy="1055610"/>
              </a:xfrm>
              <a:prstGeom prst="rect">
                <a:avLst/>
              </a:prstGeom>
              <a:blipFill rotWithShape="1">
                <a:blip r:embed="rId13"/>
                <a:stretch>
                  <a:fillRect l="-6" t="-2" r="17" b="25"/>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881063" y="920750"/>
          <a:ext cx="3290887" cy="1169988"/>
        </p:xfrm>
        <a:graphic>
          <a:graphicData uri="http://schemas.openxmlformats.org/presentationml/2006/ole">
            <mc:AlternateContent xmlns:mc="http://schemas.openxmlformats.org/markup-compatibility/2006">
              <mc:Choice xmlns:v="urn:schemas-microsoft-com:vml" Requires="v">
                <p:oleObj spid="_x0000_s8202" name="Equation" r:id="rId14" imgW="30784800" imgH="10972800" progId="Equation.DSMT4">
                  <p:embed/>
                </p:oleObj>
              </mc:Choice>
              <mc:Fallback>
                <p:oleObj name="Equation" r:id="rId14" imgW="30784800" imgH="10972800" progId="Equation.DSMT4">
                  <p:embed/>
                  <p:pic>
                    <p:nvPicPr>
                      <p:cNvPr id="0" name="对象 6"/>
                      <p:cNvPicPr/>
                      <p:nvPr/>
                    </p:nvPicPr>
                    <p:blipFill>
                      <a:blip r:embed="rId15"/>
                      <a:stretch>
                        <a:fillRect/>
                      </a:stretch>
                    </p:blipFill>
                    <p:spPr>
                      <a:xfrm>
                        <a:off x="881063" y="920750"/>
                        <a:ext cx="3290887" cy="1169988"/>
                      </a:xfrm>
                      <a:prstGeom prst="rect">
                        <a:avLst/>
                      </a:prstGeom>
                    </p:spPr>
                  </p:pic>
                </p:oleObj>
              </mc:Fallback>
            </mc:AlternateContent>
          </a:graphicData>
        </a:graphic>
      </p:graphicFrame>
      <p:sp>
        <p:nvSpPr>
          <p:cNvPr id="16" name="矩形 15"/>
          <p:cNvSpPr/>
          <p:nvPr/>
        </p:nvSpPr>
        <p:spPr>
          <a:xfrm>
            <a:off x="760939" y="1124111"/>
            <a:ext cx="354677" cy="80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092717" y="1103903"/>
            <a:ext cx="233881" cy="80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p:cNvGraphicFramePr>
            <a:graphicFrameLocks noChangeAspect="1"/>
          </p:cNvGraphicFramePr>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8203" name="Equation" r:id="rId16" imgW="2743200" imgH="4267200" progId="Equation.DSMT4">
                  <p:embed/>
                </p:oleObj>
              </mc:Choice>
              <mc:Fallback>
                <p:oleObj name="Equation" r:id="rId16" imgW="2743200" imgH="4267200" progId="Equation.DSMT4">
                  <p:embed/>
                  <p:pic>
                    <p:nvPicPr>
                      <p:cNvPr id="0" name="图片 8215"/>
                      <p:cNvPicPr/>
                      <p:nvPr/>
                    </p:nvPicPr>
                    <p:blipFill>
                      <a:blip r:embed="rId17"/>
                      <a:stretch>
                        <a:fillRect/>
                      </a:stretch>
                    </p:blipFill>
                    <p:spPr>
                      <a:xfrm>
                        <a:off x="6146800" y="3352800"/>
                        <a:ext cx="914400" cy="198438"/>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920211" y="5721959"/>
          <a:ext cx="7034000" cy="1023727"/>
        </p:xfrm>
        <a:graphic>
          <a:graphicData uri="http://schemas.openxmlformats.org/presentationml/2006/ole">
            <mc:AlternateContent xmlns:mc="http://schemas.openxmlformats.org/markup-compatibility/2006">
              <mc:Choice xmlns:v="urn:schemas-microsoft-com:vml" Requires="v">
                <p:oleObj spid="_x0000_s8204" name="Equation" r:id="rId18" imgW="64922400" imgH="9448800" progId="Equation.DSMT4">
                  <p:embed/>
                </p:oleObj>
              </mc:Choice>
              <mc:Fallback>
                <p:oleObj name="Equation" r:id="rId18" imgW="64922400" imgH="9448800" progId="Equation.DSMT4">
                  <p:embed/>
                  <p:pic>
                    <p:nvPicPr>
                      <p:cNvPr id="0" name="图片 8216"/>
                      <p:cNvPicPr/>
                      <p:nvPr/>
                    </p:nvPicPr>
                    <p:blipFill>
                      <a:blip r:embed="rId19"/>
                      <a:stretch>
                        <a:fillRect/>
                      </a:stretch>
                    </p:blipFill>
                    <p:spPr>
                      <a:xfrm>
                        <a:off x="920211" y="5721959"/>
                        <a:ext cx="7034000" cy="1023727"/>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42" grpId="0"/>
      <p:bldP spid="16" grpId="0" animBg="1"/>
      <p:bldP spid="16" grpId="1" animBg="1"/>
      <p:bldP spid="18" grpId="0" animBg="1"/>
      <p:bldP spid="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a:stretch>
            <a:fillRect/>
          </a:stretch>
        </p:blipFill>
        <p:spPr>
          <a:xfrm>
            <a:off x="4050198" y="838234"/>
            <a:ext cx="4986298" cy="2684929"/>
          </a:xfrm>
          <a:prstGeom prst="rect">
            <a:avLst/>
          </a:prstGeom>
        </p:spPr>
      </p:pic>
      <p:sp>
        <p:nvSpPr>
          <p:cNvPr id="3"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库仑散射公式的推导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430292" y="2085232"/>
            <a:ext cx="2125484" cy="523220"/>
          </a:xfrm>
          <a:prstGeom prst="rect">
            <a:avLst/>
          </a:prstGeom>
          <a:noFill/>
        </p:spPr>
        <p:txBody>
          <a:bodyPr wrap="square" rtlCol="0">
            <a:spAutoFit/>
          </a:bodyPr>
          <a:lstStyle/>
          <a:p>
            <a:r>
              <a:rPr lang="zh-CN" altLang="en-US" sz="2800" dirty="0">
                <a:solidFill>
                  <a:srgbClr val="0000FF"/>
                </a:solidFill>
                <a:latin typeface="隶书" panose="02010509060101010101" pitchFamily="49" charset="-122"/>
                <a:ea typeface="隶书" panose="02010509060101010101" pitchFamily="49" charset="-122"/>
              </a:rPr>
              <a:t>右式积分：</a:t>
            </a:r>
          </a:p>
        </p:txBody>
      </p:sp>
      <p:sp>
        <p:nvSpPr>
          <p:cNvPr id="9" name="文本框 8"/>
          <p:cNvSpPr txBox="1"/>
          <p:nvPr/>
        </p:nvSpPr>
        <p:spPr>
          <a:xfrm>
            <a:off x="594116" y="2613037"/>
            <a:ext cx="3816424" cy="584775"/>
          </a:xfrm>
          <a:prstGeom prst="rect">
            <a:avLst/>
          </a:prstGeom>
          <a:noFill/>
        </p:spPr>
        <p:txBody>
          <a:bodyPr wrap="square" rtlCol="0">
            <a:spAutoFit/>
          </a:bodyPr>
          <a:lstStyle/>
          <a:p>
            <a:r>
              <a:rPr lang="el-GR" altLang="zh-CN" sz="3200" b="0" i="1" dirty="0">
                <a:latin typeface="Times New Roman" panose="02020603050405020304" pitchFamily="18" charset="0"/>
                <a:cs typeface="Times New Roman" panose="02020603050405020304" pitchFamily="18" charset="0"/>
              </a:rPr>
              <a:t>φ</a:t>
            </a:r>
            <a:r>
              <a:rPr lang="zh-CN" altLang="en-US" sz="2800" b="0" dirty="0">
                <a:latin typeface="隶书" panose="02010509060101010101" pitchFamily="49" charset="-122"/>
                <a:ea typeface="隶书" panose="02010509060101010101" pitchFamily="49" charset="-122"/>
                <a:cs typeface="Times New Roman" panose="02020603050405020304" pitchFamily="18" charset="0"/>
              </a:rPr>
              <a:t>的变化</a:t>
            </a:r>
            <a:r>
              <a:rPr lang="zh-CN" altLang="en-US" sz="3200" b="0" dirty="0">
                <a:latin typeface="Times New Roman" panose="02020603050405020304" pitchFamily="18" charset="0"/>
                <a:cs typeface="Times New Roman" panose="02020603050405020304" pitchFamily="18" charset="0"/>
              </a:rPr>
              <a:t>：</a:t>
            </a:r>
            <a:r>
              <a:rPr lang="en-US" altLang="zh-CN" sz="3200" b="0" dirty="0">
                <a:latin typeface="Times New Roman" panose="02020603050405020304" pitchFamily="18" charset="0"/>
                <a:cs typeface="Times New Roman" panose="02020603050405020304" pitchFamily="18" charset="0"/>
              </a:rPr>
              <a:t>0</a:t>
            </a:r>
            <a:r>
              <a:rPr lang="en-US" altLang="zh-CN" sz="3200" b="0" i="1" dirty="0">
                <a:latin typeface="Times New Roman" panose="02020603050405020304" pitchFamily="18" charset="0"/>
                <a:cs typeface="Times New Roman" panose="02020603050405020304" pitchFamily="18" charset="0"/>
              </a:rPr>
              <a:t> → </a:t>
            </a:r>
            <a:r>
              <a:rPr lang="el-GR" altLang="zh-CN" sz="3200" b="0" i="1" dirty="0">
                <a:latin typeface="Times New Roman" panose="02020603050405020304" pitchFamily="18" charset="0"/>
                <a:cs typeface="Times New Roman" panose="02020603050405020304" pitchFamily="18" charset="0"/>
              </a:rPr>
              <a:t>π</a:t>
            </a:r>
            <a:r>
              <a:rPr lang="en-US" altLang="zh-CN" sz="3200" b="0" i="1" dirty="0">
                <a:latin typeface="Times New Roman" panose="02020603050405020304" pitchFamily="18" charset="0"/>
                <a:cs typeface="Times New Roman" panose="02020603050405020304" pitchFamily="18" charset="0"/>
              </a:rPr>
              <a:t> ‒ </a:t>
            </a:r>
            <a:r>
              <a:rPr lang="el-GR" altLang="zh-CN" sz="3200" b="0" i="1" dirty="0">
                <a:latin typeface="Times New Roman" panose="02020603050405020304" pitchFamily="18" charset="0"/>
                <a:cs typeface="Times New Roman" panose="02020603050405020304" pitchFamily="18" charset="0"/>
              </a:rPr>
              <a:t>θ</a:t>
            </a:r>
            <a:endParaRPr lang="zh-CN" altLang="en-US" sz="32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p:cNvSpPr txBox="1"/>
              <p:nvPr/>
            </p:nvSpPr>
            <p:spPr>
              <a:xfrm>
                <a:off x="4860032" y="5719045"/>
                <a:ext cx="4501008" cy="10300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altLang="zh-CN" sz="2800" b="0" i="1" kern="100" smtClean="0">
                          <a:effectLst/>
                          <a:latin typeface="Times New Roman" panose="02020603050405020304" pitchFamily="18" charset="0"/>
                          <a:cs typeface="Times New Roman" panose="02020603050405020304" pitchFamily="18" charset="0"/>
                        </a:rPr>
                        <m:t>v</m:t>
                      </m:r>
                      <m:r>
                        <m:rPr>
                          <m:nor/>
                        </m:rPr>
                        <a:rPr lang="en-US" altLang="zh-CN" sz="2800" b="0" kern="100" smtClean="0">
                          <a:effectLst/>
                          <a:latin typeface="Times New Roman" panose="02020603050405020304" pitchFamily="18" charset="0"/>
                          <a:cs typeface="Times New Roman" panose="02020603050405020304" pitchFamily="18" charset="0"/>
                        </a:rPr>
                        <m:t>sin</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800" b="0" i="1" kern="100">
                              <a:effectLst/>
                              <a:latin typeface="Times New Roman" panose="02020603050405020304" pitchFamily="18" charset="0"/>
                              <a:cs typeface="Times New Roman" panose="02020603050405020304" pitchFamily="18" charset="0"/>
                            </a:rPr>
                            <m:t>θ</m:t>
                          </m:r>
                        </m:num>
                        <m:den>
                          <m:r>
                            <m:rPr>
                              <m:nor/>
                            </m:rPr>
                            <a:rPr lang="en-US" altLang="zh-CN" sz="2800" b="0" kern="100">
                              <a:effectLst/>
                              <a:latin typeface="Times New Roman" panose="02020603050405020304" pitchFamily="18" charset="0"/>
                              <a:cs typeface="Times New Roman" panose="02020603050405020304" pitchFamily="18" charset="0"/>
                            </a:rPr>
                            <m:t>2</m:t>
                          </m:r>
                        </m:den>
                      </m:f>
                      <m:r>
                        <m:rPr>
                          <m:nor/>
                        </m:rPr>
                        <a:rPr lang="en-US" altLang="zh-CN" sz="2800" b="0" kern="100">
                          <a:effectLst/>
                          <a:latin typeface="Times New Roman" panose="02020603050405020304" pitchFamily="18" charset="0"/>
                          <a:cs typeface="Times New Roman" panose="02020603050405020304" pitchFamily="18" charset="0"/>
                        </a:rPr>
                        <m:t> = </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effectLst/>
                                  <a:latin typeface="Times New Roman" panose="02020603050405020304" pitchFamily="18" charset="0"/>
                                  <a:cs typeface="Times New Roman" panose="02020603050405020304" pitchFamily="18" charset="0"/>
                                </a:rPr>
                                <m:t>Z</m:t>
                              </m:r>
                            </m:e>
                            <m:sub>
                              <m:r>
                                <a:rPr lang="en-US" altLang="zh-CN" sz="2800" b="0" i="1" kern="100" smtClean="0">
                                  <a:effectLst/>
                                  <a:latin typeface="Cambria Math" panose="02040503050406030204" pitchFamily="18" charset="0"/>
                                  <a:cs typeface="Times New Roman" panose="02020603050405020304" pitchFamily="18" charset="0"/>
                                </a:rPr>
                                <m:t>1</m:t>
                              </m:r>
                            </m:sub>
                          </m:sSub>
                          <m:sSub>
                            <m:sSub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effectLst/>
                                  <a:latin typeface="Times New Roman" panose="02020603050405020304" pitchFamily="18" charset="0"/>
                                  <a:cs typeface="Times New Roman" panose="02020603050405020304" pitchFamily="18" charset="0"/>
                                </a:rPr>
                                <m:t>Z</m:t>
                              </m:r>
                            </m:e>
                            <m:sub>
                              <m:r>
                                <a:rPr lang="en-US" altLang="zh-CN" sz="2800" b="0" i="1" kern="100" smtClean="0">
                                  <a:effectLst/>
                                  <a:latin typeface="Cambria Math" panose="02040503050406030204" pitchFamily="18" charset="0"/>
                                  <a:cs typeface="Times New Roman" panose="02020603050405020304" pitchFamily="18" charset="0"/>
                                </a:rPr>
                                <m:t>2</m:t>
                              </m:r>
                            </m:sub>
                          </m:sSub>
                          <m:sSup>
                            <m:sSup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800" b="0" i="1" kern="100">
                                  <a:effectLst/>
                                  <a:latin typeface="Times New Roman" panose="02020603050405020304" pitchFamily="18" charset="0"/>
                                  <a:cs typeface="Times New Roman" panose="02020603050405020304" pitchFamily="18" charset="0"/>
                                </a:rPr>
                                <m:t>e</m:t>
                              </m:r>
                            </m:e>
                            <m:sup>
                              <m:r>
                                <a:rPr lang="en-US" altLang="zh-CN" sz="2800" b="0" i="1" kern="100" smtClean="0">
                                  <a:effectLst/>
                                  <a:latin typeface="Cambria Math" panose="02040503050406030204" pitchFamily="18" charset="0"/>
                                  <a:cs typeface="Times New Roman" panose="02020603050405020304" pitchFamily="18" charset="0"/>
                                </a:rPr>
                                <m:t>2</m:t>
                              </m:r>
                            </m:sup>
                          </m:sSup>
                        </m:num>
                        <m:den>
                          <m:r>
                            <m:rPr>
                              <m:nor/>
                            </m:rPr>
                            <a:rPr lang="en-US" altLang="zh-CN" sz="2800" b="0" kern="100">
                              <a:effectLst/>
                              <a:latin typeface="Times New Roman" panose="02020603050405020304" pitchFamily="18" charset="0"/>
                              <a:cs typeface="Times New Roman" panose="02020603050405020304" pitchFamily="18" charset="0"/>
                            </a:rPr>
                            <m:t>4</m:t>
                          </m:r>
                          <m:r>
                            <m:rPr>
                              <m:nor/>
                            </m:rPr>
                            <a:rPr lang="en-US" altLang="zh-CN" sz="2800" b="0" i="1" kern="100">
                              <a:effectLst/>
                              <a:latin typeface="Times New Roman" panose="02020603050405020304" pitchFamily="18" charset="0"/>
                              <a:cs typeface="Times New Roman" panose="02020603050405020304" pitchFamily="18" charset="0"/>
                            </a:rPr>
                            <m:t>π</m:t>
                          </m:r>
                          <m:sSub>
                            <m:sSub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effectLst/>
                                  <a:latin typeface="Times New Roman" panose="02020603050405020304" pitchFamily="18" charset="0"/>
                                  <a:cs typeface="Times New Roman" panose="02020603050405020304" pitchFamily="18" charset="0"/>
                                </a:rPr>
                                <m:t>ε</m:t>
                              </m:r>
                            </m:e>
                            <m:sub>
                              <m:r>
                                <a:rPr lang="en-US" altLang="zh-CN" sz="2800" b="0" i="1" kern="100" smtClean="0">
                                  <a:effectLst/>
                                  <a:latin typeface="Cambria Math" panose="02040503050406030204" pitchFamily="18" charset="0"/>
                                  <a:cs typeface="Times New Roman" panose="02020603050405020304" pitchFamily="18" charset="0"/>
                                </a:rPr>
                                <m:t>0</m:t>
                              </m:r>
                            </m:sub>
                          </m:sSub>
                          <m:r>
                            <m:rPr>
                              <m:nor/>
                            </m:rPr>
                            <a:rPr lang="en-US" altLang="zh-CN" sz="2800" b="0" i="1" kern="100">
                              <a:effectLst/>
                              <a:latin typeface="Times New Roman" panose="02020603050405020304" pitchFamily="18" charset="0"/>
                              <a:cs typeface="Times New Roman" panose="02020603050405020304" pitchFamily="18" charset="0"/>
                            </a:rPr>
                            <m:t>mvb</m:t>
                          </m:r>
                        </m:den>
                      </m:f>
                      <m:r>
                        <m:rPr>
                          <m:nor/>
                        </m:rPr>
                        <a:rPr lang="en-US" altLang="zh-CN" sz="2800" b="0" kern="100">
                          <a:effectLst/>
                          <a:latin typeface="Times New Roman" panose="02020603050405020304" pitchFamily="18" charset="0"/>
                          <a:cs typeface="Times New Roman" panose="02020603050405020304" pitchFamily="18" charset="0"/>
                        </a:rPr>
                        <m:t>cos</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800" b="0" i="1" kern="100">
                              <a:effectLst/>
                              <a:latin typeface="Times New Roman" panose="02020603050405020304" pitchFamily="18" charset="0"/>
                              <a:cs typeface="Times New Roman" panose="02020603050405020304" pitchFamily="18" charset="0"/>
                            </a:rPr>
                            <m:t>θ</m:t>
                          </m:r>
                        </m:num>
                        <m:den>
                          <m:r>
                            <m:rPr>
                              <m:nor/>
                            </m:rPr>
                            <a:rPr lang="en-US" altLang="zh-CN" sz="2800" b="0" kern="100">
                              <a:effectLst/>
                              <a:latin typeface="Times New Roman" panose="02020603050405020304" pitchFamily="18" charset="0"/>
                              <a:cs typeface="Times New Roman" panose="02020603050405020304" pitchFamily="18" charset="0"/>
                            </a:rPr>
                            <m:t>2</m:t>
                          </m:r>
                        </m:den>
                      </m:f>
                    </m:oMath>
                  </m:oMathPara>
                </a14:m>
                <a:endParaRPr lang="zh-CN" altLang="en-US" sz="2800" b="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4860032" y="5719045"/>
                <a:ext cx="4501008" cy="1030090"/>
              </a:xfrm>
              <a:prstGeom prst="rect">
                <a:avLst/>
              </a:prstGeom>
              <a:blipFill rotWithShape="1">
                <a:blip r:embed="rId5"/>
                <a:stretch>
                  <a:fillRect l="-8" t="-23" r="11" b="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bject 5"/>
              <p:cNvSpPr txBox="1"/>
              <p:nvPr/>
            </p:nvSpPr>
            <p:spPr bwMode="auto">
              <a:xfrm>
                <a:off x="3743908" y="5790144"/>
                <a:ext cx="1656184" cy="443946"/>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800" b="0" i="1" smtClean="0">
                          <a:solidFill>
                            <a:srgbClr val="000000"/>
                          </a:solidFill>
                          <a:latin typeface="Times New Roman" panose="02020603050405020304" pitchFamily="18" charset="0"/>
                          <a:cs typeface="Times New Roman" panose="02020603050405020304" pitchFamily="18" charset="0"/>
                        </a:rPr>
                        <m:t>L</m:t>
                      </m:r>
                      <m:r>
                        <m:rPr>
                          <m:nor/>
                        </m:rPr>
                        <a:rPr lang="en-US" altLang="zh-CN" sz="2800" b="0" i="1" smtClean="0">
                          <a:solidFill>
                            <a:srgbClr val="000000"/>
                          </a:solidFill>
                          <a:latin typeface="Times New Roman" panose="02020603050405020304" pitchFamily="18" charset="0"/>
                          <a:cs typeface="Times New Roman" panose="02020603050405020304" pitchFamily="18" charset="0"/>
                        </a:rPr>
                        <m:t> </m:t>
                      </m:r>
                      <m:r>
                        <m:rPr>
                          <m:nor/>
                        </m:rPr>
                        <a:rPr lang="en-US" altLang="zh-CN" sz="2800" b="0" i="0" smtClean="0">
                          <a:solidFill>
                            <a:srgbClr val="000000"/>
                          </a:solidFill>
                          <a:latin typeface="Times New Roman" panose="02020603050405020304" pitchFamily="18" charset="0"/>
                          <a:cs typeface="Times New Roman" panose="02020603050405020304" pitchFamily="18" charset="0"/>
                        </a:rPr>
                        <m:t>= </m:t>
                      </m:r>
                      <m:r>
                        <m:rPr>
                          <m:nor/>
                        </m:rPr>
                        <a:rPr lang="en-US" altLang="zh-CN" sz="2800" b="0" i="1" smtClean="0">
                          <a:solidFill>
                            <a:srgbClr val="000000"/>
                          </a:solidFill>
                          <a:latin typeface="Times New Roman" panose="02020603050405020304" pitchFamily="18" charset="0"/>
                          <a:cs typeface="Times New Roman" panose="02020603050405020304" pitchFamily="18" charset="0"/>
                        </a:rPr>
                        <m:t>mvb</m:t>
                      </m:r>
                      <m:r>
                        <m:rPr>
                          <m:nor/>
                        </m:rPr>
                        <a:rPr lang="en-US" altLang="zh-CN" sz="2800" b="0" i="1" smtClean="0">
                          <a:solidFill>
                            <a:srgbClr val="000000"/>
                          </a:solidFill>
                          <a:latin typeface="Times New Roman" panose="02020603050405020304" pitchFamily="18" charset="0"/>
                          <a:cs typeface="Times New Roman" panose="02020603050405020304" pitchFamily="18" charset="0"/>
                        </a:rPr>
                        <m:t> </m:t>
                      </m:r>
                    </m:oMath>
                  </m:oMathPara>
                </a14:m>
                <a:endParaRPr lang="zh-CN" altLang="en-US" sz="2800" b="0" i="1" dirty="0">
                  <a:latin typeface="Times New Roman" panose="02020603050405020304" pitchFamily="18" charset="0"/>
                  <a:cs typeface="Times New Roman" panose="02020603050405020304" pitchFamily="18" charset="0"/>
                </a:endParaRPr>
              </a:p>
            </p:txBody>
          </p:sp>
        </mc:Choice>
        <mc:Fallback xmlns="">
          <p:sp>
            <p:nvSpPr>
              <p:cNvPr id="14" name="Object 5"/>
              <p:cNvSpPr txBox="1">
                <a:spLocks noRot="1" noChangeAspect="1" noMove="1" noResize="1" noEditPoints="1" noAdjustHandles="1" noChangeArrowheads="1" noChangeShapeType="1" noTextEdit="1"/>
              </p:cNvSpPr>
              <p:nvPr/>
            </p:nvSpPr>
            <p:spPr bwMode="auto">
              <a:xfrm>
                <a:off x="3743908" y="5790144"/>
                <a:ext cx="1656184" cy="443946"/>
              </a:xfrm>
              <a:prstGeom prst="rect">
                <a:avLst/>
              </a:prstGeom>
              <a:blipFill rotWithShape="1">
                <a:blip r:embed="rId6"/>
                <a:stretch>
                  <a:fillRect l="-35" t="-48" r="3" b="-16669"/>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8802" y="5717227"/>
                <a:ext cx="3563888" cy="103009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m:rPr>
                          <m:nor/>
                        </m:rPr>
                        <a:rPr kumimoji="0" lang="en-US" altLang="zh-CN" sz="2800" b="0" i="1" u="none" strike="noStrike" kern="1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v</m:t>
                      </m:r>
                      <m:r>
                        <m:rPr>
                          <m:nor/>
                        </m:rPr>
                        <a:rPr kumimoji="0" lang="en-US" altLang="zh-CN" sz="2800" b="0" i="0" u="none" strike="noStrike" kern="1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sin</m:t>
                      </m:r>
                      <m:f>
                        <m:fPr>
                          <m:ctrlPr>
                            <a:rPr kumimoji="0" lang="zh-CN" altLang="zh-CN" sz="2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nor/>
                            </m:rPr>
                            <a:rPr kumimoji="0" lang="en-US" altLang="zh-CN" sz="2800" b="0" i="1"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θ</m:t>
                          </m:r>
                        </m:num>
                        <m:den>
                          <m:r>
                            <m:rPr>
                              <m:nor/>
                            </m:rPr>
                            <a:rPr kumimoji="0" lang="en-US" altLang="zh-CN" sz="2800" b="0" i="0"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2</m:t>
                          </m:r>
                        </m:den>
                      </m:f>
                      <m:r>
                        <m:rPr>
                          <m:nor/>
                        </m:rPr>
                        <a:rPr kumimoji="0" lang="en-US" altLang="zh-CN" sz="2800" b="0" i="0"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 = </m:t>
                      </m:r>
                      <m:f>
                        <m:fPr>
                          <m:ctrlPr>
                            <a:rPr kumimoji="0" lang="zh-CN" altLang="zh-CN" sz="2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2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nor/>
                                </m:rPr>
                                <a:rPr kumimoji="0" lang="en-US" altLang="zh-CN" sz="2800" b="0" i="1"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Z</m:t>
                              </m:r>
                            </m:e>
                            <m:sub>
                              <m:r>
                                <a:rPr kumimoji="0" lang="en-US" altLang="zh-CN" sz="2800" b="0" i="1" u="none" strike="noStrike" kern="1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1</m:t>
                              </m:r>
                            </m:sub>
                          </m:sSub>
                          <m:sSub>
                            <m:sSubPr>
                              <m:ctrlPr>
                                <a:rPr kumimoji="0" lang="zh-CN" altLang="zh-CN" sz="2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nor/>
                                </m:rPr>
                                <a:rPr kumimoji="0" lang="en-US" altLang="zh-CN" sz="2800" b="0" i="1"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Z</m:t>
                              </m:r>
                            </m:e>
                            <m:sub>
                              <m:r>
                                <a:rPr kumimoji="0" lang="en-US" altLang="zh-CN" sz="2800" b="0" i="1" u="none" strike="noStrike" kern="1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b>
                          </m:sSub>
                          <m:sSup>
                            <m:sSupPr>
                              <m:ctrlPr>
                                <a:rPr kumimoji="0" lang="zh-CN" altLang="zh-CN" sz="2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m:rPr>
                                  <m:nor/>
                                </m:rPr>
                                <a:rPr kumimoji="0" lang="en-US" altLang="zh-CN" sz="2800" b="0" i="1"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e</m:t>
                              </m:r>
                            </m:e>
                            <m:sup>
                              <m:r>
                                <a:rPr kumimoji="0" lang="en-US" altLang="zh-CN" sz="2800" b="0" i="1" u="none" strike="noStrike" kern="1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2</m:t>
                              </m:r>
                            </m:sup>
                          </m:sSup>
                        </m:num>
                        <m:den>
                          <m:r>
                            <m:rPr>
                              <m:nor/>
                            </m:rPr>
                            <a:rPr kumimoji="0" lang="en-US" altLang="zh-CN" sz="2800" b="0" i="0"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4</m:t>
                          </m:r>
                          <m:r>
                            <m:rPr>
                              <m:nor/>
                            </m:rPr>
                            <a:rPr kumimoji="0" lang="en-US" altLang="zh-CN" sz="2800" b="0" i="1"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π</m:t>
                          </m:r>
                          <m:sSub>
                            <m:sSubPr>
                              <m:ctrlPr>
                                <a:rPr kumimoji="0" lang="zh-CN" altLang="zh-CN" sz="2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m:rPr>
                                  <m:nor/>
                                </m:rPr>
                                <a:rPr kumimoji="0" lang="en-US" altLang="zh-CN" sz="2800" b="0" i="1"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ε</m:t>
                              </m:r>
                            </m:e>
                            <m:sub>
                              <m:r>
                                <a:rPr kumimoji="0" lang="en-US" altLang="zh-CN" sz="2800" b="0" i="1" u="none" strike="noStrike" kern="1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0</m:t>
                              </m:r>
                            </m:sub>
                          </m:sSub>
                          <m:r>
                            <m:rPr>
                              <m:nor/>
                            </m:rPr>
                            <a:rPr kumimoji="0" lang="en-US" altLang="zh-CN" sz="2800" b="0" i="1" u="none" strike="noStrike" kern="100" cap="none" spc="0" normalizeH="0" baseline="0" noProof="0" smtClean="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L</m:t>
                          </m:r>
                        </m:den>
                      </m:f>
                      <m:r>
                        <m:rPr>
                          <m:nor/>
                        </m:rPr>
                        <a:rPr kumimoji="0" lang="en-US" altLang="zh-CN" sz="2800" b="0" i="0"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cos</m:t>
                      </m:r>
                      <m:f>
                        <m:fPr>
                          <m:ctrlPr>
                            <a:rPr kumimoji="0" lang="zh-CN" altLang="zh-CN" sz="2800" b="0" i="1" u="none" strike="noStrike" kern="1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m:rPr>
                              <m:nor/>
                            </m:rPr>
                            <a:rPr kumimoji="0" lang="en-US" altLang="zh-CN" sz="2800" b="0" i="1"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θ</m:t>
                          </m:r>
                        </m:num>
                        <m:den>
                          <m:r>
                            <m:rPr>
                              <m:nor/>
                            </m:rPr>
                            <a:rPr kumimoji="0" lang="en-US" altLang="zh-CN" sz="2800" b="0" i="0"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m:t>2</m:t>
                          </m:r>
                        </m:den>
                      </m:f>
                    </m:oMath>
                  </m:oMathPara>
                </a14:m>
                <a:endParaRPr kumimoji="0" lang="zh-CN" altLang="zh-CN" sz="2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8802" y="5717227"/>
                <a:ext cx="3563888" cy="1030090"/>
              </a:xfrm>
              <a:prstGeom prst="rect">
                <a:avLst/>
              </a:prstGeom>
              <a:blipFill rotWithShape="1">
                <a:blip r:embed="rId7"/>
                <a:stretch>
                  <a:fillRect l="-15" t="-31" r="5" b="43"/>
                </a:stretch>
              </a:blipFill>
            </p:spPr>
            <p:txBody>
              <a:bodyPr/>
              <a:lstStyle/>
              <a:p>
                <a:r>
                  <a:rPr lang="zh-CN" altLang="en-US">
                    <a:noFill/>
                  </a:rPr>
                  <a:t> </a:t>
                </a:r>
              </a:p>
            </p:txBody>
          </p:sp>
        </mc:Fallback>
      </mc:AlternateContent>
      <p:sp>
        <p:nvSpPr>
          <p:cNvPr id="19" name="箭头: 左右 18"/>
          <p:cNvSpPr/>
          <p:nvPr/>
        </p:nvSpPr>
        <p:spPr>
          <a:xfrm>
            <a:off x="3582448" y="6226089"/>
            <a:ext cx="1656184" cy="236750"/>
          </a:xfrm>
          <a:prstGeom prst="lef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aphicFrame>
        <p:nvGraphicFramePr>
          <p:cNvPr id="5" name="对象 4"/>
          <p:cNvGraphicFramePr>
            <a:graphicFrameLocks noChangeAspect="1"/>
          </p:cNvGraphicFramePr>
          <p:nvPr/>
        </p:nvGraphicFramePr>
        <p:xfrm>
          <a:off x="688149" y="861985"/>
          <a:ext cx="3290887" cy="1169988"/>
        </p:xfrm>
        <a:graphic>
          <a:graphicData uri="http://schemas.openxmlformats.org/presentationml/2006/ole">
            <mc:AlternateContent xmlns:mc="http://schemas.openxmlformats.org/markup-compatibility/2006">
              <mc:Choice xmlns:v="urn:schemas-microsoft-com:vml" Requires="v">
                <p:oleObj spid="_x0000_s9222" name="Equation" r:id="rId8" imgW="30784800" imgH="10972800" progId="Equation.DSMT4">
                  <p:embed/>
                </p:oleObj>
              </mc:Choice>
              <mc:Fallback>
                <p:oleObj name="Equation" r:id="rId8" imgW="30784800" imgH="10972800" progId="Equation.DSMT4">
                  <p:embed/>
                  <p:pic>
                    <p:nvPicPr>
                      <p:cNvPr id="0" name="对象 4"/>
                      <p:cNvPicPr/>
                      <p:nvPr/>
                    </p:nvPicPr>
                    <p:blipFill>
                      <a:blip r:embed="rId9"/>
                      <a:stretch>
                        <a:fillRect/>
                      </a:stretch>
                    </p:blipFill>
                    <p:spPr>
                      <a:xfrm>
                        <a:off x="688149" y="861985"/>
                        <a:ext cx="3290887" cy="1169988"/>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657860" y="3533775"/>
          <a:ext cx="7814310" cy="868680"/>
        </p:xfrm>
        <a:graphic>
          <a:graphicData uri="http://schemas.openxmlformats.org/presentationml/2006/ole">
            <mc:AlternateContent xmlns:mc="http://schemas.openxmlformats.org/markup-compatibility/2006">
              <mc:Choice xmlns:v="urn:schemas-microsoft-com:vml" Requires="v">
                <p:oleObj spid="_x0000_s9223" name="Equation" r:id="rId10" imgW="3594100" imgH="393700" progId="Equation.DSMT4">
                  <p:embed/>
                </p:oleObj>
              </mc:Choice>
              <mc:Fallback>
                <p:oleObj name="Equation" r:id="rId10" imgW="3594100" imgH="393700" progId="Equation.DSMT4">
                  <p:embed/>
                  <p:pic>
                    <p:nvPicPr>
                      <p:cNvPr id="0" name="图片 9227"/>
                      <p:cNvPicPr/>
                      <p:nvPr/>
                    </p:nvPicPr>
                    <p:blipFill>
                      <a:blip r:embed="rId11"/>
                      <a:stretch>
                        <a:fillRect/>
                      </a:stretch>
                    </p:blipFill>
                    <p:spPr>
                      <a:xfrm>
                        <a:off x="657860" y="3533775"/>
                        <a:ext cx="7814310" cy="868680"/>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448945" y="4619625"/>
          <a:ext cx="8531860" cy="1040130"/>
        </p:xfrm>
        <a:graphic>
          <a:graphicData uri="http://schemas.openxmlformats.org/presentationml/2006/ole">
            <mc:AlternateContent xmlns:mc="http://schemas.openxmlformats.org/markup-compatibility/2006">
              <mc:Choice xmlns:v="urn:schemas-microsoft-com:vml" Requires="v">
                <p:oleObj spid="_x0000_s9224" name="Equation" r:id="rId12" imgW="3771900" imgH="457200" progId="Equation.DSMT4">
                  <p:embed/>
                </p:oleObj>
              </mc:Choice>
              <mc:Fallback>
                <p:oleObj name="Equation" r:id="rId12" imgW="3771900" imgH="457200" progId="Equation.DSMT4">
                  <p:embed/>
                  <p:pic>
                    <p:nvPicPr>
                      <p:cNvPr id="0" name="图片 9228"/>
                      <p:cNvPicPr/>
                      <p:nvPr/>
                    </p:nvPicPr>
                    <p:blipFill>
                      <a:blip r:embed="rId13"/>
                      <a:stretch>
                        <a:fillRect/>
                      </a:stretch>
                    </p:blipFill>
                    <p:spPr>
                      <a:xfrm>
                        <a:off x="448945" y="4619625"/>
                        <a:ext cx="8531860" cy="1040130"/>
                      </a:xfrm>
                      <a:prstGeom prst="rect">
                        <a:avLst/>
                      </a:prstGeom>
                    </p:spPr>
                  </p:pic>
                </p:oleObj>
              </mc:Fallback>
            </mc:AlternateContent>
          </a:graphicData>
        </a:graphic>
      </p:graphicFrame>
      <p:cxnSp>
        <p:nvCxnSpPr>
          <p:cNvPr id="11" name="直接连接符 10"/>
          <p:cNvCxnSpPr/>
          <p:nvPr/>
        </p:nvCxnSpPr>
        <p:spPr>
          <a:xfrm>
            <a:off x="6560575" y="4941168"/>
            <a:ext cx="2331905" cy="4320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647131" y="4941168"/>
            <a:ext cx="2331905" cy="4320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55002" y="5019073"/>
            <a:ext cx="233147" cy="16549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508104" y="5019073"/>
            <a:ext cx="233147" cy="16549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5434965" y="2566670"/>
            <a:ext cx="2277110" cy="966470"/>
            <a:chOff x="8559" y="4042"/>
            <a:chExt cx="3586" cy="1522"/>
          </a:xfrm>
        </p:grpSpPr>
        <p:cxnSp>
          <p:nvCxnSpPr>
            <p:cNvPr id="21" name="直接箭头连接符 20"/>
            <p:cNvCxnSpPr/>
            <p:nvPr/>
          </p:nvCxnSpPr>
          <p:spPr>
            <a:xfrm flipV="1">
              <a:off x="9732" y="4042"/>
              <a:ext cx="0" cy="995"/>
            </a:xfrm>
            <a:prstGeom prst="straightConnector1">
              <a:avLst/>
            </a:prstGeom>
            <a:ln w="19050">
              <a:solidFill>
                <a:srgbClr val="FF0000"/>
              </a:solidFill>
              <a:prstDash val="sysDash"/>
              <a:tailEnd type="arrow"/>
            </a:ln>
          </p:spPr>
          <p:style>
            <a:lnRef idx="2">
              <a:schemeClr val="accent1"/>
            </a:lnRef>
            <a:fillRef idx="0">
              <a:srgbClr val="FFFFFF"/>
            </a:fillRef>
            <a:effectRef idx="0">
              <a:srgbClr val="FFFFFF"/>
            </a:effectRef>
            <a:fontRef idx="minor">
              <a:schemeClr val="tx1"/>
            </a:fontRef>
          </p:style>
        </p:cxnSp>
        <p:cxnSp>
          <p:nvCxnSpPr>
            <p:cNvPr id="22" name="直接连接符 21"/>
            <p:cNvCxnSpPr/>
            <p:nvPr/>
          </p:nvCxnSpPr>
          <p:spPr>
            <a:xfrm flipH="1">
              <a:off x="9712" y="4072"/>
              <a:ext cx="2425" cy="0"/>
            </a:xfrm>
            <a:prstGeom prst="line">
              <a:avLst/>
            </a:prstGeom>
            <a:ln w="19050">
              <a:solidFill>
                <a:srgbClr val="FF0000"/>
              </a:solidFill>
              <a:prstDash val="sysDash"/>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a:off x="12145" y="4062"/>
              <a:ext cx="0" cy="980"/>
            </a:xfrm>
            <a:prstGeom prst="line">
              <a:avLst/>
            </a:prstGeom>
            <a:ln w="19050">
              <a:solidFill>
                <a:srgbClr val="FF0000"/>
              </a:solidFill>
              <a:prstDash val="sysDash"/>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a:off x="9720" y="5042"/>
              <a:ext cx="2400" cy="0"/>
            </a:xfrm>
            <a:prstGeom prst="straightConnector1">
              <a:avLst/>
            </a:prstGeom>
            <a:ln w="19050">
              <a:solidFill>
                <a:srgbClr val="FF0000"/>
              </a:solidFill>
              <a:prstDash val="sysDash"/>
              <a:tailEnd type="arrow"/>
            </a:ln>
          </p:spPr>
          <p:style>
            <a:lnRef idx="2">
              <a:schemeClr val="accent1"/>
            </a:lnRef>
            <a:fillRef idx="0">
              <a:srgbClr val="FFFFFF"/>
            </a:fillRef>
            <a:effectRef idx="0">
              <a:srgbClr val="FFFFFF"/>
            </a:effectRef>
            <a:fontRef idx="minor">
              <a:schemeClr val="tx1"/>
            </a:fontRef>
          </p:style>
        </p:cxnSp>
        <p:graphicFrame>
          <p:nvGraphicFramePr>
            <p:cNvPr id="26" name="对象 25"/>
            <p:cNvGraphicFramePr>
              <a:graphicFrameLocks noChangeAspect="1"/>
            </p:cNvGraphicFramePr>
            <p:nvPr/>
          </p:nvGraphicFramePr>
          <p:xfrm>
            <a:off x="10346" y="4940"/>
            <a:ext cx="1101" cy="625"/>
          </p:xfrm>
          <a:graphic>
            <a:graphicData uri="http://schemas.openxmlformats.org/presentationml/2006/ole">
              <mc:AlternateContent xmlns:mc="http://schemas.openxmlformats.org/markup-compatibility/2006">
                <mc:Choice xmlns:v="urn:schemas-microsoft-com:vml" Requires="v">
                  <p:oleObj spid="_x0000_s9225" name="Equation" r:id="rId14" imgW="431800" imgH="241300" progId="Equation.DSMT4">
                    <p:embed/>
                  </p:oleObj>
                </mc:Choice>
                <mc:Fallback>
                  <p:oleObj name="Equation" r:id="rId14" imgW="431800" imgH="241300" progId="Equation.DSMT4">
                    <p:embed/>
                    <p:pic>
                      <p:nvPicPr>
                        <p:cNvPr id="0" name="图片 9227"/>
                        <p:cNvPicPr/>
                        <p:nvPr/>
                      </p:nvPicPr>
                      <p:blipFill>
                        <a:blip r:embed="rId15"/>
                        <a:stretch>
                          <a:fillRect/>
                        </a:stretch>
                      </p:blipFill>
                      <p:spPr>
                        <a:xfrm>
                          <a:off x="10346" y="4940"/>
                          <a:ext cx="1101" cy="625"/>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8559" y="4127"/>
            <a:ext cx="1101" cy="625"/>
          </p:xfrm>
          <a:graphic>
            <a:graphicData uri="http://schemas.openxmlformats.org/presentationml/2006/ole">
              <mc:AlternateContent xmlns:mc="http://schemas.openxmlformats.org/markup-compatibility/2006">
                <mc:Choice xmlns:v="urn:schemas-microsoft-com:vml" Requires="v">
                  <p:oleObj spid="_x0000_s9226" name="Equation" r:id="rId16" imgW="431800" imgH="241300" progId="Equation.DSMT4">
                    <p:embed/>
                  </p:oleObj>
                </mc:Choice>
                <mc:Fallback>
                  <p:oleObj name="Equation" r:id="rId16" imgW="431800" imgH="241300" progId="Equation.DSMT4">
                    <p:embed/>
                    <p:pic>
                      <p:nvPicPr>
                        <p:cNvPr id="0" name="图片 9227"/>
                        <p:cNvPicPr/>
                        <p:nvPr/>
                      </p:nvPicPr>
                      <p:blipFill>
                        <a:blip r:embed="rId17"/>
                        <a:stretch>
                          <a:fillRect/>
                        </a:stretch>
                      </p:blipFill>
                      <p:spPr>
                        <a:xfrm>
                          <a:off x="8559" y="4127"/>
                          <a:ext cx="1101" cy="625"/>
                        </a:xfrm>
                        <a:prstGeom prst="rect">
                          <a:avLst/>
                        </a:prstGeom>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par>
                                <p:cTn id="32" presetID="22" presetClass="entr" presetSubtype="4"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inVertic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arn(inVertical)">
                                      <p:cBhvr>
                                        <p:cTn id="47" dur="500"/>
                                        <p:tgtEl>
                                          <p:spTgt spid="14"/>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arn(inVertical)">
                                      <p:cBhvr>
                                        <p:cTn id="50" dur="500"/>
                                        <p:tgtEl>
                                          <p:spTgt spid="19"/>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p:bldP spid="14" grpId="0"/>
      <p:bldP spid="18" grpId="0"/>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库仑散射公式的推导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p:cNvSpPr txBox="1"/>
              <p:nvPr/>
            </p:nvSpPr>
            <p:spPr>
              <a:xfrm>
                <a:off x="1187624" y="836712"/>
                <a:ext cx="5904656" cy="14986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altLang="zh-CN" sz="2800" b="0" i="1" kern="100" smtClean="0">
                          <a:effectLst/>
                          <a:latin typeface="Times New Roman" panose="02020603050405020304" pitchFamily="18" charset="0"/>
                          <a:cs typeface="Times New Roman" panose="02020603050405020304" pitchFamily="18" charset="0"/>
                        </a:rPr>
                        <m:t>v</m:t>
                      </m:r>
                      <m:r>
                        <m:rPr>
                          <m:nor/>
                        </m:rPr>
                        <a:rPr lang="en-US" altLang="zh-CN" sz="2800" b="0" kern="100" smtClean="0">
                          <a:effectLst/>
                          <a:latin typeface="Times New Roman" panose="02020603050405020304" pitchFamily="18" charset="0"/>
                          <a:cs typeface="Times New Roman" panose="02020603050405020304" pitchFamily="18" charset="0"/>
                        </a:rPr>
                        <m:t>sin</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800" b="0" i="1" kern="100">
                              <a:effectLst/>
                              <a:latin typeface="Times New Roman" panose="02020603050405020304" pitchFamily="18" charset="0"/>
                              <a:cs typeface="Times New Roman" panose="02020603050405020304" pitchFamily="18" charset="0"/>
                            </a:rPr>
                            <m:t>θ</m:t>
                          </m:r>
                        </m:num>
                        <m:den>
                          <m:r>
                            <m:rPr>
                              <m:nor/>
                            </m:rPr>
                            <a:rPr lang="en-US" altLang="zh-CN" sz="2800" b="0" kern="100">
                              <a:effectLst/>
                              <a:latin typeface="Times New Roman" panose="02020603050405020304" pitchFamily="18" charset="0"/>
                              <a:cs typeface="Times New Roman" panose="02020603050405020304" pitchFamily="18" charset="0"/>
                            </a:rPr>
                            <m:t>2</m:t>
                          </m:r>
                        </m:den>
                      </m:f>
                      <m:r>
                        <m:rPr>
                          <m:nor/>
                        </m:rPr>
                        <a:rPr lang="en-US" altLang="zh-CN" sz="2800" b="0" kern="100">
                          <a:effectLst/>
                          <a:latin typeface="Times New Roman" panose="02020603050405020304" pitchFamily="18" charset="0"/>
                          <a:cs typeface="Times New Roman" panose="02020603050405020304" pitchFamily="18" charset="0"/>
                        </a:rPr>
                        <m:t> = </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effectLst/>
                                  <a:latin typeface="Times New Roman" panose="02020603050405020304" pitchFamily="18" charset="0"/>
                                  <a:cs typeface="Times New Roman" panose="02020603050405020304" pitchFamily="18" charset="0"/>
                                </a:rPr>
                                <m:t>Z</m:t>
                              </m:r>
                            </m:e>
                            <m:sub>
                              <m:r>
                                <a:rPr lang="en-US" altLang="zh-CN" sz="2800" b="0" i="1" kern="100" smtClean="0">
                                  <a:effectLst/>
                                  <a:latin typeface="Cambria Math" panose="02040503050406030204" pitchFamily="18" charset="0"/>
                                  <a:cs typeface="Times New Roman" panose="02020603050405020304" pitchFamily="18" charset="0"/>
                                </a:rPr>
                                <m:t>1</m:t>
                              </m:r>
                            </m:sub>
                          </m:sSub>
                          <m:sSub>
                            <m:sSub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effectLst/>
                                  <a:latin typeface="Times New Roman" panose="02020603050405020304" pitchFamily="18" charset="0"/>
                                  <a:cs typeface="Times New Roman" panose="02020603050405020304" pitchFamily="18" charset="0"/>
                                </a:rPr>
                                <m:t>Z</m:t>
                              </m:r>
                            </m:e>
                            <m:sub>
                              <m:r>
                                <a:rPr lang="en-US" altLang="zh-CN" sz="2800" b="0" i="1" kern="100" smtClean="0">
                                  <a:effectLst/>
                                  <a:latin typeface="Cambria Math" panose="02040503050406030204" pitchFamily="18" charset="0"/>
                                  <a:cs typeface="Times New Roman" panose="02020603050405020304" pitchFamily="18" charset="0"/>
                                </a:rPr>
                                <m:t>2</m:t>
                              </m:r>
                            </m:sub>
                          </m:sSub>
                          <m:sSup>
                            <m:sSup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800" b="0" i="1" kern="100">
                                  <a:effectLst/>
                                  <a:latin typeface="Times New Roman" panose="02020603050405020304" pitchFamily="18" charset="0"/>
                                  <a:cs typeface="Times New Roman" panose="02020603050405020304" pitchFamily="18" charset="0"/>
                                </a:rPr>
                                <m:t>e</m:t>
                              </m:r>
                            </m:e>
                            <m:sup>
                              <m:r>
                                <a:rPr lang="en-US" altLang="zh-CN" sz="2800" b="0" i="1" kern="100" smtClean="0">
                                  <a:effectLst/>
                                  <a:latin typeface="Cambria Math" panose="02040503050406030204" pitchFamily="18" charset="0"/>
                                  <a:cs typeface="Times New Roman" panose="02020603050405020304" pitchFamily="18" charset="0"/>
                                </a:rPr>
                                <m:t>2</m:t>
                              </m:r>
                            </m:sup>
                          </m:sSup>
                        </m:num>
                        <m:den>
                          <m:r>
                            <m:rPr>
                              <m:nor/>
                            </m:rPr>
                            <a:rPr lang="en-US" altLang="zh-CN" sz="2800" b="0" kern="100">
                              <a:effectLst/>
                              <a:latin typeface="Times New Roman" panose="02020603050405020304" pitchFamily="18" charset="0"/>
                              <a:cs typeface="Times New Roman" panose="02020603050405020304" pitchFamily="18" charset="0"/>
                            </a:rPr>
                            <m:t>4</m:t>
                          </m:r>
                          <m:r>
                            <m:rPr>
                              <m:nor/>
                            </m:rPr>
                            <a:rPr lang="en-US" altLang="zh-CN" sz="2800" b="0" i="1" kern="100">
                              <a:effectLst/>
                              <a:latin typeface="Times New Roman" panose="02020603050405020304" pitchFamily="18" charset="0"/>
                              <a:cs typeface="Times New Roman" panose="02020603050405020304" pitchFamily="18" charset="0"/>
                            </a:rPr>
                            <m:t>π</m:t>
                          </m:r>
                          <m:sSub>
                            <m:sSub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effectLst/>
                                  <a:latin typeface="Times New Roman" panose="02020603050405020304" pitchFamily="18" charset="0"/>
                                  <a:cs typeface="Times New Roman" panose="02020603050405020304" pitchFamily="18" charset="0"/>
                                </a:rPr>
                                <m:t>ε</m:t>
                              </m:r>
                            </m:e>
                            <m:sub>
                              <m:r>
                                <a:rPr lang="en-US" altLang="zh-CN" sz="2800" b="0" i="1" kern="100" smtClean="0">
                                  <a:effectLst/>
                                  <a:latin typeface="Cambria Math" panose="02040503050406030204" pitchFamily="18" charset="0"/>
                                  <a:cs typeface="Times New Roman" panose="02020603050405020304" pitchFamily="18" charset="0"/>
                                </a:rPr>
                                <m:t>0</m:t>
                              </m:r>
                            </m:sub>
                          </m:sSub>
                          <m:r>
                            <m:rPr>
                              <m:nor/>
                            </m:rPr>
                            <a:rPr lang="en-US" altLang="zh-CN" sz="2800" b="0" i="1" kern="100">
                              <a:effectLst/>
                              <a:latin typeface="Times New Roman" panose="02020603050405020304" pitchFamily="18" charset="0"/>
                              <a:cs typeface="Times New Roman" panose="02020603050405020304" pitchFamily="18" charset="0"/>
                            </a:rPr>
                            <m:t>mvb</m:t>
                          </m:r>
                        </m:den>
                      </m:f>
                      <m:r>
                        <m:rPr>
                          <m:nor/>
                        </m:rPr>
                        <a:rPr lang="en-US" altLang="zh-CN" sz="2800" b="0" kern="100">
                          <a:effectLst/>
                          <a:latin typeface="Times New Roman" panose="02020603050405020304" pitchFamily="18" charset="0"/>
                          <a:cs typeface="Times New Roman" panose="02020603050405020304" pitchFamily="18" charset="0"/>
                        </a:rPr>
                        <m:t>cos</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800" b="0" i="1" kern="100">
                              <a:effectLst/>
                              <a:latin typeface="Times New Roman" panose="02020603050405020304" pitchFamily="18" charset="0"/>
                              <a:cs typeface="Times New Roman" panose="02020603050405020304" pitchFamily="18" charset="0"/>
                            </a:rPr>
                            <m:t>θ</m:t>
                          </m:r>
                        </m:num>
                        <m:den>
                          <m:r>
                            <m:rPr>
                              <m:nor/>
                            </m:rPr>
                            <a:rPr lang="en-US" altLang="zh-CN" sz="2800" b="0" kern="100">
                              <a:effectLst/>
                              <a:latin typeface="Times New Roman" panose="02020603050405020304" pitchFamily="18" charset="0"/>
                              <a:cs typeface="Times New Roman" panose="02020603050405020304" pitchFamily="18" charset="0"/>
                            </a:rPr>
                            <m:t>2</m:t>
                          </m:r>
                        </m:den>
                      </m:f>
                    </m:oMath>
                  </m:oMathPara>
                </a14:m>
                <a:endParaRPr lang="zh-CN" altLang="zh-CN" sz="2800" b="0" kern="100" dirty="0">
                  <a:effectLst/>
                  <a:latin typeface="Calibri" panose="020F0502020204030204" pitchFamily="34" charset="0"/>
                  <a:cs typeface="Times New Roman" panose="02020603050405020304" pitchFamily="18" charset="0"/>
                </a:endParaRPr>
              </a:p>
              <a:p>
                <a:endParaRPr lang="zh-CN" altLang="en-US" sz="2800" b="0" dirty="0"/>
              </a:p>
            </p:txBody>
          </p:sp>
        </mc:Choice>
        <mc:Fallback xmlns="">
          <p:sp>
            <p:nvSpPr>
              <p:cNvPr id="3" name="文本框 2"/>
              <p:cNvSpPr txBox="1">
                <a:spLocks noRot="1" noChangeAspect="1" noMove="1" noResize="1" noEditPoints="1" noAdjustHandles="1" noChangeArrowheads="1" noChangeShapeType="1" noTextEdit="1"/>
              </p:cNvSpPr>
              <p:nvPr/>
            </p:nvSpPr>
            <p:spPr>
              <a:xfrm>
                <a:off x="1187624" y="836712"/>
                <a:ext cx="5904656" cy="1498615"/>
              </a:xfrm>
              <a:prstGeom prst="rect">
                <a:avLst/>
              </a:prstGeom>
              <a:blipFill rotWithShape="1">
                <a:blip r:embed="rId3"/>
                <a:stretch>
                  <a:fillRect l="-3" t="-28" r="10"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373491" y="1988840"/>
                <a:ext cx="8111504" cy="14986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altLang="zh-CN" sz="2800" b="0" i="1" kern="100" smtClean="0">
                          <a:effectLst/>
                          <a:latin typeface="Times New Roman" panose="02020603050405020304" pitchFamily="18" charset="0"/>
                          <a:cs typeface="Times New Roman" panose="02020603050405020304" pitchFamily="18" charset="0"/>
                        </a:rPr>
                        <m:t>b</m:t>
                      </m:r>
                      <m:r>
                        <m:rPr>
                          <m:nor/>
                        </m:rPr>
                        <a:rPr lang="en-US" altLang="zh-CN" sz="2800" b="0" kern="100" smtClean="0">
                          <a:effectLst/>
                          <a:latin typeface="Times New Roman" panose="02020603050405020304" pitchFamily="18" charset="0"/>
                          <a:cs typeface="Times New Roman" panose="02020603050405020304" pitchFamily="18" charset="0"/>
                        </a:rPr>
                        <m:t> = </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800" b="0"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latin typeface="Times New Roman" panose="02020603050405020304" pitchFamily="18" charset="0"/>
                                  <a:cs typeface="Times New Roman" panose="02020603050405020304" pitchFamily="18" charset="0"/>
                                </a:rPr>
                                <m:t>Z</m:t>
                              </m:r>
                            </m:e>
                            <m:sub>
                              <m:r>
                                <a:rPr lang="en-US" altLang="zh-CN" sz="2800" b="0" i="1" kern="100">
                                  <a:latin typeface="Cambria Math" panose="02040503050406030204" pitchFamily="18" charset="0"/>
                                  <a:cs typeface="Times New Roman" panose="02020603050405020304" pitchFamily="18" charset="0"/>
                                </a:rPr>
                                <m:t>1</m:t>
                              </m:r>
                            </m:sub>
                          </m:sSub>
                          <m:sSub>
                            <m:sSubPr>
                              <m:ctrlPr>
                                <a:rPr lang="zh-CN" altLang="zh-CN" sz="2800" b="0"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latin typeface="Times New Roman" panose="02020603050405020304" pitchFamily="18" charset="0"/>
                                  <a:cs typeface="Times New Roman" panose="02020603050405020304" pitchFamily="18" charset="0"/>
                                </a:rPr>
                                <m:t>Z</m:t>
                              </m:r>
                            </m:e>
                            <m:sub>
                              <m:r>
                                <a:rPr lang="en-US" altLang="zh-CN" sz="2800" b="0" i="1" kern="100" smtClean="0">
                                  <a:latin typeface="Cambria Math" panose="02040503050406030204" pitchFamily="18" charset="0"/>
                                  <a:cs typeface="Times New Roman" panose="02020603050405020304" pitchFamily="18" charset="0"/>
                                </a:rPr>
                                <m:t>2</m:t>
                              </m:r>
                            </m:sub>
                          </m:sSub>
                          <m:sSup>
                            <m:sSupPr>
                              <m:ctrlPr>
                                <a:rPr lang="zh-CN" altLang="zh-CN" sz="2800" b="0" i="1" kern="100">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800" b="0" i="1" kern="100">
                                  <a:latin typeface="Times New Roman" panose="02020603050405020304" pitchFamily="18" charset="0"/>
                                  <a:cs typeface="Times New Roman" panose="02020603050405020304" pitchFamily="18" charset="0"/>
                                </a:rPr>
                                <m:t>e</m:t>
                              </m:r>
                            </m:e>
                            <m:sup>
                              <m:r>
                                <a:rPr lang="en-US" altLang="zh-CN" sz="2800" b="0" i="1" kern="100">
                                  <a:latin typeface="Cambria Math" panose="02040503050406030204" pitchFamily="18" charset="0"/>
                                  <a:cs typeface="Times New Roman" panose="02020603050405020304" pitchFamily="18" charset="0"/>
                                </a:rPr>
                                <m:t>2</m:t>
                              </m:r>
                            </m:sup>
                          </m:sSup>
                        </m:num>
                        <m:den>
                          <m:r>
                            <m:rPr>
                              <m:nor/>
                            </m:rPr>
                            <a:rPr lang="en-US" altLang="zh-CN" sz="2800" b="0" kern="100">
                              <a:effectLst/>
                              <a:latin typeface="Times New Roman" panose="02020603050405020304" pitchFamily="18" charset="0"/>
                              <a:cs typeface="Times New Roman" panose="02020603050405020304" pitchFamily="18" charset="0"/>
                            </a:rPr>
                            <m:t>4</m:t>
                          </m:r>
                          <m:r>
                            <m:rPr>
                              <m:nor/>
                            </m:rPr>
                            <a:rPr lang="en-US" altLang="zh-CN" sz="2800" b="0" i="1" kern="100">
                              <a:effectLst/>
                              <a:latin typeface="Times New Roman" panose="02020603050405020304" pitchFamily="18" charset="0"/>
                              <a:cs typeface="Times New Roman" panose="02020603050405020304" pitchFamily="18" charset="0"/>
                            </a:rPr>
                            <m:t>π</m:t>
                          </m:r>
                          <m:sSub>
                            <m:sSub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effectLst/>
                                  <a:latin typeface="Times New Roman" panose="02020603050405020304" pitchFamily="18" charset="0"/>
                                  <a:cs typeface="Times New Roman" panose="02020603050405020304" pitchFamily="18" charset="0"/>
                                </a:rPr>
                                <m:t>ε</m:t>
                              </m:r>
                            </m:e>
                            <m:sub>
                              <m:r>
                                <a:rPr lang="en-US" altLang="zh-CN" sz="2800" b="0" i="1" kern="100" smtClean="0">
                                  <a:effectLst/>
                                  <a:latin typeface="Cambria Math" panose="02040503050406030204" pitchFamily="18" charset="0"/>
                                  <a:cs typeface="Times New Roman" panose="02020603050405020304" pitchFamily="18" charset="0"/>
                                </a:rPr>
                                <m:t>0</m:t>
                              </m:r>
                            </m:sub>
                          </m:sSub>
                          <m:r>
                            <m:rPr>
                              <m:nor/>
                            </m:rPr>
                            <a:rPr lang="en-US" altLang="zh-CN" sz="2800" b="0" i="1" kern="100">
                              <a:solidFill>
                                <a:srgbClr val="FF0000"/>
                              </a:solidFill>
                              <a:effectLst/>
                              <a:latin typeface="Times New Roman" panose="02020603050405020304" pitchFamily="18" charset="0"/>
                              <a:cs typeface="Times New Roman" panose="02020603050405020304" pitchFamily="18" charset="0"/>
                            </a:rPr>
                            <m:t>m</m:t>
                          </m:r>
                          <m:sSup>
                            <m:sSupPr>
                              <m:ctrlPr>
                                <a:rPr lang="zh-CN" altLang="zh-CN" sz="2800" b="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800" b="0" i="1" kern="100">
                                  <a:solidFill>
                                    <a:srgbClr val="FF0000"/>
                                  </a:solidFill>
                                  <a:effectLst/>
                                  <a:latin typeface="Times New Roman" panose="02020603050405020304" pitchFamily="18" charset="0"/>
                                  <a:cs typeface="Times New Roman" panose="02020603050405020304" pitchFamily="18" charset="0"/>
                                </a:rPr>
                                <m:t>v</m:t>
                              </m:r>
                            </m:e>
                            <m:sup>
                              <m:r>
                                <a:rPr lang="en-US" altLang="zh-CN" sz="2800" b="0" i="1" kern="100">
                                  <a:solidFill>
                                    <a:srgbClr val="FF0000"/>
                                  </a:solidFill>
                                  <a:effectLst/>
                                  <a:latin typeface="Cambria Math" panose="02040503050406030204" pitchFamily="18" charset="0"/>
                                  <a:cs typeface="Times New Roman" panose="02020603050405020304" pitchFamily="18" charset="0"/>
                                </a:rPr>
                                <m:t>2</m:t>
                              </m:r>
                            </m:sup>
                          </m:sSup>
                        </m:den>
                      </m:f>
                      <m:r>
                        <m:rPr>
                          <m:nor/>
                        </m:rPr>
                        <a:rPr lang="en-US" altLang="zh-CN" sz="2800" b="0" kern="100">
                          <a:effectLst/>
                          <a:latin typeface="Times New Roman" panose="02020603050405020304" pitchFamily="18" charset="0"/>
                          <a:cs typeface="Times New Roman" panose="02020603050405020304" pitchFamily="18" charset="0"/>
                        </a:rPr>
                        <m:t>cot</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800" b="0" i="1" kern="100">
                              <a:effectLst/>
                              <a:latin typeface="Times New Roman" panose="02020603050405020304" pitchFamily="18" charset="0"/>
                              <a:cs typeface="Times New Roman" panose="02020603050405020304" pitchFamily="18" charset="0"/>
                            </a:rPr>
                            <m:t>θ</m:t>
                          </m:r>
                        </m:num>
                        <m:den>
                          <m:r>
                            <m:rPr>
                              <m:nor/>
                            </m:rPr>
                            <a:rPr lang="en-US" altLang="zh-CN" sz="2800" b="0" kern="100">
                              <a:effectLst/>
                              <a:latin typeface="Times New Roman" panose="02020603050405020304" pitchFamily="18" charset="0"/>
                              <a:cs typeface="Times New Roman" panose="02020603050405020304" pitchFamily="18" charset="0"/>
                            </a:rPr>
                            <m:t>2</m:t>
                          </m:r>
                        </m:den>
                      </m:f>
                      <m:r>
                        <m:rPr>
                          <m:nor/>
                        </m:rPr>
                        <a:rPr lang="en-US" altLang="zh-CN" sz="2800" b="0" kern="100">
                          <a:effectLst/>
                          <a:latin typeface="Times New Roman" panose="02020603050405020304" pitchFamily="18" charset="0"/>
                          <a:cs typeface="Times New Roman" panose="02020603050405020304" pitchFamily="18" charset="0"/>
                        </a:rPr>
                        <m:t>= </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800" b="0"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latin typeface="Times New Roman" panose="02020603050405020304" pitchFamily="18" charset="0"/>
                                  <a:cs typeface="Times New Roman" panose="02020603050405020304" pitchFamily="18" charset="0"/>
                                </a:rPr>
                                <m:t>Z</m:t>
                              </m:r>
                            </m:e>
                            <m:sub>
                              <m:r>
                                <a:rPr lang="en-US" altLang="zh-CN" sz="2800" b="0" i="1" kern="100">
                                  <a:latin typeface="Cambria Math" panose="02040503050406030204" pitchFamily="18" charset="0"/>
                                  <a:cs typeface="Times New Roman" panose="02020603050405020304" pitchFamily="18" charset="0"/>
                                </a:rPr>
                                <m:t>1</m:t>
                              </m:r>
                            </m:sub>
                          </m:sSub>
                          <m:sSub>
                            <m:sSubPr>
                              <m:ctrlPr>
                                <a:rPr lang="zh-CN" altLang="zh-CN" sz="2800" b="0" i="1" kern="100">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latin typeface="Times New Roman" panose="02020603050405020304" pitchFamily="18" charset="0"/>
                                  <a:cs typeface="Times New Roman" panose="02020603050405020304" pitchFamily="18" charset="0"/>
                                </a:rPr>
                                <m:t>Z</m:t>
                              </m:r>
                            </m:e>
                            <m:sub>
                              <m:r>
                                <a:rPr lang="en-US" altLang="zh-CN" sz="2800" b="0" i="1" kern="100" smtClean="0">
                                  <a:latin typeface="Cambria Math" panose="02040503050406030204" pitchFamily="18" charset="0"/>
                                  <a:cs typeface="Times New Roman" panose="02020603050405020304" pitchFamily="18" charset="0"/>
                                </a:rPr>
                                <m:t>2</m:t>
                              </m:r>
                            </m:sub>
                          </m:sSub>
                          <m:sSup>
                            <m:sSupPr>
                              <m:ctrlPr>
                                <a:rPr lang="zh-CN" altLang="zh-CN" sz="2800" b="0" i="1" kern="100">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800" b="0" i="1" kern="100">
                                  <a:latin typeface="Times New Roman" panose="02020603050405020304" pitchFamily="18" charset="0"/>
                                  <a:cs typeface="Times New Roman" panose="02020603050405020304" pitchFamily="18" charset="0"/>
                                </a:rPr>
                                <m:t>e</m:t>
                              </m:r>
                            </m:e>
                            <m:sup>
                              <m:r>
                                <a:rPr lang="en-US" altLang="zh-CN" sz="2800" b="0" i="1" kern="100">
                                  <a:latin typeface="Cambria Math" panose="02040503050406030204" pitchFamily="18" charset="0"/>
                                  <a:cs typeface="Times New Roman" panose="02020603050405020304" pitchFamily="18" charset="0"/>
                                </a:rPr>
                                <m:t>2</m:t>
                              </m:r>
                            </m:sup>
                          </m:sSup>
                        </m:num>
                        <m:den>
                          <m:r>
                            <m:rPr>
                              <m:nor/>
                            </m:rPr>
                            <a:rPr lang="en-US" altLang="zh-CN" sz="2800" b="0" kern="100">
                              <a:effectLst/>
                              <a:latin typeface="Times New Roman" panose="02020603050405020304" pitchFamily="18" charset="0"/>
                              <a:cs typeface="Times New Roman" panose="02020603050405020304" pitchFamily="18" charset="0"/>
                            </a:rPr>
                            <m:t>4</m:t>
                          </m:r>
                          <m:r>
                            <m:rPr>
                              <m:nor/>
                            </m:rPr>
                            <a:rPr lang="en-US" altLang="zh-CN" sz="2800" b="0" i="1" kern="100">
                              <a:effectLst/>
                              <a:latin typeface="Times New Roman" panose="02020603050405020304" pitchFamily="18" charset="0"/>
                              <a:cs typeface="Times New Roman" panose="02020603050405020304" pitchFamily="18" charset="0"/>
                            </a:rPr>
                            <m:t>π</m:t>
                          </m:r>
                          <m:sSub>
                            <m:sSub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effectLst/>
                                  <a:latin typeface="Times New Roman" panose="02020603050405020304" pitchFamily="18" charset="0"/>
                                  <a:cs typeface="Times New Roman" panose="02020603050405020304" pitchFamily="18" charset="0"/>
                                </a:rPr>
                                <m:t>ε</m:t>
                              </m:r>
                            </m:e>
                            <m:sub>
                              <m:r>
                                <a:rPr lang="en-US" altLang="zh-CN" sz="2800" b="0" i="1" kern="100" smtClean="0">
                                  <a:effectLst/>
                                  <a:latin typeface="Cambria Math" panose="02040503050406030204" pitchFamily="18" charset="0"/>
                                  <a:cs typeface="Times New Roman" panose="02020603050405020304" pitchFamily="18" charset="0"/>
                                </a:rPr>
                                <m:t>0</m:t>
                              </m:r>
                            </m:sub>
                          </m:sSub>
                          <m:r>
                            <m:rPr>
                              <m:nor/>
                            </m:rPr>
                            <a:rPr lang="en-US" altLang="zh-CN" sz="2800" b="0" kern="100">
                              <a:solidFill>
                                <a:srgbClr val="FF0000"/>
                              </a:solidFill>
                              <a:effectLst/>
                              <a:latin typeface="Times New Roman" panose="02020603050405020304" pitchFamily="18" charset="0"/>
                              <a:cs typeface="Times New Roman" panose="02020603050405020304" pitchFamily="18" charset="0"/>
                            </a:rPr>
                            <m:t>2</m:t>
                          </m:r>
                          <m:r>
                            <m:rPr>
                              <m:nor/>
                            </m:rPr>
                            <a:rPr lang="en-US" altLang="zh-CN" sz="2800" b="0" i="1" kern="100">
                              <a:solidFill>
                                <a:srgbClr val="FF0000"/>
                              </a:solidFill>
                              <a:effectLst/>
                              <a:latin typeface="Times New Roman" panose="02020603050405020304" pitchFamily="18" charset="0"/>
                              <a:cs typeface="Times New Roman" panose="02020603050405020304" pitchFamily="18" charset="0"/>
                            </a:rPr>
                            <m:t>E</m:t>
                          </m:r>
                        </m:den>
                      </m:f>
                      <m:r>
                        <m:rPr>
                          <m:nor/>
                        </m:rPr>
                        <a:rPr lang="en-US" altLang="zh-CN" sz="2800" b="0" kern="100">
                          <a:effectLst/>
                          <a:latin typeface="Times New Roman" panose="02020603050405020304" pitchFamily="18" charset="0"/>
                          <a:cs typeface="Times New Roman" panose="02020603050405020304" pitchFamily="18" charset="0"/>
                        </a:rPr>
                        <m:t>cot</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800" b="0" i="1" kern="100">
                              <a:effectLst/>
                              <a:latin typeface="Times New Roman" panose="02020603050405020304" pitchFamily="18" charset="0"/>
                              <a:cs typeface="Times New Roman" panose="02020603050405020304" pitchFamily="18" charset="0"/>
                            </a:rPr>
                            <m:t>θ</m:t>
                          </m:r>
                        </m:num>
                        <m:den>
                          <m:r>
                            <m:rPr>
                              <m:nor/>
                            </m:rPr>
                            <a:rPr lang="en-US" altLang="zh-CN" sz="2800" b="0" kern="100">
                              <a:effectLst/>
                              <a:latin typeface="Times New Roman" panose="02020603050405020304" pitchFamily="18" charset="0"/>
                              <a:cs typeface="Times New Roman" panose="02020603050405020304" pitchFamily="18" charset="0"/>
                            </a:rPr>
                            <m:t>2</m:t>
                          </m:r>
                        </m:den>
                      </m:f>
                      <m:r>
                        <a:rPr lang="en-US" altLang="zh-CN" sz="2800" b="0" i="1" kern="100">
                          <a:effectLst/>
                          <a:latin typeface="Cambria Math" panose="02040503050406030204" pitchFamily="18" charset="0"/>
                          <a:cs typeface="Times New Roman" panose="02020603050405020304" pitchFamily="18" charset="0"/>
                        </a:rPr>
                        <m:t> </m:t>
                      </m:r>
                      <m:r>
                        <m:rPr>
                          <m:nor/>
                        </m:rPr>
                        <a:rPr lang="en-US" altLang="zh-CN" sz="2800" b="0" kern="100">
                          <a:effectLst/>
                          <a:latin typeface="Times New Roman" panose="02020603050405020304" pitchFamily="18" charset="0"/>
                          <a:cs typeface="Times New Roman" panose="02020603050405020304" pitchFamily="18" charset="0"/>
                        </a:rPr>
                        <m:t>= </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800" b="0" kern="100">
                              <a:effectLst/>
                              <a:latin typeface="Times New Roman" panose="02020603050405020304" pitchFamily="18" charset="0"/>
                              <a:cs typeface="Times New Roman" panose="02020603050405020304" pitchFamily="18" charset="0"/>
                            </a:rPr>
                            <m:t>1</m:t>
                          </m:r>
                        </m:num>
                        <m:den>
                          <m:r>
                            <m:rPr>
                              <m:nor/>
                            </m:rPr>
                            <a:rPr lang="en-US" altLang="zh-CN" sz="2800" b="0" kern="100">
                              <a:effectLst/>
                              <a:latin typeface="Times New Roman" panose="02020603050405020304" pitchFamily="18" charset="0"/>
                              <a:cs typeface="Times New Roman" panose="02020603050405020304" pitchFamily="18" charset="0"/>
                            </a:rPr>
                            <m:t>2</m:t>
                          </m:r>
                        </m:den>
                      </m:f>
                      <m:f>
                        <m:fPr>
                          <m:ctrlPr>
                            <a:rPr lang="zh-CN" altLang="zh-CN" sz="2800" b="0" i="1" kern="100" smtClean="0">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8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solidFill>
                                    <a:srgbClr val="0000FF"/>
                                  </a:solidFill>
                                  <a:latin typeface="Times New Roman" panose="02020603050405020304" pitchFamily="18" charset="0"/>
                                  <a:cs typeface="Times New Roman" panose="02020603050405020304" pitchFamily="18" charset="0"/>
                                </a:rPr>
                                <m:t>Z</m:t>
                              </m:r>
                            </m:e>
                            <m:sub>
                              <m:r>
                                <a:rPr lang="en-US" altLang="zh-CN" sz="2800" b="0" i="1" kern="100">
                                  <a:solidFill>
                                    <a:srgbClr val="0000FF"/>
                                  </a:solidFill>
                                  <a:latin typeface="Cambria Math" panose="02040503050406030204" pitchFamily="18" charset="0"/>
                                  <a:cs typeface="Times New Roman" panose="02020603050405020304" pitchFamily="18" charset="0"/>
                                </a:rPr>
                                <m:t>1</m:t>
                              </m:r>
                            </m:sub>
                          </m:sSub>
                          <m:sSub>
                            <m:sSubPr>
                              <m:ctrlPr>
                                <a:rPr lang="zh-CN" altLang="zh-CN" sz="28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solidFill>
                                    <a:srgbClr val="0000FF"/>
                                  </a:solidFill>
                                  <a:latin typeface="Times New Roman" panose="02020603050405020304" pitchFamily="18" charset="0"/>
                                  <a:cs typeface="Times New Roman" panose="02020603050405020304" pitchFamily="18" charset="0"/>
                                </a:rPr>
                                <m:t>Z</m:t>
                              </m:r>
                            </m:e>
                            <m:sub>
                              <m:r>
                                <a:rPr lang="en-US" altLang="zh-CN" sz="2800" b="0" i="1" kern="100" smtClean="0">
                                  <a:solidFill>
                                    <a:srgbClr val="0000FF"/>
                                  </a:solidFill>
                                  <a:latin typeface="Cambria Math" panose="02040503050406030204" pitchFamily="18" charset="0"/>
                                  <a:cs typeface="Times New Roman" panose="02020603050405020304" pitchFamily="18" charset="0"/>
                                </a:rPr>
                                <m:t>2</m:t>
                              </m:r>
                            </m:sub>
                          </m:sSub>
                          <m:sSup>
                            <m:sSupPr>
                              <m:ctrlPr>
                                <a:rPr lang="zh-CN" altLang="zh-CN" sz="28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800" b="0" i="1" kern="100">
                                  <a:solidFill>
                                    <a:srgbClr val="0000FF"/>
                                  </a:solidFill>
                                  <a:latin typeface="Times New Roman" panose="02020603050405020304" pitchFamily="18" charset="0"/>
                                  <a:cs typeface="Times New Roman" panose="02020603050405020304" pitchFamily="18" charset="0"/>
                                </a:rPr>
                                <m:t>e</m:t>
                              </m:r>
                            </m:e>
                            <m:sup>
                              <m:r>
                                <a:rPr lang="en-US" altLang="zh-CN" sz="2800" b="0" i="1" kern="100">
                                  <a:solidFill>
                                    <a:srgbClr val="0000FF"/>
                                  </a:solidFill>
                                  <a:latin typeface="Cambria Math" panose="02040503050406030204" pitchFamily="18" charset="0"/>
                                  <a:cs typeface="Times New Roman" panose="02020603050405020304" pitchFamily="18" charset="0"/>
                                </a:rPr>
                                <m:t>2</m:t>
                              </m:r>
                            </m:sup>
                          </m:sSup>
                        </m:num>
                        <m:den>
                          <m:r>
                            <m:rPr>
                              <m:nor/>
                            </m:rPr>
                            <a:rPr lang="en-US" altLang="zh-CN" sz="2800" b="0" kern="100">
                              <a:solidFill>
                                <a:srgbClr val="0000FF"/>
                              </a:solidFill>
                              <a:effectLst/>
                              <a:latin typeface="Times New Roman" panose="02020603050405020304" pitchFamily="18" charset="0"/>
                              <a:cs typeface="Times New Roman" panose="02020603050405020304" pitchFamily="18" charset="0"/>
                            </a:rPr>
                            <m:t>4</m:t>
                          </m:r>
                          <m:r>
                            <m:rPr>
                              <m:nor/>
                            </m:rPr>
                            <a:rPr lang="en-US" altLang="zh-CN" sz="2800" b="0" i="1" kern="100">
                              <a:solidFill>
                                <a:srgbClr val="0000FF"/>
                              </a:solidFill>
                              <a:effectLst/>
                              <a:latin typeface="Times New Roman" panose="02020603050405020304" pitchFamily="18" charset="0"/>
                              <a:cs typeface="Times New Roman" panose="02020603050405020304" pitchFamily="18" charset="0"/>
                            </a:rPr>
                            <m:t>π</m:t>
                          </m:r>
                          <m:sSub>
                            <m:sSubPr>
                              <m:ctrlPr>
                                <a:rPr lang="zh-CN" altLang="zh-CN" sz="2800" b="0" i="1" kern="100">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800" b="0" i="1" kern="100">
                                  <a:solidFill>
                                    <a:srgbClr val="0000FF"/>
                                  </a:solidFill>
                                  <a:effectLst/>
                                  <a:latin typeface="Times New Roman" panose="02020603050405020304" pitchFamily="18" charset="0"/>
                                  <a:cs typeface="Times New Roman" panose="02020603050405020304" pitchFamily="18" charset="0"/>
                                </a:rPr>
                                <m:t>ε</m:t>
                              </m:r>
                            </m:e>
                            <m:sub>
                              <m:r>
                                <a:rPr lang="en-US" altLang="zh-CN" sz="2800" b="0" i="1" kern="100" smtClean="0">
                                  <a:solidFill>
                                    <a:srgbClr val="0000FF"/>
                                  </a:solidFill>
                                  <a:effectLst/>
                                  <a:latin typeface="Cambria Math" panose="02040503050406030204" pitchFamily="18" charset="0"/>
                                  <a:cs typeface="Times New Roman" panose="02020603050405020304" pitchFamily="18" charset="0"/>
                                </a:rPr>
                                <m:t>0</m:t>
                              </m:r>
                            </m:sub>
                          </m:sSub>
                          <m:r>
                            <m:rPr>
                              <m:nor/>
                            </m:rPr>
                            <a:rPr lang="en-US" altLang="zh-CN" sz="2800" b="0" i="1" kern="100">
                              <a:solidFill>
                                <a:srgbClr val="0000FF"/>
                              </a:solidFill>
                              <a:effectLst/>
                              <a:latin typeface="Times New Roman" panose="02020603050405020304" pitchFamily="18" charset="0"/>
                              <a:cs typeface="Times New Roman" panose="02020603050405020304" pitchFamily="18" charset="0"/>
                            </a:rPr>
                            <m:t>E</m:t>
                          </m:r>
                        </m:den>
                      </m:f>
                      <m:r>
                        <m:rPr>
                          <m:nor/>
                        </m:rPr>
                        <a:rPr lang="en-US" altLang="zh-CN" sz="2800" b="0" kern="100">
                          <a:effectLst/>
                          <a:latin typeface="Times New Roman" panose="02020603050405020304" pitchFamily="18" charset="0"/>
                          <a:cs typeface="Times New Roman" panose="02020603050405020304" pitchFamily="18" charset="0"/>
                        </a:rPr>
                        <m:t>cot</m:t>
                      </m:r>
                      <m:f>
                        <m:fPr>
                          <m:ctrlPr>
                            <a:rPr lang="zh-CN" altLang="zh-CN" sz="28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800" b="0" i="1" kern="100">
                              <a:effectLst/>
                              <a:latin typeface="Times New Roman" panose="02020603050405020304" pitchFamily="18" charset="0"/>
                              <a:cs typeface="Times New Roman" panose="02020603050405020304" pitchFamily="18" charset="0"/>
                            </a:rPr>
                            <m:t>θ</m:t>
                          </m:r>
                        </m:num>
                        <m:den>
                          <m:r>
                            <m:rPr>
                              <m:nor/>
                            </m:rPr>
                            <a:rPr lang="en-US" altLang="zh-CN" sz="2800" b="0" kern="100">
                              <a:effectLst/>
                              <a:latin typeface="Times New Roman" panose="02020603050405020304" pitchFamily="18" charset="0"/>
                              <a:cs typeface="Times New Roman" panose="02020603050405020304" pitchFamily="18" charset="0"/>
                            </a:rPr>
                            <m:t>2</m:t>
                          </m:r>
                        </m:den>
                      </m:f>
                    </m:oMath>
                  </m:oMathPara>
                </a14:m>
                <a:endParaRPr lang="zh-CN" altLang="zh-CN" sz="2800" b="0" kern="100" dirty="0">
                  <a:effectLst/>
                  <a:latin typeface="Times New Roman" panose="02020603050405020304" pitchFamily="18" charset="0"/>
                  <a:cs typeface="Times New Roman" panose="02020603050405020304" pitchFamily="18" charset="0"/>
                </a:endParaRPr>
              </a:p>
              <a:p>
                <a:endParaRPr lang="zh-CN" altLang="en-US" sz="2800" b="0" dirty="0">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73491" y="1988840"/>
                <a:ext cx="8111504" cy="1498615"/>
              </a:xfrm>
              <a:prstGeom prst="rect">
                <a:avLst/>
              </a:prstGeom>
              <a:blipFill rotWithShape="1">
                <a:blip r:embed="rId4"/>
                <a:stretch>
                  <a:fillRect l="-1" t="-1" r="2" b="2"/>
                </a:stretch>
              </a:blipFill>
            </p:spPr>
            <p:txBody>
              <a:bodyPr/>
              <a:lstStyle/>
              <a:p>
                <a:r>
                  <a:rPr lang="zh-CN" altLang="en-US">
                    <a:noFill/>
                  </a:rPr>
                  <a:t> </a:t>
                </a:r>
              </a:p>
            </p:txBody>
          </p:sp>
        </mc:Fallback>
      </mc:AlternateContent>
      <p:sp>
        <p:nvSpPr>
          <p:cNvPr id="8" name="Rectangle 21"/>
          <p:cNvSpPr>
            <a:spLocks noChangeArrowheads="1"/>
          </p:cNvSpPr>
          <p:nvPr/>
        </p:nvSpPr>
        <p:spPr bwMode="auto">
          <a:xfrm>
            <a:off x="2271967" y="3371943"/>
            <a:ext cx="31514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lgn="ctr" eaLnBrk="1" hangingPunct="1">
              <a:spcBef>
                <a:spcPct val="0"/>
              </a:spcBef>
              <a:buClrTx/>
              <a:buSzTx/>
              <a:buFontTx/>
              <a:buNone/>
            </a:pPr>
            <a:r>
              <a:rPr kumimoji="1" lang="en-US" altLang="zh-CN" sz="2600" dirty="0">
                <a:solidFill>
                  <a:srgbClr val="0000FF"/>
                </a:solidFill>
                <a:latin typeface="隶书" panose="02010509060101010101" pitchFamily="49" charset="-122"/>
                <a:ea typeface="隶书" panose="02010509060101010101" pitchFamily="49" charset="-122"/>
              </a:rPr>
              <a:t> </a:t>
            </a:r>
            <a:r>
              <a:rPr kumimoji="1" lang="zh-CN" altLang="en-US" sz="2600" dirty="0">
                <a:solidFill>
                  <a:srgbClr val="0000FF"/>
                </a:solidFill>
                <a:latin typeface="隶书" panose="02010509060101010101" pitchFamily="49" charset="-122"/>
                <a:ea typeface="隶书" panose="02010509060101010101" pitchFamily="49" charset="-122"/>
              </a:rPr>
              <a:t>（库仑散射因子）</a:t>
            </a:r>
          </a:p>
        </p:txBody>
      </p:sp>
      <mc:AlternateContent xmlns:mc="http://schemas.openxmlformats.org/markup-compatibility/2006" xmlns:a14="http://schemas.microsoft.com/office/drawing/2010/main">
        <mc:Choice Requires="a14">
          <p:sp>
            <p:nvSpPr>
              <p:cNvPr id="10" name="文本框 9"/>
              <p:cNvSpPr txBox="1"/>
              <p:nvPr/>
            </p:nvSpPr>
            <p:spPr>
              <a:xfrm>
                <a:off x="683568" y="3212976"/>
                <a:ext cx="3006080" cy="934936"/>
              </a:xfrm>
              <a:prstGeom prst="rect">
                <a:avLst/>
              </a:prstGeom>
              <a:noFill/>
            </p:spPr>
            <p:txBody>
              <a:bodyPr wrap="square">
                <a:spAutoFit/>
              </a:bodyPr>
              <a:lstStyle/>
              <a:p>
                <a:r>
                  <a:rPr lang="en-US" altLang="zh-CN" sz="3200" b="0" i="1" kern="100" dirty="0">
                    <a:solidFill>
                      <a:srgbClr val="0000FF"/>
                    </a:solidFill>
                    <a:effectLst/>
                    <a:latin typeface="Times New Roman" panose="02020603050405020304" pitchFamily="18" charset="0"/>
                    <a:ea typeface="Cambria Math" panose="02040503050406030204" pitchFamily="18" charset="0"/>
                    <a:cs typeface="Times New Roman" panose="02020603050405020304" pitchFamily="18" charset="0"/>
                  </a:rPr>
                  <a:t>a</a:t>
                </a:r>
                <a:r>
                  <a:rPr lang="en-US" altLang="zh-CN" sz="3200" b="0" kern="100" dirty="0">
                    <a:solidFill>
                      <a:srgbClr val="0000FF"/>
                    </a:solidFill>
                    <a:effectLst/>
                    <a:latin typeface="Times New Roman" panose="02020603050405020304" pitchFamily="18" charset="0"/>
                    <a:ea typeface="Cambria Math" panose="02040503050406030204" pitchFamily="18" charset="0"/>
                    <a:cs typeface="Times New Roman" panose="02020603050405020304" pitchFamily="18" charset="0"/>
                  </a:rPr>
                  <a:t> =</a:t>
                </a:r>
                <a:r>
                  <a:rPr lang="en-US" altLang="zh-CN" sz="3200" b="0" kern="100" dirty="0">
                    <a:solidFill>
                      <a:srgbClr val="0000FF"/>
                    </a:solidFill>
                    <a:effectLst/>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3200" b="0" i="1" kern="100" smtClean="0">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32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3200" b="0" i="1" kern="100">
                                <a:solidFill>
                                  <a:srgbClr val="0000FF"/>
                                </a:solidFill>
                                <a:latin typeface="Times New Roman" panose="02020603050405020304" pitchFamily="18" charset="0"/>
                                <a:cs typeface="Times New Roman" panose="02020603050405020304" pitchFamily="18" charset="0"/>
                              </a:rPr>
                              <m:t>Z</m:t>
                            </m:r>
                          </m:e>
                          <m:sub>
                            <m:r>
                              <a:rPr lang="en-US" altLang="zh-CN" sz="3200" b="0" i="1" kern="100">
                                <a:solidFill>
                                  <a:srgbClr val="0000FF"/>
                                </a:solidFill>
                                <a:latin typeface="Cambria Math" panose="02040503050406030204" pitchFamily="18" charset="0"/>
                                <a:cs typeface="Times New Roman" panose="02020603050405020304" pitchFamily="18" charset="0"/>
                              </a:rPr>
                              <m:t>1</m:t>
                            </m:r>
                          </m:sub>
                        </m:sSub>
                        <m:sSub>
                          <m:sSubPr>
                            <m:ctrlPr>
                              <a:rPr lang="zh-CN" altLang="zh-CN" sz="32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3200" b="0" i="1" kern="100">
                                <a:solidFill>
                                  <a:srgbClr val="0000FF"/>
                                </a:solidFill>
                                <a:latin typeface="Times New Roman" panose="02020603050405020304" pitchFamily="18" charset="0"/>
                                <a:cs typeface="Times New Roman" panose="02020603050405020304" pitchFamily="18" charset="0"/>
                              </a:rPr>
                              <m:t>Z</m:t>
                            </m:r>
                          </m:e>
                          <m:sub>
                            <m:r>
                              <a:rPr lang="en-US" altLang="zh-CN" sz="3200" b="0" i="1" kern="100" smtClean="0">
                                <a:solidFill>
                                  <a:srgbClr val="0000FF"/>
                                </a:solidFill>
                                <a:latin typeface="Cambria Math" panose="02040503050406030204" pitchFamily="18" charset="0"/>
                                <a:cs typeface="Times New Roman" panose="02020603050405020304" pitchFamily="18" charset="0"/>
                              </a:rPr>
                              <m:t>2</m:t>
                            </m:r>
                          </m:sub>
                        </m:sSub>
                        <m:sSup>
                          <m:sSupPr>
                            <m:ctrlPr>
                              <a:rPr lang="zh-CN" altLang="zh-CN" sz="32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3200" b="0" i="1" kern="100">
                                <a:solidFill>
                                  <a:srgbClr val="0000FF"/>
                                </a:solidFill>
                                <a:latin typeface="Times New Roman" panose="02020603050405020304" pitchFamily="18" charset="0"/>
                                <a:cs typeface="Times New Roman" panose="02020603050405020304" pitchFamily="18" charset="0"/>
                              </a:rPr>
                              <m:t>e</m:t>
                            </m:r>
                          </m:e>
                          <m:sup>
                            <m:r>
                              <a:rPr lang="en-US" altLang="zh-CN" sz="3200" b="0" i="1" kern="100">
                                <a:solidFill>
                                  <a:srgbClr val="0000FF"/>
                                </a:solidFill>
                                <a:latin typeface="Cambria Math" panose="02040503050406030204" pitchFamily="18" charset="0"/>
                                <a:cs typeface="Times New Roman" panose="02020603050405020304" pitchFamily="18" charset="0"/>
                              </a:rPr>
                              <m:t>2</m:t>
                            </m:r>
                          </m:sup>
                        </m:sSup>
                      </m:num>
                      <m:den>
                        <m:r>
                          <m:rPr>
                            <m:nor/>
                          </m:rPr>
                          <a:rPr lang="en-US" altLang="zh-CN" sz="3200" b="0" kern="100">
                            <a:solidFill>
                              <a:srgbClr val="0000FF"/>
                            </a:solidFill>
                            <a:effectLst/>
                            <a:latin typeface="Times New Roman" panose="02020603050405020304" pitchFamily="18" charset="0"/>
                            <a:cs typeface="Times New Roman" panose="02020603050405020304" pitchFamily="18" charset="0"/>
                          </a:rPr>
                          <m:t>4</m:t>
                        </m:r>
                        <m:r>
                          <m:rPr>
                            <m:nor/>
                          </m:rPr>
                          <a:rPr lang="en-US" altLang="zh-CN" sz="3200" b="0" i="1" kern="100">
                            <a:solidFill>
                              <a:srgbClr val="0000FF"/>
                            </a:solidFill>
                            <a:effectLst/>
                            <a:latin typeface="Times New Roman" panose="02020603050405020304" pitchFamily="18" charset="0"/>
                            <a:cs typeface="Times New Roman" panose="02020603050405020304" pitchFamily="18" charset="0"/>
                          </a:rPr>
                          <m:t>π</m:t>
                        </m:r>
                        <m:sSub>
                          <m:sSubPr>
                            <m:ctrlPr>
                              <a:rPr lang="zh-CN" altLang="zh-CN" sz="3200" b="0" i="1" kern="100">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3200" b="0" i="1" kern="100">
                                <a:solidFill>
                                  <a:srgbClr val="0000FF"/>
                                </a:solidFill>
                                <a:effectLst/>
                                <a:latin typeface="Times New Roman" panose="02020603050405020304" pitchFamily="18" charset="0"/>
                                <a:cs typeface="Times New Roman" panose="02020603050405020304" pitchFamily="18" charset="0"/>
                              </a:rPr>
                              <m:t>ε</m:t>
                            </m:r>
                          </m:e>
                          <m:sub>
                            <m:r>
                              <a:rPr lang="en-US" altLang="zh-CN" sz="3200" b="0" i="1" kern="100" smtClean="0">
                                <a:solidFill>
                                  <a:srgbClr val="0000FF"/>
                                </a:solidFill>
                                <a:effectLst/>
                                <a:latin typeface="Cambria Math" panose="02040503050406030204" pitchFamily="18" charset="0"/>
                                <a:cs typeface="Times New Roman" panose="02020603050405020304" pitchFamily="18" charset="0"/>
                              </a:rPr>
                              <m:t>0</m:t>
                            </m:r>
                          </m:sub>
                        </m:sSub>
                        <m:r>
                          <m:rPr>
                            <m:nor/>
                          </m:rPr>
                          <a:rPr lang="en-US" altLang="zh-CN" sz="3200" b="0" i="1" kern="100">
                            <a:solidFill>
                              <a:srgbClr val="0000FF"/>
                            </a:solidFill>
                            <a:effectLst/>
                            <a:latin typeface="Times New Roman" panose="02020603050405020304" pitchFamily="18" charset="0"/>
                            <a:cs typeface="Times New Roman" panose="02020603050405020304" pitchFamily="18" charset="0"/>
                          </a:rPr>
                          <m:t>E</m:t>
                        </m:r>
                      </m:den>
                    </m:f>
                  </m:oMath>
                </a14:m>
                <a:endParaRPr lang="zh-CN" altLang="en-US" sz="32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683568" y="3212976"/>
                <a:ext cx="3006080" cy="934936"/>
              </a:xfrm>
              <a:prstGeom prst="rect">
                <a:avLst/>
              </a:prstGeom>
              <a:blipFill rotWithShape="1">
                <a:blip r:embed="rId5"/>
                <a:stretch>
                  <a:fillRect l="-10" t="-55" r="10" b="10"/>
                </a:stretch>
              </a:blipFill>
            </p:spPr>
            <p:txBody>
              <a:bodyPr/>
              <a:lstStyle/>
              <a:p>
                <a:r>
                  <a:rPr lang="zh-CN" altLang="en-US">
                    <a:noFill/>
                  </a:rPr>
                  <a:t> </a:t>
                </a:r>
              </a:p>
            </p:txBody>
          </p:sp>
        </mc:Fallback>
      </mc:AlternateContent>
      <p:graphicFrame>
        <p:nvGraphicFramePr>
          <p:cNvPr id="11" name="Object 9"/>
          <p:cNvGraphicFramePr>
            <a:graphicFrameLocks noChangeAspect="1"/>
          </p:cNvGraphicFramePr>
          <p:nvPr/>
        </p:nvGraphicFramePr>
        <p:xfrm>
          <a:off x="696913" y="4235450"/>
          <a:ext cx="1765300" cy="958850"/>
        </p:xfrm>
        <a:graphic>
          <a:graphicData uri="http://schemas.openxmlformats.org/presentationml/2006/ole">
            <mc:AlternateContent xmlns:mc="http://schemas.openxmlformats.org/markup-compatibility/2006">
              <mc:Choice xmlns:v="urn:schemas-microsoft-com:vml" Requires="v">
                <p:oleObj spid="_x0000_s10242" name="公式" r:id="rId6" imgW="477520" imgH="241300" progId="Equation.3">
                  <p:embed/>
                </p:oleObj>
              </mc:Choice>
              <mc:Fallback>
                <p:oleObj name="公式" r:id="rId6" imgW="477520" imgH="2413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913" y="4235450"/>
                        <a:ext cx="1765300" cy="958850"/>
                      </a:xfrm>
                      <a:prstGeom prst="rect">
                        <a:avLst/>
                      </a:prstGeom>
                      <a:noFill/>
                      <a:ln>
                        <a:noFill/>
                      </a:ln>
                    </p:spPr>
                  </p:pic>
                </p:oleObj>
              </mc:Fallback>
            </mc:AlternateContent>
          </a:graphicData>
        </a:graphic>
      </p:graphicFrame>
      <p:sp>
        <p:nvSpPr>
          <p:cNvPr id="12" name="文本框 11"/>
          <p:cNvSpPr txBox="1"/>
          <p:nvPr/>
        </p:nvSpPr>
        <p:spPr>
          <a:xfrm>
            <a:off x="2300512" y="4468243"/>
            <a:ext cx="3210444" cy="492443"/>
          </a:xfrm>
          <a:prstGeom prst="rect">
            <a:avLst/>
          </a:prstGeom>
          <a:noFill/>
        </p:spPr>
        <p:txBody>
          <a:bodyPr wrap="square" rtlCol="0">
            <a:spAutoFit/>
          </a:bodyPr>
          <a:lstStyle/>
          <a:p>
            <a:pPr algn="ctr"/>
            <a:r>
              <a:rPr lang="zh-CN" altLang="en-US" sz="2600" dirty="0">
                <a:solidFill>
                  <a:srgbClr val="0000FF"/>
                </a:solidFill>
                <a:latin typeface="隶书" panose="02010509060101010101" pitchFamily="49" charset="-122"/>
                <a:ea typeface="隶书" panose="02010509060101010101" pitchFamily="49" charset="-122"/>
              </a:rPr>
              <a:t>（库仑散射公式）</a:t>
            </a:r>
          </a:p>
        </p:txBody>
      </p:sp>
      <p:sp>
        <p:nvSpPr>
          <p:cNvPr id="13" name="Text Box 9"/>
          <p:cNvSpPr txBox="1">
            <a:spLocks noChangeArrowheads="1"/>
          </p:cNvSpPr>
          <p:nvPr/>
        </p:nvSpPr>
        <p:spPr bwMode="auto">
          <a:xfrm>
            <a:off x="179512" y="5397023"/>
            <a:ext cx="8784976" cy="1200329"/>
          </a:xfrm>
          <a:prstGeom prst="rect">
            <a:avLst/>
          </a:prstGeom>
          <a:gradFill rotWithShape="1">
            <a:gsLst>
              <a:gs pos="0">
                <a:srgbClr val="B9945B">
                  <a:tint val="98000"/>
                  <a:satMod val="220000"/>
                </a:srgbClr>
              </a:gs>
              <a:gs pos="31000">
                <a:srgbClr val="B9945B">
                  <a:tint val="30000"/>
                  <a:satMod val="150000"/>
                </a:srgbClr>
              </a:gs>
              <a:gs pos="91000">
                <a:srgbClr val="B9945B">
                  <a:tint val="96000"/>
                </a:srgbClr>
              </a:gs>
            </a:gsLst>
            <a:path path="circle">
              <a:fillToRect l="50000" t="150000" r="50000"/>
            </a:path>
          </a:gradFill>
          <a:ln w="12700" cap="flat" cmpd="sng" algn="ctr">
            <a:solidFill>
              <a:srgbClr val="B9945B"/>
            </a:solidFill>
            <a:prstDash val="solid"/>
          </a:ln>
          <a:effectLst>
            <a:glow rad="63500">
              <a:srgbClr val="B9945B">
                <a:alpha val="45000"/>
                <a:satMod val="110000"/>
              </a:srgbClr>
            </a:glow>
          </a:effectLst>
        </p:spPr>
        <p:txBody>
          <a:bodyPr wrap="square">
            <a:spAutoFit/>
          </a:bodyPr>
          <a:lstStyle/>
          <a:p>
            <a:pPr marL="0" marR="0" lvl="0" indent="0" algn="just" defTabSz="914400" eaLnBrk="1" fontAlgn="auto" latinLnBrk="0" hangingPunct="1">
              <a:lnSpc>
                <a:spcPct val="100000"/>
              </a:lnSpc>
              <a:spcBef>
                <a:spcPct val="50000"/>
              </a:spcBef>
              <a:spcAft>
                <a:spcPts val="0"/>
              </a:spcAft>
              <a:buClr>
                <a:srgbClr val="C47546"/>
              </a:buClr>
              <a:buSzPct val="80000"/>
              <a:buFontTx/>
              <a:buNone/>
              <a:defRPr/>
            </a:pP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当</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α</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粒子的速度</a:t>
            </a:r>
            <a:r>
              <a:rPr kumimoji="1" lang="en-US" altLang="zh-CN" sz="2400" b="0" i="1"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v</a:t>
            </a:r>
            <a:r>
              <a:rPr kumimoji="1" lang="en-US" altLang="zh-CN" sz="2400" b="0" i="0" u="none" strike="noStrike" kern="0" cap="none" spc="0" normalizeH="0" baseline="-2500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确定后，</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越小，</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θ</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越大。当</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足够小时，</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θ</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可以大于</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90°</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，甚至接近</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180°</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。也就是说，大角散射是由于</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α</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粒子和原子核近距离碰撞的结果。</a:t>
            </a:r>
          </a:p>
        </p:txBody>
      </p:sp>
      <p:pic>
        <p:nvPicPr>
          <p:cNvPr id="14" name="Picture 1033"/>
          <p:cNvPicPr>
            <a:picLocks noChangeAspect="1" noChangeArrowheads="1"/>
          </p:cNvPicPr>
          <p:nvPr/>
        </p:nvPicPr>
        <p:blipFill>
          <a:blip r:embed="rId8" cstate="print">
            <a:lum bright="-24000" contrast="64000"/>
            <a:extLst>
              <a:ext uri="{28A0092B-C50C-407E-A947-70E740481C1C}">
                <a14:useLocalDpi xmlns:a14="http://schemas.microsoft.com/office/drawing/2010/main" val="0"/>
              </a:ext>
            </a:extLst>
          </a:blip>
          <a:srcRect/>
          <a:stretch>
            <a:fillRect/>
          </a:stretch>
        </p:blipFill>
        <p:spPr bwMode="auto">
          <a:xfrm>
            <a:off x="5976248" y="3058669"/>
            <a:ext cx="2895600"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par>
                                <p:cTn id="24" presetID="2" presetClass="entr" presetSubtype="8"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0-#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2" grpId="0"/>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17276" y="1303189"/>
            <a:ext cx="80121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例：动能为</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5.00MeV</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α</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粒子被金核以</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90°</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角散射时，它的瞄准距离为多大？</a:t>
            </a:r>
          </a:p>
        </p:txBody>
      </p:sp>
      <p:sp>
        <p:nvSpPr>
          <p:cNvPr id="3" name="Text Box 3"/>
          <p:cNvSpPr txBox="1">
            <a:spLocks noChangeArrowheads="1"/>
          </p:cNvSpPr>
          <p:nvPr/>
        </p:nvSpPr>
        <p:spPr bwMode="auto">
          <a:xfrm>
            <a:off x="908643" y="2438367"/>
            <a:ext cx="3278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ahoma" panose="020B0604030504040204"/>
                <a:ea typeface="宋体" panose="02010600030101010101" pitchFamily="2" charset="-122"/>
                <a:cs typeface="+mn-cs"/>
              </a:rPr>
              <a:t>解：有库仑散射公式：</a:t>
            </a:r>
          </a:p>
        </p:txBody>
      </p:sp>
      <p:sp>
        <p:nvSpPr>
          <p:cNvPr id="7" name="Text Box 6"/>
          <p:cNvSpPr txBox="1">
            <a:spLocks noChangeArrowheads="1"/>
          </p:cNvSpPr>
          <p:nvPr/>
        </p:nvSpPr>
        <p:spPr bwMode="auto">
          <a:xfrm>
            <a:off x="1475656" y="3267042"/>
            <a:ext cx="41761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Z</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0" i="1" u="none" strike="noStrike" kern="1200" cap="none" spc="0" normalizeH="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Z</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 </a:t>
            </a:r>
            <a:r>
              <a:rPr kumimoji="0" lang="en-US" altLang="zh-CN" sz="2400" b="0" i="0" u="none" strike="noStrike" kern="1200" cap="none" spc="0" normalizeH="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79</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5.00 MeV</a:t>
            </a:r>
          </a:p>
        </p:txBody>
      </p:sp>
      <p:graphicFrame>
        <p:nvGraphicFramePr>
          <p:cNvPr id="8" name="Object 7"/>
          <p:cNvGraphicFramePr>
            <a:graphicFrameLocks noChangeAspect="1"/>
          </p:cNvGraphicFramePr>
          <p:nvPr/>
        </p:nvGraphicFramePr>
        <p:xfrm>
          <a:off x="1505697" y="3988561"/>
          <a:ext cx="4343400" cy="850900"/>
        </p:xfrm>
        <a:graphic>
          <a:graphicData uri="http://schemas.openxmlformats.org/presentationml/2006/ole">
            <mc:AlternateContent xmlns:mc="http://schemas.openxmlformats.org/markup-compatibility/2006">
              <mc:Choice xmlns:v="urn:schemas-microsoft-com:vml" Requires="v">
                <p:oleObj spid="_x0000_s11267" r:id="rId4" imgW="2209800" imgH="431800" progId="Equation.3">
                  <p:embed/>
                </p:oleObj>
              </mc:Choice>
              <mc:Fallback>
                <p:oleObj r:id="rId4" imgW="2209800" imgH="4318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5697" y="3988561"/>
                        <a:ext cx="43434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4523380" y="4275104"/>
          <a:ext cx="114300" cy="215900"/>
        </p:xfrm>
        <a:graphic>
          <a:graphicData uri="http://schemas.openxmlformats.org/presentationml/2006/ole">
            <mc:AlternateContent xmlns:mc="http://schemas.openxmlformats.org/markup-compatibility/2006">
              <mc:Choice xmlns:v="urn:schemas-microsoft-com:vml" Requires="v">
                <p:oleObj spid="_x0000_s11268" r:id="rId6" imgW="114300" imgH="215900" progId="Equation.3">
                  <p:embed/>
                </p:oleObj>
              </mc:Choice>
              <mc:Fallback>
                <p:oleObj r:id="rId6" imgW="114300" imgH="2159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3380" y="4275104"/>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0" name="Object 10"/>
              <p:cNvSpPr txBox="1"/>
              <p:nvPr/>
            </p:nvSpPr>
            <p:spPr bwMode="auto">
              <a:xfrm>
                <a:off x="1505697" y="5003697"/>
                <a:ext cx="6552009" cy="898525"/>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m:rPr>
                          <m:nor/>
                        </m:rPr>
                        <a:rPr lang="zh-CN" altLang="en-US" sz="2400" b="0" i="1">
                          <a:solidFill>
                            <a:srgbClr val="000000"/>
                          </a:solidFill>
                          <a:latin typeface="Times New Roman" panose="02020603050405020304" pitchFamily="18" charset="0"/>
                          <a:cs typeface="Times New Roman" panose="02020603050405020304" pitchFamily="18" charset="0"/>
                        </a:rPr>
                        <m:t>b</m:t>
                      </m:r>
                      <m:r>
                        <m:rPr>
                          <m:nor/>
                        </m:rPr>
                        <a:rPr lang="en-US" altLang="zh-CN" sz="2400" b="0" i="1" smtClean="0">
                          <a:solidFill>
                            <a:srgbClr val="000000"/>
                          </a:solidFill>
                          <a:latin typeface="Times New Roman" panose="02020603050405020304" pitchFamily="18" charset="0"/>
                          <a:cs typeface="Times New Roman" panose="02020603050405020304" pitchFamily="18" charset="0"/>
                        </a:rPr>
                        <m:t> </m:t>
                      </m:r>
                      <m:r>
                        <m:rPr>
                          <m:nor/>
                        </m:rPr>
                        <a:rPr lang="zh-CN" altLang="en-US" sz="2400" b="0" i="0">
                          <a:solidFill>
                            <a:srgbClr val="000000"/>
                          </a:solidFill>
                          <a:latin typeface="Times New Roman" panose="02020603050405020304" pitchFamily="18" charset="0"/>
                          <a:cs typeface="Times New Roman" panose="02020603050405020304" pitchFamily="18" charset="0"/>
                        </a:rPr>
                        <m:t>=</m:t>
                      </m:r>
                      <m:r>
                        <m:rPr>
                          <m:nor/>
                        </m:rPr>
                        <a:rPr lang="en-US" altLang="zh-CN" sz="2400" b="0" i="0" smtClean="0">
                          <a:solidFill>
                            <a:srgbClr val="000000"/>
                          </a:solidFill>
                          <a:latin typeface="Times New Roman" panose="02020603050405020304" pitchFamily="18" charset="0"/>
                          <a:cs typeface="Times New Roman" panose="02020603050405020304" pitchFamily="18" charset="0"/>
                        </a:rPr>
                        <m:t> </m:t>
                      </m:r>
                      <m:f>
                        <m:fPr>
                          <m:ctrlPr>
                            <a:rPr lang="zh-CN" altLang="en-US" sz="2400" b="0" i="1">
                              <a:solidFill>
                                <a:srgbClr val="000000"/>
                              </a:solidFill>
                              <a:latin typeface="Cambria Math" panose="02040503050406030204" pitchFamily="18" charset="0"/>
                            </a:rPr>
                          </m:ctrlPr>
                        </m:fPr>
                        <m:num>
                          <m:r>
                            <m:rPr>
                              <m:nor/>
                            </m:rPr>
                            <a:rPr lang="zh-CN" altLang="en-US" sz="2400" b="0" i="0">
                              <a:solidFill>
                                <a:srgbClr val="000000"/>
                              </a:solidFill>
                              <a:latin typeface="Times New Roman" panose="02020603050405020304" pitchFamily="18" charset="0"/>
                              <a:cs typeface="Times New Roman" panose="02020603050405020304" pitchFamily="18" charset="0"/>
                            </a:rPr>
                            <m:t>2×79×1.44</m:t>
                          </m:r>
                          <m:r>
                            <m:rPr>
                              <m:nor/>
                            </m:rPr>
                            <a:rPr lang="en-US" altLang="zh-CN" sz="2400" b="0" i="0" smtClean="0">
                              <a:solidFill>
                                <a:srgbClr val="000000"/>
                              </a:solidFill>
                              <a:latin typeface="Times New Roman" panose="02020603050405020304" pitchFamily="18" charset="0"/>
                              <a:cs typeface="Times New Roman" panose="02020603050405020304" pitchFamily="18" charset="0"/>
                            </a:rPr>
                            <m:t> </m:t>
                          </m:r>
                          <m:r>
                            <m:rPr>
                              <m:nor/>
                            </m:rPr>
                            <a:rPr lang="zh-CN" altLang="en-US" sz="2400" b="0" i="0">
                              <a:solidFill>
                                <a:srgbClr val="000000"/>
                              </a:solidFill>
                              <a:latin typeface="Times New Roman" panose="02020603050405020304" pitchFamily="18" charset="0"/>
                              <a:cs typeface="Times New Roman" panose="02020603050405020304" pitchFamily="18" charset="0"/>
                            </a:rPr>
                            <m:t>MeV</m:t>
                          </m:r>
                          <m:r>
                            <m:rPr>
                              <m:nor/>
                            </m:rPr>
                            <a:rPr lang="zh-CN" altLang="en-US" sz="2400" b="0" i="0">
                              <a:solidFill>
                                <a:srgbClr val="000000"/>
                              </a:solidFill>
                              <a:latin typeface="Times New Roman" panose="02020603050405020304" pitchFamily="18" charset="0"/>
                              <a:cs typeface="Times New Roman" panose="02020603050405020304" pitchFamily="18" charset="0"/>
                            </a:rPr>
                            <m:t>⋅</m:t>
                          </m:r>
                          <m:r>
                            <m:rPr>
                              <m:nor/>
                            </m:rPr>
                            <a:rPr lang="zh-CN" altLang="en-US" sz="2400" b="0" i="0">
                              <a:solidFill>
                                <a:srgbClr val="000000"/>
                              </a:solidFill>
                              <a:latin typeface="Times New Roman" panose="02020603050405020304" pitchFamily="18" charset="0"/>
                              <a:cs typeface="Times New Roman" panose="02020603050405020304" pitchFamily="18" charset="0"/>
                            </a:rPr>
                            <m:t>fm</m:t>
                          </m:r>
                        </m:num>
                        <m:den>
                          <m:r>
                            <m:rPr>
                              <m:nor/>
                            </m:rPr>
                            <a:rPr lang="zh-CN" altLang="en-US" sz="2400" b="0" i="0">
                              <a:solidFill>
                                <a:srgbClr val="000000"/>
                              </a:solidFill>
                              <a:latin typeface="Times New Roman" panose="02020603050405020304" pitchFamily="18" charset="0"/>
                              <a:cs typeface="Times New Roman" panose="02020603050405020304" pitchFamily="18" charset="0"/>
                            </a:rPr>
                            <m:t>2×5.00</m:t>
                          </m:r>
                          <m:r>
                            <m:rPr>
                              <m:nor/>
                            </m:rPr>
                            <a:rPr lang="en-US" altLang="zh-CN" sz="2400" b="0" i="0" smtClean="0">
                              <a:solidFill>
                                <a:srgbClr val="000000"/>
                              </a:solidFill>
                              <a:latin typeface="Times New Roman" panose="02020603050405020304" pitchFamily="18" charset="0"/>
                              <a:cs typeface="Times New Roman" panose="02020603050405020304" pitchFamily="18" charset="0"/>
                            </a:rPr>
                            <m:t> </m:t>
                          </m:r>
                          <m:r>
                            <m:rPr>
                              <m:nor/>
                            </m:rPr>
                            <a:rPr lang="zh-CN" altLang="en-US" sz="2400" b="0" i="0">
                              <a:solidFill>
                                <a:srgbClr val="000000"/>
                              </a:solidFill>
                              <a:latin typeface="Times New Roman" panose="02020603050405020304" pitchFamily="18" charset="0"/>
                              <a:cs typeface="Times New Roman" panose="02020603050405020304" pitchFamily="18" charset="0"/>
                            </a:rPr>
                            <m:t>MeV</m:t>
                          </m:r>
                        </m:den>
                      </m:f>
                      <m:r>
                        <m:rPr>
                          <m:nor/>
                        </m:rPr>
                        <a:rPr lang="zh-CN" altLang="en-US" sz="2400" b="0" i="0">
                          <a:solidFill>
                            <a:srgbClr val="000000"/>
                          </a:solidFill>
                          <a:latin typeface="Times New Roman" panose="02020603050405020304" pitchFamily="18" charset="0"/>
                          <a:cs typeface="Times New Roman" panose="02020603050405020304" pitchFamily="18" charset="0"/>
                        </a:rPr>
                        <m:t>c</m:t>
                      </m:r>
                      <m:r>
                        <m:rPr>
                          <m:nor/>
                        </m:rPr>
                        <a:rPr lang="en-US" altLang="zh-CN" sz="2400" b="0" i="0">
                          <a:solidFill>
                            <a:srgbClr val="000000"/>
                          </a:solidFill>
                          <a:latin typeface="Times New Roman" panose="02020603050405020304" pitchFamily="18" charset="0"/>
                          <a:cs typeface="Times New Roman" panose="02020603050405020304" pitchFamily="18" charset="0"/>
                        </a:rPr>
                        <m:t>ot</m:t>
                      </m:r>
                      <m:r>
                        <m:rPr>
                          <m:nor/>
                        </m:rPr>
                        <a:rPr lang="en-US" altLang="zh-CN" sz="2400" b="0" i="0" smtClean="0">
                          <a:solidFill>
                            <a:srgbClr val="000000"/>
                          </a:solidFill>
                          <a:latin typeface="Times New Roman" panose="02020603050405020304" pitchFamily="18" charset="0"/>
                          <a:cs typeface="Times New Roman" panose="02020603050405020304" pitchFamily="18" charset="0"/>
                        </a:rPr>
                        <m:t> </m:t>
                      </m:r>
                      <m:r>
                        <m:rPr>
                          <m:nor/>
                        </m:rPr>
                        <a:rPr lang="zh-CN" altLang="en-US" sz="2400" b="0" i="0">
                          <a:solidFill>
                            <a:srgbClr val="000000"/>
                          </a:solidFill>
                          <a:latin typeface="Times New Roman" panose="02020603050405020304" pitchFamily="18" charset="0"/>
                          <a:cs typeface="Times New Roman" panose="02020603050405020304" pitchFamily="18" charset="0"/>
                        </a:rPr>
                        <m:t>4</m:t>
                      </m:r>
                      <m:sSup>
                        <m:sSupPr>
                          <m:ctrlPr>
                            <a:rPr lang="zh-CN" altLang="en-US" sz="2400" b="0" i="1">
                              <a:solidFill>
                                <a:srgbClr val="000000"/>
                              </a:solidFill>
                              <a:latin typeface="Cambria Math" panose="02040503050406030204" pitchFamily="18" charset="0"/>
                            </a:rPr>
                          </m:ctrlPr>
                        </m:sSupPr>
                        <m:e>
                          <m:r>
                            <m:rPr>
                              <m:nor/>
                            </m:rPr>
                            <a:rPr lang="zh-CN" altLang="en-US" sz="2400" b="0" i="0">
                              <a:solidFill>
                                <a:srgbClr val="000000"/>
                              </a:solidFill>
                              <a:latin typeface="Times New Roman" panose="02020603050405020304" pitchFamily="18" charset="0"/>
                              <a:cs typeface="Times New Roman" panose="02020603050405020304" pitchFamily="18" charset="0"/>
                            </a:rPr>
                            <m:t>5</m:t>
                          </m:r>
                        </m:e>
                        <m:sup>
                          <m:r>
                            <a:rPr lang="en-US" altLang="zh-CN" sz="2400" b="0" i="1" smtClean="0">
                              <a:solidFill>
                                <a:srgbClr val="000000"/>
                              </a:solidFill>
                              <a:latin typeface="Cambria Math" panose="02040503050406030204" pitchFamily="18" charset="0"/>
                              <a:ea typeface="Cambria Math" panose="02040503050406030204" pitchFamily="18" charset="0"/>
                            </a:rPr>
                            <m:t>°</m:t>
                          </m:r>
                        </m:sup>
                      </m:sSup>
                      <m:r>
                        <m:rPr>
                          <m:nor/>
                        </m:rPr>
                        <a:rPr lang="zh-CN" altLang="en-US" sz="2400" b="0" i="0">
                          <a:solidFill>
                            <a:srgbClr val="000000"/>
                          </a:solidFill>
                          <a:latin typeface="Times New Roman" panose="02020603050405020304" pitchFamily="18" charset="0"/>
                          <a:cs typeface="Times New Roman" panose="02020603050405020304" pitchFamily="18" charset="0"/>
                        </a:rPr>
                        <m:t>=</m:t>
                      </m:r>
                      <m:r>
                        <m:rPr>
                          <m:nor/>
                        </m:rPr>
                        <a:rPr lang="en-US" altLang="zh-CN" sz="2400" b="0" i="0" smtClean="0">
                          <a:solidFill>
                            <a:srgbClr val="000000"/>
                          </a:solidFill>
                          <a:latin typeface="Times New Roman" panose="02020603050405020304" pitchFamily="18" charset="0"/>
                          <a:cs typeface="Times New Roman" panose="02020603050405020304" pitchFamily="18" charset="0"/>
                        </a:rPr>
                        <m:t> </m:t>
                      </m:r>
                      <m:r>
                        <m:rPr>
                          <m:nor/>
                        </m:rPr>
                        <a:rPr lang="zh-CN" altLang="en-US" sz="2400" b="0" i="0">
                          <a:solidFill>
                            <a:srgbClr val="000000"/>
                          </a:solidFill>
                          <a:latin typeface="Times New Roman" panose="02020603050405020304" pitchFamily="18" charset="0"/>
                          <a:cs typeface="Times New Roman" panose="02020603050405020304" pitchFamily="18" charset="0"/>
                        </a:rPr>
                        <m:t>22.8</m:t>
                      </m:r>
                      <m:r>
                        <m:rPr>
                          <m:nor/>
                        </m:rPr>
                        <a:rPr lang="zh-CN" altLang="en-US" sz="2400" b="0" i="0">
                          <a:solidFill>
                            <a:srgbClr val="000000"/>
                          </a:solidFill>
                          <a:latin typeface="Times New Roman" panose="02020603050405020304" pitchFamily="18" charset="0"/>
                          <a:cs typeface="Times New Roman" panose="02020603050405020304" pitchFamily="18" charset="0"/>
                        </a:rPr>
                        <m:t>fm</m:t>
                      </m:r>
                    </m:oMath>
                  </m:oMathPara>
                </a14:m>
                <a:endParaRPr lang="zh-CN" altLang="en-US" sz="2400" b="0" dirty="0">
                  <a:latin typeface="Times New Roman" panose="02020603050405020304" pitchFamily="18" charset="0"/>
                  <a:cs typeface="Times New Roman" panose="02020603050405020304" pitchFamily="18" charset="0"/>
                </a:endParaRPr>
              </a:p>
            </p:txBody>
          </p:sp>
        </mc:Choice>
        <mc:Fallback xmlns="">
          <p:sp>
            <p:nvSpPr>
              <p:cNvPr id="10" name="Object 10"/>
              <p:cNvSpPr txBox="1">
                <a:spLocks noRot="1" noChangeAspect="1" noMove="1" noResize="1" noEditPoints="1" noAdjustHandles="1" noChangeArrowheads="1" noChangeShapeType="1" noTextEdit="1"/>
              </p:cNvSpPr>
              <p:nvPr/>
            </p:nvSpPr>
            <p:spPr bwMode="auto">
              <a:xfrm>
                <a:off x="1505697" y="5003697"/>
                <a:ext cx="6552009" cy="898525"/>
              </a:xfrm>
              <a:prstGeom prst="rect">
                <a:avLst/>
              </a:prstGeom>
              <a:blipFill rotWithShape="1">
                <a:blip r:embed="rId8"/>
                <a:stretch>
                  <a:fillRect l="-2" t="-59" r="3" b="59"/>
                </a:stretch>
              </a:blipFill>
              <a:ln>
                <a:noFill/>
              </a:ln>
              <a:effectLst/>
            </p:spPr>
            <p:txBody>
              <a:bodyPr/>
              <a:lstStyle/>
              <a:p>
                <a:r>
                  <a:rPr lang="zh-CN" altLang="en-US">
                    <a:noFill/>
                  </a:rPr>
                  <a:t> </a:t>
                </a:r>
              </a:p>
            </p:txBody>
          </p:sp>
        </mc:Fallback>
      </mc:AlternateContent>
      <p:sp>
        <p:nvSpPr>
          <p:cNvPr id="11" name="矩形 10"/>
          <p:cNvSpPr/>
          <p:nvPr/>
        </p:nvSpPr>
        <p:spPr>
          <a:xfrm>
            <a:off x="5957169" y="5025505"/>
            <a:ext cx="1135112" cy="7699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Tahoma" panose="020B0604030504040204"/>
              <a:ea typeface="宋体" panose="02010600030101010101" pitchFamily="2" charset="-122"/>
              <a:cs typeface="+mn-cs"/>
            </a:endParaRPr>
          </a:p>
        </p:txBody>
      </p:sp>
      <p:sp>
        <p:nvSpPr>
          <p:cNvPr id="12" name="AutoShape 13"/>
          <p:cNvSpPr>
            <a:spLocks noChangeArrowheads="1"/>
          </p:cNvSpPr>
          <p:nvPr/>
        </p:nvSpPr>
        <p:spPr bwMode="auto">
          <a:xfrm>
            <a:off x="5577519" y="3267042"/>
            <a:ext cx="3127083" cy="1484534"/>
          </a:xfrm>
          <a:prstGeom prst="cloudCallout">
            <a:avLst>
              <a:gd name="adj1" fmla="val 3820"/>
              <a:gd name="adj2" fmla="val 88946"/>
            </a:avLst>
          </a:prstGeom>
          <a:solidFill>
            <a:srgbClr val="BBE0E3"/>
          </a:solidFill>
          <a:ln w="9525" cmpd="sng">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问题：</a:t>
            </a:r>
            <a:r>
              <a:rPr kumimoji="0" lang="en-US" altLang="zh-CN" sz="18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b</a:t>
            </a: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是</a:t>
            </a:r>
            <a:r>
              <a:rPr kumimoji="0" lang="zh-CN" altLang="en-US" sz="18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微观量</a:t>
            </a:r>
            <a:r>
              <a:rPr kumimoji="0" lang="zh-CN" altLang="en-US" sz="18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，在实验中也无法测量，</a:t>
            </a:r>
            <a:r>
              <a:rPr kumimoji="0" lang="zh-CN" altLang="en-US" sz="1800" b="1" i="0" u="none" strike="noStrike" kern="0" cap="none" spc="0" normalizeH="0" baseline="0" noProof="0" dirty="0">
                <a:ln>
                  <a:noFill/>
                </a:ln>
                <a:solidFill>
                  <a:srgbClr val="CC00FF"/>
                </a:solidFill>
                <a:effectLst/>
                <a:uLnTx/>
                <a:uFillTx/>
                <a:latin typeface="Arial" panose="020B0604020202020204" pitchFamily="34" charset="0"/>
                <a:ea typeface="宋体" panose="02010600030101010101" pitchFamily="2" charset="-122"/>
                <a:cs typeface="+mn-cs"/>
              </a:rPr>
              <a:t>不能和实验值直接比较。</a:t>
            </a:r>
          </a:p>
        </p:txBody>
      </p:sp>
      <p:sp>
        <p:nvSpPr>
          <p:cNvPr id="13"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库仑散射公式的推导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文本框 17"/>
              <p:cNvSpPr txBox="1"/>
              <p:nvPr/>
            </p:nvSpPr>
            <p:spPr>
              <a:xfrm>
                <a:off x="3663357" y="2152724"/>
                <a:ext cx="4572000" cy="12977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kern="100" smtClean="0">
                          <a:effectLst/>
                          <a:latin typeface="Cambria Math" panose="02040503050406030204" pitchFamily="18" charset="0"/>
                          <a:cs typeface="Times New Roman" panose="02020603050405020304" pitchFamily="18" charset="0"/>
                        </a:rPr>
                        <m:t>𝑏</m:t>
                      </m:r>
                      <m:r>
                        <a:rPr lang="en-US" altLang="zh-CN" sz="2400" b="0" i="1" kern="100" smtClean="0">
                          <a:effectLst/>
                          <a:latin typeface="Cambria Math" panose="02040503050406030204" pitchFamily="18" charset="0"/>
                          <a:cs typeface="Times New Roman" panose="02020603050405020304" pitchFamily="18" charset="0"/>
                        </a:rPr>
                        <m:t>= </m:t>
                      </m:r>
                      <m:f>
                        <m:fPr>
                          <m:ctrlPr>
                            <a:rPr lang="zh-CN" altLang="zh-CN" sz="24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400" b="0" i="1" kern="100">
                              <a:effectLst/>
                              <a:latin typeface="Times New Roman" panose="02020603050405020304" pitchFamily="18" charset="0"/>
                              <a:cs typeface="Times New Roman" panose="02020603050405020304" pitchFamily="18" charset="0"/>
                            </a:rPr>
                            <m:t>a</m:t>
                          </m:r>
                        </m:num>
                        <m:den>
                          <m:r>
                            <m:rPr>
                              <m:nor/>
                            </m:rPr>
                            <a:rPr lang="en-US" altLang="zh-CN" sz="2400" b="0" kern="100">
                              <a:effectLst/>
                              <a:latin typeface="Times New Roman" panose="02020603050405020304" pitchFamily="18" charset="0"/>
                              <a:cs typeface="Times New Roman" panose="02020603050405020304" pitchFamily="18" charset="0"/>
                            </a:rPr>
                            <m:t>2</m:t>
                          </m:r>
                        </m:den>
                      </m:f>
                      <m:r>
                        <m:rPr>
                          <m:nor/>
                        </m:rPr>
                        <a:rPr lang="en-US" altLang="zh-CN" sz="2400" b="0" kern="100">
                          <a:effectLst/>
                          <a:latin typeface="Times New Roman" panose="02020603050405020304" pitchFamily="18" charset="0"/>
                          <a:cs typeface="Times New Roman" panose="02020603050405020304" pitchFamily="18" charset="0"/>
                        </a:rPr>
                        <m:t>cot</m:t>
                      </m:r>
                      <m:f>
                        <m:fPr>
                          <m:ctrlPr>
                            <a:rPr lang="zh-CN" altLang="zh-CN" sz="24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400" b="0" i="1" kern="100">
                              <a:effectLst/>
                              <a:latin typeface="Times New Roman" panose="02020603050405020304" pitchFamily="18" charset="0"/>
                              <a:cs typeface="Times New Roman" panose="02020603050405020304" pitchFamily="18" charset="0"/>
                            </a:rPr>
                            <m:t>θ</m:t>
                          </m:r>
                        </m:num>
                        <m:den>
                          <m:r>
                            <m:rPr>
                              <m:nor/>
                            </m:rPr>
                            <a:rPr lang="en-US" altLang="zh-CN" sz="2400" b="0" kern="100">
                              <a:effectLst/>
                              <a:latin typeface="Times New Roman" panose="02020603050405020304" pitchFamily="18" charset="0"/>
                              <a:cs typeface="Times New Roman" panose="02020603050405020304" pitchFamily="18" charset="0"/>
                            </a:rPr>
                            <m:t>2</m:t>
                          </m:r>
                        </m:den>
                      </m:f>
                      <m:r>
                        <a:rPr lang="en-US" altLang="zh-CN" sz="2400" b="0" i="1" kern="100">
                          <a:effectLst/>
                          <a:latin typeface="Cambria Math" panose="02040503050406030204" pitchFamily="18" charset="0"/>
                          <a:cs typeface="Times New Roman" panose="02020603050405020304" pitchFamily="18" charset="0"/>
                        </a:rPr>
                        <m:t>= </m:t>
                      </m:r>
                      <m:f>
                        <m:fPr>
                          <m:ctrlPr>
                            <a:rPr lang="zh-CN" altLang="zh-CN" sz="24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400" b="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400" b="0" i="1" kern="100">
                                  <a:effectLst/>
                                  <a:latin typeface="Times New Roman" panose="02020603050405020304" pitchFamily="18" charset="0"/>
                                  <a:cs typeface="Times New Roman" panose="02020603050405020304" pitchFamily="18" charset="0"/>
                                </a:rPr>
                                <m:t>Z</m:t>
                              </m:r>
                            </m:e>
                            <m:sub>
                              <m:r>
                                <a:rPr lang="en-US" altLang="zh-CN" sz="2400" b="0" i="1" kern="100">
                                  <a:latin typeface="Cambria Math" panose="02040503050406030204" pitchFamily="18" charset="0"/>
                                  <a:cs typeface="Times New Roman" panose="02020603050405020304" pitchFamily="18" charset="0"/>
                                </a:rPr>
                                <m:t>1</m:t>
                              </m:r>
                            </m:sub>
                          </m:sSub>
                          <m:sSub>
                            <m:sSubPr>
                              <m:ctrlPr>
                                <a:rPr lang="zh-CN" altLang="zh-CN" sz="2400" b="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400" b="0" i="1" kern="100">
                                  <a:effectLst/>
                                  <a:latin typeface="Times New Roman" panose="02020603050405020304" pitchFamily="18" charset="0"/>
                                  <a:cs typeface="Times New Roman" panose="02020603050405020304" pitchFamily="18" charset="0"/>
                                </a:rPr>
                                <m:t>Z</m:t>
                              </m:r>
                            </m:e>
                            <m:sub>
                              <m:r>
                                <a:rPr lang="en-US" altLang="zh-CN" sz="2400" b="0" i="1" kern="100" smtClean="0">
                                  <a:latin typeface="Cambria Math" panose="02040503050406030204" pitchFamily="18" charset="0"/>
                                  <a:cs typeface="Times New Roman" panose="02020603050405020304" pitchFamily="18" charset="0"/>
                                </a:rPr>
                                <m:t>2</m:t>
                              </m:r>
                            </m:sub>
                          </m:sSub>
                          <m:sSup>
                            <m:sSupPr>
                              <m:ctrlPr>
                                <a:rPr lang="zh-CN" altLang="zh-CN" sz="24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400" b="0" i="1" kern="100">
                                  <a:effectLst/>
                                  <a:latin typeface="Times New Roman" panose="02020603050405020304" pitchFamily="18" charset="0"/>
                                  <a:cs typeface="Times New Roman" panose="02020603050405020304" pitchFamily="18" charset="0"/>
                                </a:rPr>
                                <m:t>e</m:t>
                              </m:r>
                            </m:e>
                            <m:sup>
                              <m:r>
                                <a:rPr lang="en-US" altLang="zh-CN" sz="2400" b="0" i="1" kern="100">
                                  <a:latin typeface="Cambria Math" panose="02040503050406030204" pitchFamily="18" charset="0"/>
                                  <a:cs typeface="Times New Roman" panose="02020603050405020304" pitchFamily="18" charset="0"/>
                                </a:rPr>
                                <m:t>2</m:t>
                              </m:r>
                            </m:sup>
                          </m:sSup>
                        </m:num>
                        <m:den>
                          <m:r>
                            <m:rPr>
                              <m:nor/>
                            </m:rPr>
                            <a:rPr lang="en-US" altLang="zh-CN" sz="2400" b="0" kern="100">
                              <a:effectLst/>
                              <a:latin typeface="Times New Roman" panose="02020603050405020304" pitchFamily="18" charset="0"/>
                              <a:cs typeface="Times New Roman" panose="02020603050405020304" pitchFamily="18" charset="0"/>
                            </a:rPr>
                            <m:t>2×4</m:t>
                          </m:r>
                          <m:r>
                            <m:rPr>
                              <m:nor/>
                            </m:rPr>
                            <a:rPr lang="en-US" altLang="zh-CN" sz="2400" b="0" i="1" kern="100">
                              <a:effectLst/>
                              <a:latin typeface="Times New Roman" panose="02020603050405020304" pitchFamily="18" charset="0"/>
                              <a:cs typeface="Times New Roman" panose="02020603050405020304" pitchFamily="18" charset="0"/>
                            </a:rPr>
                            <m:t>π</m:t>
                          </m:r>
                          <m:sSub>
                            <m:sSubPr>
                              <m:ctrlPr>
                                <a:rPr lang="zh-CN" altLang="zh-CN" sz="2400" b="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400" b="0" i="1" kern="100">
                                  <a:effectLst/>
                                  <a:latin typeface="Times New Roman" panose="02020603050405020304" pitchFamily="18" charset="0"/>
                                  <a:cs typeface="Times New Roman" panose="02020603050405020304" pitchFamily="18" charset="0"/>
                                </a:rPr>
                                <m:t>ε</m:t>
                              </m:r>
                            </m:e>
                            <m:sub>
                              <m:r>
                                <a:rPr lang="en-US" altLang="zh-CN" sz="2400" b="0" i="1" kern="100">
                                  <a:latin typeface="Cambria Math" panose="02040503050406030204" pitchFamily="18" charset="0"/>
                                  <a:cs typeface="Times New Roman" panose="02020603050405020304" pitchFamily="18" charset="0"/>
                                </a:rPr>
                                <m:t>0</m:t>
                              </m:r>
                            </m:sub>
                          </m:sSub>
                          <m:r>
                            <m:rPr>
                              <m:nor/>
                            </m:rPr>
                            <a:rPr lang="en-US" altLang="zh-CN" sz="2400" b="0" i="1" kern="100">
                              <a:effectLst/>
                              <a:latin typeface="Times New Roman" panose="02020603050405020304" pitchFamily="18" charset="0"/>
                              <a:cs typeface="Times New Roman" panose="02020603050405020304" pitchFamily="18" charset="0"/>
                            </a:rPr>
                            <m:t>E</m:t>
                          </m:r>
                        </m:den>
                      </m:f>
                      <m:r>
                        <m:rPr>
                          <m:nor/>
                        </m:rPr>
                        <a:rPr lang="en-US" altLang="zh-CN" sz="2400" b="0" kern="100">
                          <a:effectLst/>
                          <a:latin typeface="Times New Roman" panose="02020603050405020304" pitchFamily="18" charset="0"/>
                          <a:cs typeface="Times New Roman" panose="02020603050405020304" pitchFamily="18" charset="0"/>
                        </a:rPr>
                        <m:t>cot</m:t>
                      </m:r>
                      <m:f>
                        <m:fPr>
                          <m:ctrlPr>
                            <a:rPr lang="zh-CN" altLang="zh-CN" sz="24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400" b="0" i="1" kern="100">
                              <a:effectLst/>
                              <a:latin typeface="Times New Roman" panose="02020603050405020304" pitchFamily="18" charset="0"/>
                              <a:cs typeface="Times New Roman" panose="02020603050405020304" pitchFamily="18" charset="0"/>
                            </a:rPr>
                            <m:t>θ</m:t>
                          </m:r>
                        </m:num>
                        <m:den>
                          <m:r>
                            <m:rPr>
                              <m:nor/>
                            </m:rPr>
                            <a:rPr lang="en-US" altLang="zh-CN" sz="2400" b="0" kern="100">
                              <a:effectLst/>
                              <a:latin typeface="Times New Roman" panose="02020603050405020304" pitchFamily="18" charset="0"/>
                              <a:cs typeface="Times New Roman" panose="02020603050405020304" pitchFamily="18" charset="0"/>
                            </a:rPr>
                            <m:t>2</m:t>
                          </m:r>
                        </m:den>
                      </m:f>
                    </m:oMath>
                  </m:oMathPara>
                </a14:m>
                <a:endParaRPr lang="zh-CN" altLang="zh-CN" sz="2400" b="0" kern="100" dirty="0">
                  <a:effectLst/>
                  <a:latin typeface="Times New Roman" panose="02020603050405020304" pitchFamily="18" charset="0"/>
                  <a:cs typeface="Times New Roman" panose="02020603050405020304" pitchFamily="18" charset="0"/>
                </a:endParaRPr>
              </a:p>
              <a:p>
                <a:endParaRPr lang="zh-CN" altLang="en-US" sz="2400" b="0" dirty="0">
                  <a:latin typeface="Times New Roman" panose="02020603050405020304" pitchFamily="18" charset="0"/>
                  <a:cs typeface="Times New Roman" panose="02020603050405020304" pitchFamily="18"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3663357" y="2152724"/>
                <a:ext cx="4572000" cy="1297791"/>
              </a:xfrm>
              <a:prstGeom prst="rect">
                <a:avLst/>
              </a:prstGeom>
              <a:blipFill rotWithShape="1">
                <a:blip r:embed="rId9"/>
                <a:stretch>
                  <a:fillRect l="-1" t="-6" r="1" b="4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1" grpId="0" animBg="1"/>
      <p:bldP spid="12" grpId="0" animBg="1" autoUpdateAnimBg="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Picture 4" descr="E:\The Physics of Atoms and Quanta\atom\fig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3275940"/>
            <a:ext cx="4214812"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1"/>
          <p:cNvSpPr>
            <a:spLocks noChangeArrowheads="1"/>
          </p:cNvSpPr>
          <p:nvPr/>
        </p:nvSpPr>
        <p:spPr bwMode="auto">
          <a:xfrm>
            <a:off x="657225" y="5876925"/>
            <a:ext cx="8091239"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lgn="just" eaLnBrk="1" hangingPunct="1">
              <a:spcBef>
                <a:spcPct val="0"/>
              </a:spcBef>
              <a:buClrTx/>
              <a:buSzTx/>
              <a:buFontTx/>
              <a:buNone/>
            </a:pPr>
            <a:r>
              <a:rPr lang="zh-CN" altLang="en-US" sz="2400" dirty="0">
                <a:solidFill>
                  <a:srgbClr val="FF0000"/>
                </a:solidFill>
                <a:latin typeface="宋体" panose="02010600030101010101" pitchFamily="2" charset="-122"/>
                <a:ea typeface="华文中宋" panose="02010600040101010101" pitchFamily="2" charset="-122"/>
              </a:rPr>
              <a:t>问题：</a:t>
            </a:r>
            <a:r>
              <a:rPr lang="zh-TW" altLang="en-US" sz="2400" dirty="0">
                <a:solidFill>
                  <a:prstClr val="black"/>
                </a:solidFill>
                <a:latin typeface="楷体" panose="02010609060101010101" pitchFamily="49" charset="-122"/>
                <a:ea typeface="楷体" panose="02010609060101010101" pitchFamily="49" charset="-122"/>
              </a:rPr>
              <a:t>环形面积和空心圆锥体的立体角之间有何关系呢</a:t>
            </a:r>
            <a:r>
              <a:rPr lang="en-US" altLang="zh-CN" sz="2400" dirty="0">
                <a:solidFill>
                  <a:prstClr val="black"/>
                </a:solidFill>
                <a:latin typeface="楷体" panose="02010609060101010101" pitchFamily="49" charset="-122"/>
                <a:ea typeface="楷体" panose="02010609060101010101" pitchFamily="49" charset="-122"/>
                <a:cs typeface="Times New Roman" panose="02020603050405020304" pitchFamily="18" charset="0"/>
              </a:rPr>
              <a:t>?</a:t>
            </a:r>
          </a:p>
          <a:p>
            <a:pPr>
              <a:spcBef>
                <a:spcPct val="0"/>
              </a:spcBef>
              <a:buClrTx/>
              <a:buSzTx/>
              <a:buFontTx/>
              <a:buNone/>
            </a:pPr>
            <a:endParaRPr lang="en-US" altLang="zh-CN" sz="2400" dirty="0">
              <a:solidFill>
                <a:prstClr val="black"/>
              </a:solidFill>
              <a:latin typeface="Gill Sans MT" panose="020B0502020104020203" pitchFamily="34" charset="0"/>
              <a:ea typeface="华文中宋" panose="02010600040101010101" pitchFamily="2" charset="-122"/>
            </a:endParaRPr>
          </a:p>
        </p:txBody>
      </p:sp>
      <p:sp>
        <p:nvSpPr>
          <p:cNvPr id="15" name="矩形 12"/>
          <p:cNvSpPr>
            <a:spLocks noChangeArrowheads="1"/>
          </p:cNvSpPr>
          <p:nvPr/>
        </p:nvSpPr>
        <p:spPr bwMode="auto">
          <a:xfrm>
            <a:off x="701675" y="981075"/>
            <a:ext cx="75596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lgn="just">
              <a:spcBef>
                <a:spcPct val="50000"/>
              </a:spcBef>
              <a:buClr>
                <a:srgbClr val="C47546"/>
              </a:buClr>
              <a:buSzPct val="80000"/>
              <a:buFontTx/>
              <a:buNone/>
            </a:pP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由于碰撞参数</a:t>
            </a:r>
            <a:r>
              <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b</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是一个无法控制的量，而且不可能用一个原子进行散射实验，我们无法验证</a:t>
            </a:r>
            <a:r>
              <a:rPr kumimoji="1" lang="en-US" altLang="zh-CN" sz="2400" i="1"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b</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与</a:t>
            </a:r>
            <a:r>
              <a:rPr kumimoji="1" lang="en-US" altLang="zh-CN" sz="2400" i="1"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θ</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的关系，所以必须再深入一步，使散射角</a:t>
            </a:r>
            <a:r>
              <a:rPr kumimoji="1" lang="en-US" altLang="zh-CN" sz="2400" i="1"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θ</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与一个比</a:t>
            </a:r>
            <a:r>
              <a:rPr kumimoji="1" lang="en-US" altLang="zh-CN" sz="2400" i="1"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b</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容易测定的观测量联系起来，以便于理论与实验进行比较</a:t>
            </a:r>
            <a:r>
              <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  </a:t>
            </a:r>
          </a:p>
        </p:txBody>
      </p:sp>
      <p:sp>
        <p:nvSpPr>
          <p:cNvPr id="16" name="文本框 15"/>
          <p:cNvSpPr txBox="1"/>
          <p:nvPr/>
        </p:nvSpPr>
        <p:spPr>
          <a:xfrm>
            <a:off x="787319" y="2668306"/>
            <a:ext cx="6209488" cy="461665"/>
          </a:xfrm>
          <a:prstGeom prst="rect">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zh-CN" altLang="en-US" sz="2400" dirty="0">
                <a:solidFill>
                  <a:srgbClr val="FF0000"/>
                </a:solidFill>
              </a:rPr>
              <a:t>除了散射角，实验上还能测定什么数值？</a:t>
            </a:r>
          </a:p>
        </p:txBody>
      </p:sp>
      <p:sp>
        <p:nvSpPr>
          <p:cNvPr id="17" name="文本框 16"/>
          <p:cNvSpPr txBox="1"/>
          <p:nvPr/>
        </p:nvSpPr>
        <p:spPr>
          <a:xfrm>
            <a:off x="1160780" y="3578543"/>
            <a:ext cx="535305" cy="583565"/>
          </a:xfrm>
          <a:prstGeom prst="rect">
            <a:avLst/>
          </a:prstGeom>
          <a:noFill/>
        </p:spPr>
        <p:txBody>
          <a:bodyPr wrap="square" rtlCol="0">
            <a:spAutoFit/>
          </a:bodyPr>
          <a:lstStyle/>
          <a:p>
            <a:r>
              <a:rPr lang="en-US" altLang="zh-CN" sz="3200" b="0" i="1">
                <a:latin typeface="Times New Roman" panose="02020603050405020304" pitchFamily="18" charset="0"/>
                <a:cs typeface="Times New Roman" panose="02020603050405020304" pitchFamily="18" charset="0"/>
              </a:rPr>
              <a:t>b</a:t>
            </a:r>
          </a:p>
        </p:txBody>
      </p:sp>
      <p:sp>
        <p:nvSpPr>
          <p:cNvPr id="18" name="文本框 17"/>
          <p:cNvSpPr txBox="1"/>
          <p:nvPr/>
        </p:nvSpPr>
        <p:spPr>
          <a:xfrm>
            <a:off x="1160780" y="4594225"/>
            <a:ext cx="535305" cy="583565"/>
          </a:xfrm>
          <a:prstGeom prst="rect">
            <a:avLst/>
          </a:prstGeom>
          <a:noFill/>
        </p:spPr>
        <p:txBody>
          <a:bodyPr wrap="square" rtlCol="0">
            <a:spAutoFit/>
          </a:bodyPr>
          <a:lstStyle/>
          <a:p>
            <a:r>
              <a:rPr lang="el-GR" altLang="zh-CN" sz="3200" b="0" i="1" dirty="0">
                <a:latin typeface="Times New Roman" panose="02020603050405020304" pitchFamily="18" charset="0"/>
                <a:cs typeface="Times New Roman" panose="02020603050405020304" pitchFamily="18" charset="0"/>
                <a:sym typeface="+mn-ea"/>
              </a:rPr>
              <a:t>θ</a:t>
            </a:r>
          </a:p>
        </p:txBody>
      </p:sp>
      <p:sp>
        <p:nvSpPr>
          <p:cNvPr id="19" name="文本框 18"/>
          <p:cNvSpPr txBox="1"/>
          <p:nvPr/>
        </p:nvSpPr>
        <p:spPr>
          <a:xfrm>
            <a:off x="2583180" y="3578543"/>
            <a:ext cx="1499235" cy="583565"/>
          </a:xfrm>
          <a:prstGeom prst="rect">
            <a:avLst/>
          </a:prstGeom>
          <a:noFill/>
        </p:spPr>
        <p:txBody>
          <a:bodyPr wrap="square" rtlCol="0">
            <a:spAutoFit/>
          </a:bodyPr>
          <a:lstStyle/>
          <a:p>
            <a:r>
              <a:rPr lang="en-US" altLang="zh-CN" sz="3200" b="0" i="1">
                <a:latin typeface="Times New Roman" panose="02020603050405020304" pitchFamily="18" charset="0"/>
                <a:cs typeface="Times New Roman" panose="02020603050405020304" pitchFamily="18" charset="0"/>
              </a:rPr>
              <a:t>b + db</a:t>
            </a:r>
          </a:p>
        </p:txBody>
      </p:sp>
      <p:cxnSp>
        <p:nvCxnSpPr>
          <p:cNvPr id="20" name="直接箭头连接符 19"/>
          <p:cNvCxnSpPr/>
          <p:nvPr/>
        </p:nvCxnSpPr>
        <p:spPr>
          <a:xfrm>
            <a:off x="1764030" y="3870325"/>
            <a:ext cx="6362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a:off x="1764030" y="4886008"/>
            <a:ext cx="6362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2" name="文本框 21"/>
          <p:cNvSpPr txBox="1"/>
          <p:nvPr/>
        </p:nvSpPr>
        <p:spPr>
          <a:xfrm>
            <a:off x="2654935" y="4594225"/>
            <a:ext cx="1354455" cy="583565"/>
          </a:xfrm>
          <a:prstGeom prst="rect">
            <a:avLst/>
          </a:prstGeom>
          <a:noFill/>
        </p:spPr>
        <p:txBody>
          <a:bodyPr wrap="square" rtlCol="0">
            <a:spAutoFit/>
          </a:bodyPr>
          <a:lstStyle/>
          <a:p>
            <a:r>
              <a:rPr lang="el-GR" altLang="zh-CN" sz="3200" b="0" i="1" dirty="0">
                <a:latin typeface="Times New Roman" panose="02020603050405020304" pitchFamily="18" charset="0"/>
                <a:cs typeface="Times New Roman" panose="02020603050405020304" pitchFamily="18" charset="0"/>
                <a:sym typeface="+mn-ea"/>
              </a:rPr>
              <a:t>θ</a:t>
            </a:r>
            <a:r>
              <a:rPr lang="en-US" altLang="el-GR" sz="3200" b="0" i="1" dirty="0">
                <a:latin typeface="Times New Roman" panose="02020603050405020304" pitchFamily="18" charset="0"/>
                <a:cs typeface="Times New Roman" panose="02020603050405020304" pitchFamily="18" charset="0"/>
                <a:sym typeface="+mn-ea"/>
              </a:rPr>
              <a:t> - d</a:t>
            </a:r>
            <a:r>
              <a:rPr lang="el-GR" altLang="zh-CN" sz="3200" b="0" i="1" dirty="0">
                <a:latin typeface="Times New Roman" panose="02020603050405020304" pitchFamily="18" charset="0"/>
                <a:cs typeface="Times New Roman" panose="02020603050405020304" pitchFamily="18" charset="0"/>
                <a:sym typeface="+mn-ea"/>
              </a:rPr>
              <a:t>θ</a:t>
            </a:r>
            <a:endParaRPr lang="en-US" altLang="el-GR" sz="3200" b="0" i="1" dirty="0">
              <a:latin typeface="Times New Roman" panose="02020603050405020304" pitchFamily="18" charset="0"/>
              <a:cs typeface="Times New Roman" panose="02020603050405020304" pitchFamily="18" charset="0"/>
              <a:sym typeface="+mn-ea"/>
            </a:endParaRPr>
          </a:p>
        </p:txBody>
      </p:sp>
      <p:cxnSp>
        <p:nvCxnSpPr>
          <p:cNvPr id="23" name="直接箭头连接符 22"/>
          <p:cNvCxnSpPr/>
          <p:nvPr/>
        </p:nvCxnSpPr>
        <p:spPr>
          <a:xfrm>
            <a:off x="1362075" y="4194810"/>
            <a:ext cx="0" cy="3670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nvCxnSpPr>
        <p:spPr>
          <a:xfrm>
            <a:off x="3131820" y="4194810"/>
            <a:ext cx="0" cy="3670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曲线连接符 24"/>
          <p:cNvCxnSpPr/>
          <p:nvPr/>
        </p:nvCxnSpPr>
        <p:spPr>
          <a:xfrm flipV="1">
            <a:off x="5363845" y="4292600"/>
            <a:ext cx="1008380" cy="288290"/>
          </a:xfrm>
          <a:prstGeom prst="curvedConnector3">
            <a:avLst>
              <a:gd name="adj1" fmla="val 50063"/>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6" name="曲线连接符 25"/>
          <p:cNvCxnSpPr/>
          <p:nvPr/>
        </p:nvCxnSpPr>
        <p:spPr>
          <a:xfrm flipV="1">
            <a:off x="6588125" y="3644900"/>
            <a:ext cx="864235" cy="720090"/>
          </a:xfrm>
          <a:prstGeom prst="curvedConnector3">
            <a:avLst>
              <a:gd name="adj1" fmla="val 50037"/>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7" name="文本框 26"/>
          <p:cNvSpPr txBox="1"/>
          <p:nvPr/>
        </p:nvSpPr>
        <p:spPr>
          <a:xfrm>
            <a:off x="5076190" y="5045075"/>
            <a:ext cx="2070735" cy="368300"/>
          </a:xfrm>
          <a:prstGeom prst="rect">
            <a:avLst/>
          </a:prstGeom>
          <a:noFill/>
        </p:spPr>
        <p:txBody>
          <a:bodyPr wrap="square" rtlCol="0">
            <a:spAutoFit/>
          </a:bodyPr>
          <a:lstStyle/>
          <a:p>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通过散射角</a:t>
            </a:r>
            <a:r>
              <a:rPr lang="el-GR" altLang="zh-CN" b="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θ</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关联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animBg="1"/>
      <p:bldP spid="16" grpId="1" animBg="1"/>
      <p:bldP spid="17" grpId="0"/>
      <p:bldP spid="17" grpId="1"/>
      <p:bldP spid="18" grpId="0"/>
      <p:bldP spid="18" grpId="1"/>
      <p:bldP spid="19" grpId="0"/>
      <p:bldP spid="19" grpId="1"/>
      <p:bldP spid="22" grpId="0"/>
      <p:bldP spid="22" grpId="1"/>
      <p:bldP spid="27" grpId="0"/>
      <p:bldP spid="2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E:\The Physics of Atoms and Quanta\atom\fig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50" y="1052650"/>
            <a:ext cx="4214812"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 Box 10"/>
          <p:cNvSpPr txBox="1">
            <a:spLocks noChangeArrowheads="1"/>
          </p:cNvSpPr>
          <p:nvPr/>
        </p:nvSpPr>
        <p:spPr bwMode="auto">
          <a:xfrm>
            <a:off x="5220072" y="942795"/>
            <a:ext cx="1431905" cy="40011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eaLnBrk="1" fontAlgn="auto" hangingPunct="1">
              <a:spcBef>
                <a:spcPts val="0"/>
              </a:spcBef>
              <a:spcAft>
                <a:spcPts val="0"/>
              </a:spcAft>
              <a:defRPr/>
            </a:pPr>
            <a:r>
              <a:rPr lang="zh-TW" altLang="en-US" sz="2000" dirty="0">
                <a:latin typeface="宋体" panose="02010600030101010101" pitchFamily="2" charset="-122"/>
              </a:rPr>
              <a:t>环形面积</a:t>
            </a:r>
            <a:r>
              <a:rPr lang="zh-CN" altLang="en-US" sz="2000" dirty="0">
                <a:latin typeface="宋体" panose="02010600030101010101" pitchFamily="2" charset="-122"/>
              </a:rPr>
              <a:t>：</a:t>
            </a:r>
            <a:endParaRPr lang="zh-CN" altLang="en-US" sz="2000" dirty="0"/>
          </a:p>
        </p:txBody>
      </p:sp>
      <mc:AlternateContent xmlns:mc="http://schemas.openxmlformats.org/markup-compatibility/2006" xmlns:a14="http://schemas.microsoft.com/office/drawing/2010/main">
        <mc:Choice Requires="a14">
          <p:sp>
            <p:nvSpPr>
              <p:cNvPr id="9" name="对象 21"/>
              <p:cNvSpPr txBox="1"/>
              <p:nvPr/>
            </p:nvSpPr>
            <p:spPr bwMode="auto">
              <a:xfrm>
                <a:off x="4572635" y="2663190"/>
                <a:ext cx="1368425" cy="743585"/>
              </a:xfrm>
              <a:prstGeom prst="rect">
                <a:avLst/>
              </a:prstGeom>
              <a:noFill/>
              <a:ln>
                <a:noFill/>
              </a:ln>
            </p:spPr>
            <p:txBody>
              <a:bodyPr>
                <a:normAutofit fontScale="70000"/>
              </a:bodyPr>
              <a:lstStyle/>
              <a:p>
                <a:pPr/>
                <a14:m>
                  <m:oMathPara xmlns:m="http://schemas.openxmlformats.org/officeDocument/2006/math">
                    <m:oMathParaPr>
                      <m:jc m:val="left"/>
                    </m:oMathParaPr>
                    <m:oMath xmlns:m="http://schemas.openxmlformats.org/officeDocument/2006/math">
                      <m:r>
                        <m:rPr>
                          <m:nor/>
                        </m:rPr>
                        <a:rPr lang="zh-CN" altLang="en-US" sz="3000" b="0" i="1" smtClean="0">
                          <a:solidFill>
                            <a:srgbClr val="FF0000"/>
                          </a:solidFill>
                          <a:latin typeface="Times New Roman" panose="02020603050405020304" pitchFamily="18" charset="0"/>
                          <a:cs typeface="Times New Roman" panose="02020603050405020304" pitchFamily="18" charset="0"/>
                        </a:rPr>
                        <m:t>b</m:t>
                      </m:r>
                      <m:r>
                        <m:rPr>
                          <m:nor/>
                        </m:rPr>
                        <a:rPr lang="zh-CN" altLang="en-US" sz="3000" b="0" i="0" smtClean="0">
                          <a:solidFill>
                            <a:srgbClr val="FF0000"/>
                          </a:solidFill>
                          <a:latin typeface="Times New Roman" panose="02020603050405020304" pitchFamily="18" charset="0"/>
                          <a:cs typeface="Times New Roman" panose="02020603050405020304" pitchFamily="18" charset="0"/>
                        </a:rPr>
                        <m:t>=</m:t>
                      </m:r>
                      <m:f>
                        <m:fPr>
                          <m:ctrlPr>
                            <a:rPr lang="zh-CN" altLang="en-US" sz="3000" b="0" i="1">
                              <a:solidFill>
                                <a:srgbClr val="FF0000"/>
                              </a:solidFill>
                              <a:latin typeface="Cambria Math" panose="02040503050406030204" pitchFamily="18" charset="0"/>
                            </a:rPr>
                          </m:ctrlPr>
                        </m:fPr>
                        <m:num>
                          <m:r>
                            <m:rPr>
                              <m:nor/>
                            </m:rPr>
                            <a:rPr lang="zh-CN" altLang="en-US" sz="3000" b="0" i="1">
                              <a:solidFill>
                                <a:srgbClr val="FF0000"/>
                              </a:solidFill>
                              <a:latin typeface="Times New Roman" panose="02020603050405020304" pitchFamily="18" charset="0"/>
                              <a:cs typeface="Times New Roman" panose="02020603050405020304" pitchFamily="18" charset="0"/>
                            </a:rPr>
                            <m:t>a</m:t>
                          </m:r>
                        </m:num>
                        <m:den>
                          <m:r>
                            <m:rPr>
                              <m:nor/>
                            </m:rPr>
                            <a:rPr lang="zh-CN" altLang="en-US" sz="3000" b="0" i="0">
                              <a:solidFill>
                                <a:srgbClr val="FF0000"/>
                              </a:solidFill>
                              <a:latin typeface="Times New Roman" panose="02020603050405020304" pitchFamily="18" charset="0"/>
                              <a:cs typeface="Times New Roman" panose="02020603050405020304" pitchFamily="18" charset="0"/>
                            </a:rPr>
                            <m:t>2</m:t>
                          </m:r>
                        </m:den>
                      </m:f>
                      <m:func>
                        <m:funcPr>
                          <m:ctrlPr>
                            <a:rPr lang="zh-CN" altLang="en-US" sz="3000" b="0" i="1">
                              <a:solidFill>
                                <a:srgbClr val="FF0000"/>
                              </a:solidFill>
                              <a:latin typeface="Cambria Math" panose="02040503050406030204" pitchFamily="18" charset="0"/>
                            </a:rPr>
                          </m:ctrlPr>
                        </m:funcPr>
                        <m:fName>
                          <m:r>
                            <m:rPr>
                              <m:nor/>
                            </m:rPr>
                            <a:rPr lang="zh-CN" altLang="en-US" sz="3000" b="0" i="0">
                              <a:solidFill>
                                <a:srgbClr val="FF0000"/>
                              </a:solidFill>
                              <a:latin typeface="Times New Roman" panose="02020603050405020304" pitchFamily="18" charset="0"/>
                              <a:cs typeface="Times New Roman" panose="02020603050405020304" pitchFamily="18" charset="0"/>
                            </a:rPr>
                            <m:t>cot</m:t>
                          </m:r>
                        </m:fName>
                        <m:e>
                          <m:f>
                            <m:fPr>
                              <m:ctrlPr>
                                <a:rPr lang="zh-CN" altLang="en-US" sz="3000" b="0" i="1">
                                  <a:solidFill>
                                    <a:srgbClr val="FF0000"/>
                                  </a:solidFill>
                                  <a:latin typeface="Cambria Math" panose="02040503050406030204" pitchFamily="18" charset="0"/>
                                </a:rPr>
                              </m:ctrlPr>
                            </m:fPr>
                            <m:num>
                              <m:r>
                                <m:rPr>
                                  <m:nor/>
                                </m:rPr>
                                <a:rPr lang="zh-CN" altLang="en-US" sz="3000" b="0" i="1">
                                  <a:solidFill>
                                    <a:srgbClr val="FF0000"/>
                                  </a:solidFill>
                                  <a:latin typeface="Times New Roman" panose="02020603050405020304" pitchFamily="18" charset="0"/>
                                  <a:cs typeface="Times New Roman" panose="02020603050405020304" pitchFamily="18" charset="0"/>
                                </a:rPr>
                                <m:t>θ</m:t>
                              </m:r>
                            </m:num>
                            <m:den>
                              <m:r>
                                <m:rPr>
                                  <m:nor/>
                                </m:rPr>
                                <a:rPr lang="zh-CN" altLang="en-US" sz="3000" b="0" i="0">
                                  <a:solidFill>
                                    <a:srgbClr val="FF0000"/>
                                  </a:solidFill>
                                  <a:latin typeface="Times New Roman" panose="02020603050405020304" pitchFamily="18" charset="0"/>
                                  <a:cs typeface="Times New Roman" panose="02020603050405020304" pitchFamily="18" charset="0"/>
                                </a:rPr>
                                <m:t>2</m:t>
                              </m:r>
                            </m:den>
                          </m:f>
                        </m:e>
                      </m:func>
                    </m:oMath>
                  </m:oMathPara>
                </a14:m>
                <a:endParaRPr lang="zh-CN" altLang="en-US" sz="3000" b="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9" name="对象 21"/>
              <p:cNvSpPr txBox="1">
                <a:spLocks noRot="1" noChangeAspect="1" noMove="1" noResize="1" noEditPoints="1" noAdjustHandles="1" noChangeArrowheads="1" noChangeShapeType="1" noTextEdit="1"/>
              </p:cNvSpPr>
              <p:nvPr/>
            </p:nvSpPr>
            <p:spPr bwMode="auto">
              <a:xfrm>
                <a:off x="4572635" y="2663190"/>
                <a:ext cx="1368425" cy="743585"/>
              </a:xfrm>
              <a:prstGeom prst="rect">
                <a:avLst/>
              </a:prstGeom>
              <a:blipFill rotWithShape="1">
                <a:blip r:embed="rId4"/>
                <a:stretch>
                  <a:fillRect/>
                </a:stretch>
              </a:blipFill>
              <a:ln>
                <a:noFill/>
              </a:ln>
            </p:spPr>
            <p:txBody>
              <a:bodyPr/>
              <a:lstStyle/>
              <a:p>
                <a:r>
                  <a:rPr lang="zh-CN" altLang="en-US">
                    <a:noFill/>
                  </a:rPr>
                  <a:t> </a:t>
                </a:r>
              </a:p>
            </p:txBody>
          </p:sp>
        </mc:Fallback>
      </mc:AlternateContent>
      <p:sp>
        <p:nvSpPr>
          <p:cNvPr id="3" name="文本框 2"/>
          <p:cNvSpPr txBox="1"/>
          <p:nvPr/>
        </p:nvSpPr>
        <p:spPr>
          <a:xfrm>
            <a:off x="5199685" y="1531618"/>
            <a:ext cx="3562745" cy="553998"/>
          </a:xfrm>
          <a:prstGeom prst="rect">
            <a:avLst/>
          </a:prstGeom>
          <a:noFill/>
        </p:spPr>
        <p:txBody>
          <a:bodyPr wrap="square" rtlCol="0">
            <a:spAutoFit/>
          </a:bodyPr>
          <a:lstStyle/>
          <a:p>
            <a:r>
              <a:rPr lang="en-US" altLang="zh-CN" sz="3000" b="0" dirty="0">
                <a:latin typeface="Times New Roman" panose="02020603050405020304" pitchFamily="18" charset="0"/>
                <a:cs typeface="Times New Roman" panose="02020603050405020304" pitchFamily="18" charset="0"/>
              </a:rPr>
              <a:t>d</a:t>
            </a:r>
            <a:r>
              <a:rPr lang="el-GR" altLang="zh-CN" sz="3000" b="0" i="1" dirty="0">
                <a:latin typeface="Times New Roman" panose="02020603050405020304" pitchFamily="18" charset="0"/>
                <a:cs typeface="Times New Roman" panose="02020603050405020304" pitchFamily="18" charset="0"/>
              </a:rPr>
              <a:t>σ</a:t>
            </a:r>
            <a:r>
              <a:rPr lang="en-US" altLang="zh-CN" sz="3000" b="0" dirty="0">
                <a:latin typeface="Times New Roman" panose="02020603050405020304" pitchFamily="18" charset="0"/>
                <a:cs typeface="Times New Roman" panose="02020603050405020304" pitchFamily="18" charset="0"/>
              </a:rPr>
              <a:t> = </a:t>
            </a:r>
            <a:r>
              <a:rPr lang="el-GR" altLang="zh-CN" sz="3000" b="0" dirty="0">
                <a:latin typeface="Times New Roman" panose="02020603050405020304" pitchFamily="18" charset="0"/>
                <a:cs typeface="Times New Roman" panose="02020603050405020304" pitchFamily="18" charset="0"/>
              </a:rPr>
              <a:t>π</a:t>
            </a:r>
            <a:r>
              <a:rPr lang="en-US" altLang="zh-CN" sz="3000" b="0" dirty="0">
                <a:latin typeface="Times New Roman" panose="02020603050405020304" pitchFamily="18" charset="0"/>
                <a:cs typeface="Times New Roman" panose="02020603050405020304" pitchFamily="18" charset="0"/>
              </a:rPr>
              <a:t>(</a:t>
            </a:r>
            <a:r>
              <a:rPr lang="en-US" altLang="zh-CN" sz="3000" b="0" i="1" dirty="0">
                <a:latin typeface="Times New Roman" panose="02020603050405020304" pitchFamily="18" charset="0"/>
                <a:cs typeface="Times New Roman" panose="02020603050405020304" pitchFamily="18" charset="0"/>
              </a:rPr>
              <a:t>b</a:t>
            </a:r>
            <a:r>
              <a:rPr lang="en-US" altLang="zh-CN" sz="3000" b="0" dirty="0">
                <a:latin typeface="Times New Roman" panose="02020603050405020304" pitchFamily="18" charset="0"/>
                <a:cs typeface="Times New Roman" panose="02020603050405020304" pitchFamily="18" charset="0"/>
              </a:rPr>
              <a:t> + </a:t>
            </a:r>
            <a:r>
              <a:rPr lang="en-US" altLang="zh-CN" sz="3000" b="0" dirty="0" err="1">
                <a:latin typeface="Times New Roman" panose="02020603050405020304" pitchFamily="18" charset="0"/>
                <a:cs typeface="Times New Roman" panose="02020603050405020304" pitchFamily="18" charset="0"/>
              </a:rPr>
              <a:t>d</a:t>
            </a:r>
            <a:r>
              <a:rPr lang="en-US" altLang="zh-CN" sz="3000" b="0" i="1" dirty="0" err="1">
                <a:latin typeface="Times New Roman" panose="02020603050405020304" pitchFamily="18" charset="0"/>
                <a:cs typeface="Times New Roman" panose="02020603050405020304" pitchFamily="18" charset="0"/>
              </a:rPr>
              <a:t>b</a:t>
            </a:r>
            <a:r>
              <a:rPr lang="en-US" altLang="zh-CN" sz="3000" b="0" dirty="0">
                <a:latin typeface="Times New Roman" panose="02020603050405020304" pitchFamily="18" charset="0"/>
                <a:cs typeface="Times New Roman" panose="02020603050405020304" pitchFamily="18" charset="0"/>
              </a:rPr>
              <a:t>)</a:t>
            </a:r>
            <a:r>
              <a:rPr lang="en-US" altLang="zh-CN" sz="3000" b="0" baseline="30000" dirty="0">
                <a:latin typeface="Times New Roman" panose="02020603050405020304" pitchFamily="18" charset="0"/>
                <a:cs typeface="Times New Roman" panose="02020603050405020304" pitchFamily="18" charset="0"/>
              </a:rPr>
              <a:t>2</a:t>
            </a:r>
            <a:r>
              <a:rPr lang="en-US" altLang="zh-CN" sz="3000" b="0" dirty="0">
                <a:latin typeface="Times New Roman" panose="02020603050405020304" pitchFamily="18" charset="0"/>
                <a:cs typeface="Times New Roman" panose="02020603050405020304" pitchFamily="18" charset="0"/>
              </a:rPr>
              <a:t> – </a:t>
            </a:r>
            <a:r>
              <a:rPr lang="el-GR" altLang="zh-CN" sz="3000" b="0" dirty="0">
                <a:latin typeface="Times New Roman" panose="02020603050405020304" pitchFamily="18" charset="0"/>
                <a:cs typeface="Times New Roman" panose="02020603050405020304" pitchFamily="18" charset="0"/>
              </a:rPr>
              <a:t>π</a:t>
            </a:r>
            <a:r>
              <a:rPr lang="en-US" altLang="zh-CN" sz="3000" b="0" i="1" dirty="0">
                <a:latin typeface="Times New Roman" panose="02020603050405020304" pitchFamily="18" charset="0"/>
                <a:cs typeface="Times New Roman" panose="02020603050405020304" pitchFamily="18" charset="0"/>
              </a:rPr>
              <a:t>b</a:t>
            </a:r>
            <a:r>
              <a:rPr lang="en-US" altLang="zh-CN" sz="3000" b="0" baseline="30000" dirty="0">
                <a:latin typeface="Times New Roman" panose="02020603050405020304" pitchFamily="18" charset="0"/>
                <a:cs typeface="Times New Roman" panose="02020603050405020304" pitchFamily="18" charset="0"/>
              </a:rPr>
              <a:t>2</a:t>
            </a:r>
            <a:endParaRPr lang="zh-CN" altLang="en-US" sz="3000" b="0" dirty="0"/>
          </a:p>
        </p:txBody>
      </p:sp>
      <p:sp>
        <p:nvSpPr>
          <p:cNvPr id="15" name="文本框 14"/>
          <p:cNvSpPr txBox="1"/>
          <p:nvPr/>
        </p:nvSpPr>
        <p:spPr>
          <a:xfrm>
            <a:off x="5581255" y="2085616"/>
            <a:ext cx="2231105" cy="553998"/>
          </a:xfrm>
          <a:prstGeom prst="rect">
            <a:avLst/>
          </a:prstGeom>
          <a:noFill/>
        </p:spPr>
        <p:txBody>
          <a:bodyPr wrap="square" rtlCol="0">
            <a:spAutoFit/>
          </a:bodyPr>
          <a:lstStyle/>
          <a:p>
            <a:r>
              <a:rPr lang="en-US" altLang="zh-CN" sz="3000" b="0" dirty="0">
                <a:latin typeface="Times New Roman" panose="02020603050405020304" pitchFamily="18" charset="0"/>
                <a:cs typeface="Times New Roman" panose="02020603050405020304" pitchFamily="18" charset="0"/>
              </a:rPr>
              <a:t> = 2</a:t>
            </a:r>
            <a:r>
              <a:rPr lang="el-GR" altLang="zh-CN" sz="3000" b="0" dirty="0">
                <a:latin typeface="Times New Roman" panose="02020603050405020304" pitchFamily="18" charset="0"/>
                <a:cs typeface="Times New Roman" panose="02020603050405020304" pitchFamily="18" charset="0"/>
              </a:rPr>
              <a:t>π</a:t>
            </a:r>
            <a:r>
              <a:rPr lang="en-US" altLang="zh-CN" sz="3000" b="0" i="1" dirty="0" err="1">
                <a:latin typeface="Times New Roman" panose="02020603050405020304" pitchFamily="18" charset="0"/>
                <a:cs typeface="Times New Roman" panose="02020603050405020304" pitchFamily="18" charset="0"/>
              </a:rPr>
              <a:t>b|</a:t>
            </a:r>
            <a:r>
              <a:rPr lang="en-US" altLang="zh-CN" sz="3000" b="0" dirty="0" err="1">
                <a:latin typeface="Times New Roman" panose="02020603050405020304" pitchFamily="18" charset="0"/>
                <a:cs typeface="Times New Roman" panose="02020603050405020304" pitchFamily="18" charset="0"/>
              </a:rPr>
              <a:t>d</a:t>
            </a:r>
            <a:r>
              <a:rPr lang="en-US" altLang="zh-CN" sz="3000" b="0" i="1" dirty="0" err="1">
                <a:latin typeface="Times New Roman" panose="02020603050405020304" pitchFamily="18" charset="0"/>
                <a:cs typeface="Times New Roman" panose="02020603050405020304" pitchFamily="18" charset="0"/>
              </a:rPr>
              <a:t>b</a:t>
            </a:r>
            <a:r>
              <a:rPr lang="en-US" altLang="zh-CN" sz="3000" b="0" i="1" dirty="0">
                <a:latin typeface="Times New Roman" panose="02020603050405020304" pitchFamily="18" charset="0"/>
                <a:cs typeface="Times New Roman" panose="02020603050405020304" pitchFamily="18" charset="0"/>
              </a:rPr>
              <a:t>|</a:t>
            </a:r>
            <a:endParaRPr lang="zh-CN" altLang="en-US" sz="3000" b="0" dirty="0"/>
          </a:p>
        </p:txBody>
      </p:sp>
      <p:graphicFrame>
        <p:nvGraphicFramePr>
          <p:cNvPr id="12" name="对象 11"/>
          <p:cNvGraphicFramePr/>
          <p:nvPr/>
        </p:nvGraphicFramePr>
        <p:xfrm>
          <a:off x="395605" y="3573780"/>
          <a:ext cx="8606790" cy="3232785"/>
        </p:xfrm>
        <a:graphic>
          <a:graphicData uri="http://schemas.openxmlformats.org/presentationml/2006/ole">
            <mc:AlternateContent xmlns:mc="http://schemas.openxmlformats.org/markup-compatibility/2006">
              <mc:Choice xmlns:v="urn:schemas-microsoft-com:vml" Requires="v">
                <p:oleObj spid="_x0000_s12291" r:id="rId5" imgW="7763510" imgH="2943860" progId="Equation.DSMT4">
                  <p:embed/>
                </p:oleObj>
              </mc:Choice>
              <mc:Fallback>
                <p:oleObj r:id="rId5" imgW="7763510" imgH="2943860" progId="Equation.DSMT4">
                  <p:embed/>
                  <p:pic>
                    <p:nvPicPr>
                      <p:cNvPr id="0" name="图片 15"/>
                      <p:cNvPicPr/>
                      <p:nvPr/>
                    </p:nvPicPr>
                    <p:blipFill>
                      <a:blip r:embed="rId6"/>
                      <a:stretch>
                        <a:fillRect/>
                      </a:stretch>
                    </p:blipFill>
                    <p:spPr>
                      <a:xfrm>
                        <a:off x="395605" y="3573780"/>
                        <a:ext cx="8606790" cy="3232785"/>
                      </a:xfrm>
                      <a:prstGeom prst="rect">
                        <a:avLst/>
                      </a:prstGeom>
                    </p:spPr>
                  </p:pic>
                </p:oleObj>
              </mc:Fallback>
            </mc:AlternateContent>
          </a:graphicData>
        </a:graphic>
      </p:graphicFrame>
      <p:graphicFrame>
        <p:nvGraphicFramePr>
          <p:cNvPr id="17" name="对象 16"/>
          <p:cNvGraphicFramePr/>
          <p:nvPr/>
        </p:nvGraphicFramePr>
        <p:xfrm>
          <a:off x="6228715" y="2592070"/>
          <a:ext cx="2533650" cy="1019810"/>
        </p:xfrm>
        <a:graphic>
          <a:graphicData uri="http://schemas.openxmlformats.org/presentationml/2006/ole">
            <mc:AlternateContent xmlns:mc="http://schemas.openxmlformats.org/markup-compatibility/2006">
              <mc:Choice xmlns:v="urn:schemas-microsoft-com:vml" Requires="v">
                <p:oleObj spid="_x0000_s12292" r:id="rId7" imgW="1625600" imgH="660400" progId="Equation.DSMT4">
                  <p:embed/>
                </p:oleObj>
              </mc:Choice>
              <mc:Fallback>
                <p:oleObj r:id="rId7" imgW="1625600" imgH="660400" progId="Equation.DSMT4">
                  <p:embed/>
                  <p:pic>
                    <p:nvPicPr>
                      <p:cNvPr id="0" name="图片 15"/>
                      <p:cNvPicPr/>
                      <p:nvPr/>
                    </p:nvPicPr>
                    <p:blipFill>
                      <a:blip r:embed="rId8"/>
                      <a:stretch>
                        <a:fillRect/>
                      </a:stretch>
                    </p:blipFill>
                    <p:spPr>
                      <a:xfrm>
                        <a:off x="6228715" y="2592070"/>
                        <a:ext cx="2533650" cy="101981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Object 11"/>
              <p:cNvSpPr txBox="1"/>
              <p:nvPr/>
            </p:nvSpPr>
            <p:spPr bwMode="auto">
              <a:xfrm>
                <a:off x="757475" y="5481922"/>
                <a:ext cx="6409308" cy="1128712"/>
              </a:xfrm>
              <a:prstGeom prst="rect">
                <a:avLst/>
              </a:prstGeom>
              <a:noFill/>
              <a:ln>
                <a:noFill/>
              </a:ln>
              <a:effectLst/>
            </p:spPr>
            <p:txBody>
              <a:bodyPr>
                <a:normAutofit/>
              </a:bodyPr>
              <a:lstStyle/>
              <a:p>
                <a14:m>
                  <m:oMath xmlns:m="http://schemas.openxmlformats.org/officeDocument/2006/math">
                    <m:r>
                      <m:rPr>
                        <m:nor/>
                      </m:rPr>
                      <a:rPr lang="zh-CN" altLang="en-US" sz="3200" b="0" i="0">
                        <a:solidFill>
                          <a:srgbClr val="000000"/>
                        </a:solidFill>
                        <a:latin typeface="Times New Roman" panose="02020603050405020304" pitchFamily="18" charset="0"/>
                        <a:cs typeface="Times New Roman" panose="02020603050405020304" pitchFamily="18" charset="0"/>
                      </a:rPr>
                      <m:t>d</m:t>
                    </m:r>
                    <m:r>
                      <m:rPr>
                        <m:nor/>
                      </m:rPr>
                      <a:rPr lang="zh-CN" altLang="en-US" sz="3200" b="0" i="1">
                        <a:solidFill>
                          <a:srgbClr val="000000"/>
                        </a:solidFill>
                        <a:latin typeface="Times New Roman" panose="02020603050405020304" pitchFamily="18" charset="0"/>
                        <a:cs typeface="Times New Roman" panose="02020603050405020304" pitchFamily="18" charset="0"/>
                      </a:rPr>
                      <m:t>Ω</m:t>
                    </m:r>
                    <m:r>
                      <m:rPr>
                        <m:nor/>
                      </m:rPr>
                      <a:rPr lang="en-US" altLang="zh-CN" sz="3200" b="0" i="0" smtClean="0">
                        <a:solidFill>
                          <a:srgbClr val="000000"/>
                        </a:solidFill>
                        <a:latin typeface="Times New Roman" panose="02020603050405020304" pitchFamily="18" charset="0"/>
                        <a:cs typeface="Times New Roman" panose="02020603050405020304" pitchFamily="18" charset="0"/>
                      </a:rPr>
                      <m:t> </m:t>
                    </m:r>
                    <m:r>
                      <m:rPr>
                        <m:nor/>
                      </m:rPr>
                      <a:rPr lang="zh-CN" altLang="en-US" sz="3200" b="0" i="0">
                        <a:solidFill>
                          <a:srgbClr val="000000"/>
                        </a:solidFill>
                        <a:latin typeface="Times New Roman" panose="02020603050405020304" pitchFamily="18" charset="0"/>
                        <a:cs typeface="Times New Roman" panose="02020603050405020304" pitchFamily="18" charset="0"/>
                      </a:rPr>
                      <m:t>=</m:t>
                    </m:r>
                    <m:f>
                      <m:fPr>
                        <m:ctrlPr>
                          <a:rPr lang="en-US" altLang="zh-CN" sz="3200" b="0" i="1" smtClean="0">
                            <a:solidFill>
                              <a:srgbClr val="000000"/>
                            </a:solidFill>
                            <a:latin typeface="Cambria Math" panose="02040503050406030204" pitchFamily="18" charset="0"/>
                            <a:cs typeface="Times New Roman" panose="02020603050405020304" pitchFamily="18" charset="0"/>
                          </a:rPr>
                        </m:ctrlPr>
                      </m:fPr>
                      <m:num>
                        <m:r>
                          <m:rPr>
                            <m:nor/>
                          </m:rPr>
                          <a:rPr lang="zh-CN" altLang="en-US" sz="3200" b="0">
                            <a:solidFill>
                              <a:srgbClr val="000000"/>
                            </a:solidFill>
                            <a:latin typeface="Times New Roman" panose="02020603050405020304" pitchFamily="18" charset="0"/>
                            <a:cs typeface="Times New Roman" panose="02020603050405020304" pitchFamily="18" charset="0"/>
                          </a:rPr>
                          <m:t>d</m:t>
                        </m:r>
                        <m:r>
                          <m:rPr>
                            <m:nor/>
                          </m:rPr>
                          <a:rPr lang="en-US" altLang="zh-CN" sz="3200" b="0" i="1" smtClean="0">
                            <a:solidFill>
                              <a:srgbClr val="000000"/>
                            </a:solidFill>
                            <a:latin typeface="Times New Roman" panose="02020603050405020304" pitchFamily="18" charset="0"/>
                            <a:cs typeface="Times New Roman" panose="02020603050405020304" pitchFamily="18" charset="0"/>
                          </a:rPr>
                          <m:t>A</m:t>
                        </m:r>
                      </m:num>
                      <m:den>
                        <m:sSup>
                          <m:sSupPr>
                            <m:ctrlPr>
                              <a:rPr lang="zh-CN" altLang="en-US" sz="3200" b="0" i="1">
                                <a:solidFill>
                                  <a:srgbClr val="000000"/>
                                </a:solidFill>
                                <a:latin typeface="Cambria Math" panose="02040503050406030204" pitchFamily="18" charset="0"/>
                              </a:rPr>
                            </m:ctrlPr>
                          </m:sSupPr>
                          <m:e>
                            <m:r>
                              <m:rPr>
                                <m:nor/>
                              </m:rPr>
                              <a:rPr lang="zh-CN" altLang="en-US" sz="3200" b="0" i="1">
                                <a:solidFill>
                                  <a:srgbClr val="000000"/>
                                </a:solidFill>
                                <a:latin typeface="Times New Roman" panose="02020603050405020304" pitchFamily="18" charset="0"/>
                                <a:cs typeface="Times New Roman" panose="02020603050405020304" pitchFamily="18" charset="0"/>
                              </a:rPr>
                              <m:t>r</m:t>
                            </m:r>
                          </m:e>
                          <m:sup>
                            <m:r>
                              <a:rPr lang="en-US" altLang="zh-CN" sz="3200" b="0" i="1">
                                <a:solidFill>
                                  <a:srgbClr val="000000"/>
                                </a:solidFill>
                                <a:latin typeface="Cambria Math" panose="02040503050406030204" pitchFamily="18" charset="0"/>
                              </a:rPr>
                              <m:t>2</m:t>
                            </m:r>
                          </m:sup>
                        </m:sSup>
                      </m:den>
                    </m:f>
                    <m:r>
                      <m:rPr>
                        <m:nor/>
                      </m:rPr>
                      <a:rPr lang="zh-CN" altLang="en-US" sz="3200" b="0">
                        <a:solidFill>
                          <a:srgbClr val="000000"/>
                        </a:solidFill>
                        <a:latin typeface="Times New Roman" panose="02020603050405020304" pitchFamily="18" charset="0"/>
                        <a:cs typeface="Times New Roman" panose="02020603050405020304" pitchFamily="18" charset="0"/>
                      </a:rPr>
                      <m:t>=</m:t>
                    </m:r>
                    <m:f>
                      <m:fPr>
                        <m:ctrlPr>
                          <a:rPr lang="zh-CN" altLang="en-US" sz="3200" b="0" i="1" smtClean="0">
                            <a:solidFill>
                              <a:srgbClr val="000000"/>
                            </a:solidFill>
                            <a:latin typeface="Cambria Math" panose="02040503050406030204" pitchFamily="18" charset="0"/>
                          </a:rPr>
                        </m:ctrlPr>
                      </m:fPr>
                      <m:num>
                        <m:r>
                          <m:rPr>
                            <m:nor/>
                          </m:rPr>
                          <a:rPr lang="zh-CN" altLang="en-US" sz="3200" b="0" i="0">
                            <a:solidFill>
                              <a:srgbClr val="000000"/>
                            </a:solidFill>
                            <a:latin typeface="Times New Roman" panose="02020603050405020304" pitchFamily="18" charset="0"/>
                            <a:cs typeface="Times New Roman" panose="02020603050405020304" pitchFamily="18" charset="0"/>
                          </a:rPr>
                          <m:t>2</m:t>
                        </m:r>
                        <m:r>
                          <m:rPr>
                            <m:nor/>
                          </m:rPr>
                          <a:rPr lang="zh-CN" altLang="en-US" sz="3200" b="0" i="0">
                            <a:solidFill>
                              <a:srgbClr val="000000"/>
                            </a:solidFill>
                            <a:latin typeface="Times New Roman" panose="02020603050405020304" pitchFamily="18" charset="0"/>
                            <a:cs typeface="Times New Roman" panose="02020603050405020304" pitchFamily="18" charset="0"/>
                          </a:rPr>
                          <m:t>π</m:t>
                        </m:r>
                        <m:r>
                          <m:rPr>
                            <m:nor/>
                          </m:rPr>
                          <a:rPr lang="zh-CN" altLang="en-US" sz="3200" b="0" i="0">
                            <a:solidFill>
                              <a:srgbClr val="000000"/>
                            </a:solidFill>
                            <a:latin typeface="Times New Roman" panose="02020603050405020304" pitchFamily="18" charset="0"/>
                            <a:cs typeface="Times New Roman" panose="02020603050405020304" pitchFamily="18" charset="0"/>
                          </a:rPr>
                          <m:t>(</m:t>
                        </m:r>
                        <m:r>
                          <m:rPr>
                            <m:nor/>
                          </m:rPr>
                          <a:rPr lang="zh-CN" altLang="en-US" sz="3200" b="0" i="1">
                            <a:solidFill>
                              <a:srgbClr val="000000"/>
                            </a:solidFill>
                            <a:latin typeface="Times New Roman" panose="02020603050405020304" pitchFamily="18" charset="0"/>
                            <a:cs typeface="Times New Roman" panose="02020603050405020304" pitchFamily="18" charset="0"/>
                          </a:rPr>
                          <m:t>r</m:t>
                        </m:r>
                        <m:func>
                          <m:funcPr>
                            <m:ctrlPr>
                              <a:rPr lang="zh-CN" altLang="en-US" sz="3200" b="0" i="1">
                                <a:solidFill>
                                  <a:srgbClr val="000000"/>
                                </a:solidFill>
                                <a:latin typeface="Cambria Math" panose="02040503050406030204" pitchFamily="18" charset="0"/>
                              </a:rPr>
                            </m:ctrlPr>
                          </m:funcPr>
                          <m:fName>
                            <m:r>
                              <m:rPr>
                                <m:nor/>
                              </m:rPr>
                              <a:rPr lang="zh-CN" altLang="en-US" sz="3200" b="0" i="0">
                                <a:solidFill>
                                  <a:srgbClr val="000000"/>
                                </a:solidFill>
                                <a:latin typeface="Times New Roman" panose="02020603050405020304" pitchFamily="18" charset="0"/>
                                <a:cs typeface="Times New Roman" panose="02020603050405020304" pitchFamily="18" charset="0"/>
                              </a:rPr>
                              <m:t>sin</m:t>
                            </m:r>
                          </m:fName>
                          <m:e>
                            <m:r>
                              <m:rPr>
                                <m:nor/>
                              </m:rPr>
                              <a:rPr lang="zh-CN" altLang="en-US" sz="3200" b="0" i="1">
                                <a:solidFill>
                                  <a:srgbClr val="000000"/>
                                </a:solidFill>
                                <a:latin typeface="Times New Roman" panose="02020603050405020304" pitchFamily="18" charset="0"/>
                                <a:cs typeface="Times New Roman" panose="02020603050405020304" pitchFamily="18" charset="0"/>
                              </a:rPr>
                              <m:t>θ</m:t>
                            </m:r>
                          </m:e>
                        </m:func>
                        <m:r>
                          <m:rPr>
                            <m:nor/>
                          </m:rPr>
                          <a:rPr lang="zh-CN" altLang="en-US" sz="3200" b="0" i="0">
                            <a:solidFill>
                              <a:srgbClr val="000000"/>
                            </a:solidFill>
                            <a:latin typeface="Times New Roman" panose="02020603050405020304" pitchFamily="18" charset="0"/>
                            <a:cs typeface="Times New Roman" panose="02020603050405020304" pitchFamily="18" charset="0"/>
                          </a:rPr>
                          <m:t>)⋅</m:t>
                        </m:r>
                        <m:r>
                          <m:rPr>
                            <m:nor/>
                          </m:rPr>
                          <a:rPr lang="zh-CN" altLang="en-US" sz="3200" b="0" i="1">
                            <a:solidFill>
                              <a:srgbClr val="000000"/>
                            </a:solidFill>
                            <a:latin typeface="Times New Roman" panose="02020603050405020304" pitchFamily="18" charset="0"/>
                            <a:cs typeface="Times New Roman" panose="02020603050405020304" pitchFamily="18" charset="0"/>
                          </a:rPr>
                          <m:t>r</m:t>
                        </m:r>
                        <m:r>
                          <m:rPr>
                            <m:nor/>
                          </m:rPr>
                          <a:rPr lang="zh-CN" altLang="en-US" sz="3200" b="0" i="0">
                            <a:solidFill>
                              <a:srgbClr val="000000"/>
                            </a:solidFill>
                            <a:latin typeface="Times New Roman" panose="02020603050405020304" pitchFamily="18" charset="0"/>
                            <a:cs typeface="Times New Roman" panose="02020603050405020304" pitchFamily="18" charset="0"/>
                          </a:rPr>
                          <m:t>d</m:t>
                        </m:r>
                        <m:r>
                          <m:rPr>
                            <m:nor/>
                          </m:rPr>
                          <a:rPr lang="zh-CN" altLang="en-US" sz="3200" b="0" i="1">
                            <a:solidFill>
                              <a:srgbClr val="000000"/>
                            </a:solidFill>
                            <a:latin typeface="Times New Roman" panose="02020603050405020304" pitchFamily="18" charset="0"/>
                            <a:cs typeface="Times New Roman" panose="02020603050405020304" pitchFamily="18" charset="0"/>
                          </a:rPr>
                          <m:t>θ</m:t>
                        </m:r>
                      </m:num>
                      <m:den>
                        <m:sSup>
                          <m:sSupPr>
                            <m:ctrlPr>
                              <a:rPr lang="zh-CN" altLang="en-US" sz="3200" b="0" i="1">
                                <a:solidFill>
                                  <a:srgbClr val="000000"/>
                                </a:solidFill>
                                <a:latin typeface="Cambria Math" panose="02040503050406030204" pitchFamily="18" charset="0"/>
                              </a:rPr>
                            </m:ctrlPr>
                          </m:sSupPr>
                          <m:e>
                            <m:r>
                              <m:rPr>
                                <m:nor/>
                              </m:rPr>
                              <a:rPr lang="zh-CN" altLang="en-US" sz="3200" b="0" i="1">
                                <a:solidFill>
                                  <a:srgbClr val="000000"/>
                                </a:solidFill>
                                <a:latin typeface="Times New Roman" panose="02020603050405020304" pitchFamily="18" charset="0"/>
                                <a:cs typeface="Times New Roman" panose="02020603050405020304" pitchFamily="18" charset="0"/>
                              </a:rPr>
                              <m:t>r</m:t>
                            </m:r>
                          </m:e>
                          <m:sup>
                            <m:r>
                              <a:rPr lang="en-US" altLang="zh-CN" sz="3200" b="0" i="1" smtClean="0">
                                <a:solidFill>
                                  <a:srgbClr val="000000"/>
                                </a:solidFill>
                                <a:latin typeface="Cambria Math" panose="02040503050406030204" pitchFamily="18" charset="0"/>
                              </a:rPr>
                              <m:t>2</m:t>
                            </m:r>
                          </m:sup>
                        </m:sSup>
                      </m:den>
                    </m:f>
                    <m:r>
                      <m:rPr>
                        <m:nor/>
                      </m:rPr>
                      <a:rPr lang="zh-CN" altLang="en-US" sz="3200" b="0" i="0">
                        <a:solidFill>
                          <a:srgbClr val="000000"/>
                        </a:solidFill>
                        <a:latin typeface="Times New Roman" panose="02020603050405020304" pitchFamily="18" charset="0"/>
                        <a:cs typeface="Times New Roman" panose="02020603050405020304" pitchFamily="18" charset="0"/>
                      </a:rPr>
                      <m:t>=</m:t>
                    </m:r>
                  </m:oMath>
                </a14:m>
                <a:r>
                  <a:rPr lang="zh-CN" altLang="en-US" sz="3200" b="0" dirty="0">
                    <a:latin typeface="Times New Roman" panose="02020603050405020304" pitchFamily="18" charset="0"/>
                    <a:cs typeface="Times New Roman" panose="02020603050405020304" pitchFamily="18" charset="0"/>
                  </a:rPr>
                  <a:t> </a:t>
                </a:r>
                <a14:m>
                  <m:oMath xmlns:m="http://schemas.openxmlformats.org/officeDocument/2006/math">
                    <m:r>
                      <m:rPr>
                        <m:nor/>
                      </m:rPr>
                      <a:rPr lang="zh-CN" altLang="en-US" sz="3200" b="0">
                        <a:solidFill>
                          <a:srgbClr val="000000"/>
                        </a:solidFill>
                        <a:latin typeface="Times New Roman" panose="02020603050405020304" pitchFamily="18" charset="0"/>
                        <a:cs typeface="Times New Roman" panose="02020603050405020304" pitchFamily="18" charset="0"/>
                      </a:rPr>
                      <m:t>2</m:t>
                    </m:r>
                    <m:r>
                      <m:rPr>
                        <m:nor/>
                      </m:rPr>
                      <a:rPr lang="zh-CN" altLang="en-US" sz="3200" b="0">
                        <a:solidFill>
                          <a:srgbClr val="000000"/>
                        </a:solidFill>
                        <a:latin typeface="Times New Roman" panose="02020603050405020304" pitchFamily="18" charset="0"/>
                        <a:cs typeface="Times New Roman" panose="02020603050405020304" pitchFamily="18" charset="0"/>
                      </a:rPr>
                      <m:t>π</m:t>
                    </m:r>
                    <m:func>
                      <m:funcPr>
                        <m:ctrlPr>
                          <a:rPr lang="zh-CN" altLang="en-US" sz="3200" b="0" i="1">
                            <a:solidFill>
                              <a:srgbClr val="000000"/>
                            </a:solidFill>
                            <a:latin typeface="Cambria Math" panose="02040503050406030204" pitchFamily="18" charset="0"/>
                          </a:rPr>
                        </m:ctrlPr>
                      </m:funcPr>
                      <m:fName>
                        <m:r>
                          <m:rPr>
                            <m:nor/>
                          </m:rPr>
                          <a:rPr lang="zh-CN" altLang="en-US" sz="3200" b="0">
                            <a:solidFill>
                              <a:srgbClr val="000000"/>
                            </a:solidFill>
                            <a:latin typeface="Times New Roman" panose="02020603050405020304" pitchFamily="18" charset="0"/>
                            <a:cs typeface="Times New Roman" panose="02020603050405020304" pitchFamily="18" charset="0"/>
                          </a:rPr>
                          <m:t>sin</m:t>
                        </m:r>
                      </m:fName>
                      <m:e>
                        <m:r>
                          <m:rPr>
                            <m:nor/>
                          </m:rPr>
                          <a:rPr lang="zh-CN" altLang="en-US" sz="3200" b="0" i="1">
                            <a:solidFill>
                              <a:srgbClr val="000000"/>
                            </a:solidFill>
                            <a:latin typeface="Times New Roman" panose="02020603050405020304" pitchFamily="18" charset="0"/>
                            <a:cs typeface="Times New Roman" panose="02020603050405020304" pitchFamily="18" charset="0"/>
                          </a:rPr>
                          <m:t>θ</m:t>
                        </m:r>
                      </m:e>
                    </m:func>
                    <m:r>
                      <m:rPr>
                        <m:nor/>
                      </m:rPr>
                      <a:rPr lang="zh-CN" altLang="en-US" sz="3200" b="0">
                        <a:solidFill>
                          <a:srgbClr val="000000"/>
                        </a:solidFill>
                        <a:latin typeface="Times New Roman" panose="02020603050405020304" pitchFamily="18" charset="0"/>
                        <a:cs typeface="Times New Roman" panose="02020603050405020304" pitchFamily="18" charset="0"/>
                      </a:rPr>
                      <m:t>d</m:t>
                    </m:r>
                    <m:r>
                      <m:rPr>
                        <m:nor/>
                      </m:rPr>
                      <a:rPr lang="zh-CN" altLang="en-US" sz="3200" b="0" i="1">
                        <a:solidFill>
                          <a:srgbClr val="000000"/>
                        </a:solidFill>
                        <a:latin typeface="Times New Roman" panose="02020603050405020304" pitchFamily="18" charset="0"/>
                        <a:cs typeface="Times New Roman" panose="02020603050405020304" pitchFamily="18" charset="0"/>
                      </a:rPr>
                      <m:t>θ</m:t>
                    </m:r>
                  </m:oMath>
                </a14:m>
                <a:endParaRPr lang="zh-CN" altLang="en-US" sz="3200" b="0" dirty="0">
                  <a:latin typeface="Times New Roman" panose="02020603050405020304" pitchFamily="18" charset="0"/>
                  <a:cs typeface="Times New Roman" panose="02020603050405020304" pitchFamily="18" charset="0"/>
                </a:endParaRPr>
              </a:p>
            </p:txBody>
          </p:sp>
        </mc:Choice>
        <mc:Fallback xmlns="">
          <p:sp>
            <p:nvSpPr>
              <p:cNvPr id="6" name="Object 11"/>
              <p:cNvSpPr txBox="1">
                <a:spLocks noRot="1" noChangeAspect="1" noMove="1" noResize="1" noEditPoints="1" noAdjustHandles="1" noChangeArrowheads="1" noChangeShapeType="1" noTextEdit="1"/>
              </p:cNvSpPr>
              <p:nvPr/>
            </p:nvSpPr>
            <p:spPr bwMode="auto">
              <a:xfrm>
                <a:off x="757475" y="5481922"/>
                <a:ext cx="6409308" cy="1128712"/>
              </a:xfrm>
              <a:prstGeom prst="rect">
                <a:avLst/>
              </a:prstGeom>
              <a:blipFill rotWithShape="1">
                <a:blip r:embed="rId3"/>
                <a:stretch>
                  <a:fillRect l="-9" t="-53" r="3" b="25"/>
                </a:stretch>
              </a:blipFill>
              <a:ln>
                <a:noFill/>
              </a:ln>
              <a:effectLst/>
            </p:spPr>
            <p:txBody>
              <a:bodyPr/>
              <a:lstStyle/>
              <a:p>
                <a:r>
                  <a:rPr lang="zh-CN" altLang="en-US">
                    <a:noFill/>
                  </a:rPr>
                  <a:t> </a:t>
                </a:r>
              </a:p>
            </p:txBody>
          </p:sp>
        </mc:Fallback>
      </mc:AlternateContent>
      <p:sp>
        <p:nvSpPr>
          <p:cNvPr id="9" name="Text Box 15"/>
          <p:cNvSpPr txBox="1">
            <a:spLocks noChangeArrowheads="1"/>
          </p:cNvSpPr>
          <p:nvPr/>
        </p:nvSpPr>
        <p:spPr bwMode="auto">
          <a:xfrm>
            <a:off x="7166783" y="5705855"/>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lang="en-US" altLang="zh-CN" sz="2400" dirty="0">
                <a:solidFill>
                  <a:srgbClr val="FF0000"/>
                </a:solidFill>
                <a:latin typeface="宋体" panose="02010600030101010101" pitchFamily="2" charset="-122"/>
                <a:ea typeface="宋体" panose="02010600030101010101" pitchFamily="2" charset="-122"/>
              </a:rPr>
              <a:t>(2)</a:t>
            </a:r>
          </a:p>
        </p:txBody>
      </p:sp>
      <p:sp>
        <p:nvSpPr>
          <p:cNvPr id="11" name="Text Box 6"/>
          <p:cNvSpPr txBox="1">
            <a:spLocks noChangeArrowheads="1"/>
          </p:cNvSpPr>
          <p:nvPr/>
        </p:nvSpPr>
        <p:spPr bwMode="auto">
          <a:xfrm>
            <a:off x="661159" y="4825423"/>
            <a:ext cx="5715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lgn="just">
              <a:spcBef>
                <a:spcPct val="50000"/>
              </a:spcBef>
              <a:buClr>
                <a:schemeClr val="accent2"/>
              </a:buClr>
              <a:buSzPct val="80000"/>
              <a:buFontTx/>
              <a:buNone/>
            </a:pPr>
            <a:r>
              <a:rPr kumimoji="1" lang="zh-CN" altLang="en-US" sz="2400" dirty="0">
                <a:latin typeface="宋体" panose="02010600030101010101" pitchFamily="2" charset="-122"/>
                <a:ea typeface="华文中宋" panose="02010600040101010101" pitchFamily="2" charset="-122"/>
                <a:cs typeface="Courier New" panose="02070309020205020404" pitchFamily="49" charset="0"/>
              </a:rPr>
              <a:t>空心圆锥体的立体角</a:t>
            </a:r>
            <a:r>
              <a:rPr kumimoji="1" lang="en-US" altLang="zh-CN" sz="2400" dirty="0" err="1">
                <a:latin typeface="Tahoma" panose="020B0604030504040204" pitchFamily="34" charset="0"/>
                <a:ea typeface="华文中宋" panose="02010600040101010101" pitchFamily="2" charset="-122"/>
                <a:cs typeface="Tahoma" panose="020B0604030504040204" pitchFamily="34" charset="0"/>
              </a:rPr>
              <a:t>d</a:t>
            </a:r>
            <a:r>
              <a:rPr kumimoji="1" lang="en-US" altLang="zh-CN" sz="2400" i="1" dirty="0" err="1">
                <a:latin typeface="Arial" panose="020B0604020202020204" pitchFamily="34" charset="0"/>
                <a:ea typeface="华文中宋" panose="02010600040101010101" pitchFamily="2" charset="-122"/>
                <a:cs typeface="Arial" panose="020B0604020202020204" pitchFamily="34" charset="0"/>
              </a:rPr>
              <a:t>Ω</a:t>
            </a:r>
            <a:r>
              <a:rPr kumimoji="1" lang="zh-CN" altLang="en-US" sz="2400" dirty="0">
                <a:latin typeface="宋体" panose="02010600030101010101" pitchFamily="2" charset="-122"/>
                <a:ea typeface="华文中宋" panose="02010600040101010101" pitchFamily="2" charset="-122"/>
                <a:cs typeface="Courier New" panose="02070309020205020404" pitchFamily="49" charset="0"/>
              </a:rPr>
              <a:t>与</a:t>
            </a:r>
            <a:r>
              <a:rPr kumimoji="1" lang="en-US" altLang="zh-CN" sz="2400" dirty="0" err="1">
                <a:latin typeface="宋体" panose="02010600030101010101" pitchFamily="2" charset="-122"/>
                <a:ea typeface="华文中宋" panose="02010600040101010101" pitchFamily="2" charset="-122"/>
                <a:cs typeface="Courier New" panose="02070309020205020404" pitchFamily="49" charset="0"/>
              </a:rPr>
              <a:t>d</a:t>
            </a:r>
            <a:r>
              <a:rPr kumimoji="1" lang="en-US" altLang="zh-CN" sz="2400" i="1" dirty="0" err="1">
                <a:latin typeface="MingLiU_HKSCS-ExtB" panose="02020500000000000000" pitchFamily="18" charset="-120"/>
                <a:ea typeface="MingLiU_HKSCS-ExtB" panose="02020500000000000000" pitchFamily="18" charset="-120"/>
                <a:cs typeface="Courier New" panose="02070309020205020404" pitchFamily="49" charset="0"/>
              </a:rPr>
              <a:t>θ</a:t>
            </a:r>
            <a:r>
              <a:rPr kumimoji="1" lang="zh-CN" altLang="en-US" sz="2400" dirty="0">
                <a:latin typeface="宋体" panose="02010600030101010101" pitchFamily="2" charset="-122"/>
                <a:ea typeface="华文中宋" panose="02010600040101010101" pitchFamily="2" charset="-122"/>
                <a:cs typeface="Courier New" panose="02070309020205020404" pitchFamily="49" charset="0"/>
              </a:rPr>
              <a:t>有如下关系</a:t>
            </a:r>
          </a:p>
        </p:txBody>
      </p:sp>
      <p:pic>
        <p:nvPicPr>
          <p:cNvPr id="12" name="Picture 4" descr="E:\The Physics of Atoms and Quanta\atom\fig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60" y="1175867"/>
            <a:ext cx="4271332" cy="2326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574784" y="923545"/>
            <a:ext cx="4136407" cy="2813910"/>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8871" y="250200"/>
            <a:ext cx="1395091" cy="1162576"/>
          </a:xfrm>
          <a:prstGeom prst="rect">
            <a:avLst/>
          </a:prstGeom>
        </p:spPr>
      </p:pic>
      <p:sp>
        <p:nvSpPr>
          <p:cNvPr id="16" name="文本框 15"/>
          <p:cNvSpPr txBox="1"/>
          <p:nvPr/>
        </p:nvSpPr>
        <p:spPr>
          <a:xfrm>
            <a:off x="395537" y="4005064"/>
            <a:ext cx="3456384" cy="553998"/>
          </a:xfrm>
          <a:prstGeom prst="rect">
            <a:avLst/>
          </a:prstGeom>
          <a:noFill/>
        </p:spPr>
        <p:txBody>
          <a:bodyPr wrap="square" rtlCol="0">
            <a:spAutoFit/>
          </a:bodyPr>
          <a:lstStyle/>
          <a:p>
            <a:r>
              <a:rPr lang="en-US" altLang="zh-CN" sz="3000" b="0" dirty="0" err="1">
                <a:latin typeface="Times New Roman" panose="02020603050405020304" pitchFamily="18" charset="0"/>
                <a:cs typeface="Times New Roman" panose="02020603050405020304" pitchFamily="18" charset="0"/>
              </a:rPr>
              <a:t>d</a:t>
            </a:r>
            <a:r>
              <a:rPr lang="en-US" altLang="zh-CN" sz="3000" b="0" i="1" dirty="0" err="1">
                <a:latin typeface="Times New Roman" panose="02020603050405020304" pitchFamily="18" charset="0"/>
                <a:cs typeface="Times New Roman" panose="02020603050405020304" pitchFamily="18" charset="0"/>
              </a:rPr>
              <a:t>A</a:t>
            </a:r>
            <a:r>
              <a:rPr lang="en-US" altLang="zh-CN" sz="3000" b="0" dirty="0">
                <a:latin typeface="Times New Roman" panose="02020603050405020304" pitchFamily="18" charset="0"/>
                <a:cs typeface="Times New Roman" panose="02020603050405020304" pitchFamily="18" charset="0"/>
              </a:rPr>
              <a:t> = </a:t>
            </a:r>
            <a:r>
              <a:rPr lang="en-US" altLang="zh-CN" sz="3000" b="0" i="1" dirty="0" err="1">
                <a:latin typeface="Times New Roman" panose="02020603050405020304" pitchFamily="18" charset="0"/>
                <a:cs typeface="Times New Roman" panose="02020603050405020304" pitchFamily="18" charset="0"/>
              </a:rPr>
              <a:t>r</a:t>
            </a:r>
            <a:r>
              <a:rPr lang="en-US" altLang="zh-CN" sz="3000" b="0" dirty="0" err="1">
                <a:latin typeface="Times New Roman" panose="02020603050405020304" pitchFamily="18" charset="0"/>
                <a:cs typeface="Times New Roman" panose="02020603050405020304" pitchFamily="18" charset="0"/>
              </a:rPr>
              <a:t>sin</a:t>
            </a:r>
            <a:r>
              <a:rPr lang="el-GR" altLang="zh-CN" sz="3000" b="0" i="1" dirty="0">
                <a:latin typeface="Times New Roman" panose="02020603050405020304" pitchFamily="18" charset="0"/>
                <a:cs typeface="Times New Roman" panose="02020603050405020304" pitchFamily="18" charset="0"/>
              </a:rPr>
              <a:t>θ</a:t>
            </a:r>
            <a:r>
              <a:rPr lang="en-US" altLang="zh-CN" sz="3000" b="0" dirty="0">
                <a:latin typeface="Times New Roman" panose="02020603050405020304" pitchFamily="18" charset="0"/>
                <a:cs typeface="Times New Roman" panose="02020603050405020304" pitchFamily="18" charset="0"/>
              </a:rPr>
              <a:t>d</a:t>
            </a:r>
            <a:r>
              <a:rPr lang="el-GR" altLang="zh-CN" sz="3000" b="0" i="1" dirty="0">
                <a:latin typeface="Times New Roman" panose="02020603050405020304" pitchFamily="18" charset="0"/>
                <a:cs typeface="Times New Roman" panose="02020603050405020304" pitchFamily="18" charset="0"/>
              </a:rPr>
              <a:t>φ</a:t>
            </a:r>
            <a:r>
              <a:rPr lang="en-US" altLang="zh-CN" sz="3000" b="0" dirty="0">
                <a:latin typeface="Times New Roman" panose="02020603050405020304" pitchFamily="18" charset="0"/>
                <a:cs typeface="Times New Roman" panose="02020603050405020304" pitchFamily="18" charset="0"/>
              </a:rPr>
              <a:t> · </a:t>
            </a:r>
            <a:r>
              <a:rPr lang="en-US" altLang="zh-CN" sz="3000" b="0" i="1" dirty="0" err="1">
                <a:latin typeface="Times New Roman" panose="02020603050405020304" pitchFamily="18" charset="0"/>
                <a:cs typeface="Times New Roman" panose="02020603050405020304" pitchFamily="18" charset="0"/>
              </a:rPr>
              <a:t>r</a:t>
            </a:r>
            <a:r>
              <a:rPr lang="en-US" altLang="zh-CN" sz="3000" b="0" dirty="0" err="1">
                <a:latin typeface="Times New Roman" panose="02020603050405020304" pitchFamily="18" charset="0"/>
                <a:cs typeface="Times New Roman" panose="02020603050405020304" pitchFamily="18" charset="0"/>
              </a:rPr>
              <a:t>d</a:t>
            </a:r>
            <a:r>
              <a:rPr lang="el-GR" altLang="zh-CN" sz="3000" b="0" i="1" dirty="0">
                <a:latin typeface="Times New Roman" panose="02020603050405020304" pitchFamily="18" charset="0"/>
                <a:cs typeface="Times New Roman" panose="02020603050405020304" pitchFamily="18" charset="0"/>
              </a:rPr>
              <a:t>θ</a:t>
            </a:r>
            <a:endParaRPr lang="zh-CN" altLang="en-US" sz="3000" b="0" i="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4899182" y="4005064"/>
            <a:ext cx="3022437" cy="553998"/>
          </a:xfrm>
          <a:prstGeom prst="rect">
            <a:avLst/>
          </a:prstGeom>
          <a:noFill/>
        </p:spPr>
        <p:txBody>
          <a:bodyPr wrap="square" rtlCol="0">
            <a:spAutoFit/>
          </a:bodyPr>
          <a:lstStyle/>
          <a:p>
            <a:r>
              <a:rPr lang="en-US" altLang="zh-CN" sz="3000" b="0" dirty="0" err="1">
                <a:latin typeface="Times New Roman" panose="02020603050405020304" pitchFamily="18" charset="0"/>
                <a:cs typeface="Times New Roman" panose="02020603050405020304" pitchFamily="18" charset="0"/>
              </a:rPr>
              <a:t>d</a:t>
            </a:r>
            <a:r>
              <a:rPr lang="en-US" altLang="zh-CN" sz="3000" b="0" i="1" dirty="0" err="1">
                <a:latin typeface="Times New Roman" panose="02020603050405020304" pitchFamily="18" charset="0"/>
                <a:cs typeface="Times New Roman" panose="02020603050405020304" pitchFamily="18" charset="0"/>
              </a:rPr>
              <a:t>A</a:t>
            </a:r>
            <a:r>
              <a:rPr lang="en-US" altLang="zh-CN" sz="3000" b="0" dirty="0">
                <a:latin typeface="Times New Roman" panose="02020603050405020304" pitchFamily="18" charset="0"/>
                <a:cs typeface="Times New Roman" panose="02020603050405020304" pitchFamily="18" charset="0"/>
              </a:rPr>
              <a:t> = 2</a:t>
            </a:r>
            <a:r>
              <a:rPr lang="el-GR" altLang="zh-CN" sz="3000" b="0" dirty="0">
                <a:latin typeface="Times New Roman" panose="02020603050405020304" pitchFamily="18" charset="0"/>
                <a:cs typeface="Times New Roman" panose="02020603050405020304" pitchFamily="18" charset="0"/>
              </a:rPr>
              <a:t>π</a:t>
            </a:r>
            <a:r>
              <a:rPr lang="en-US" altLang="zh-CN" sz="3000" b="0" i="1" dirty="0" err="1">
                <a:latin typeface="Times New Roman" panose="02020603050405020304" pitchFamily="18" charset="0"/>
                <a:cs typeface="Times New Roman" panose="02020603050405020304" pitchFamily="18" charset="0"/>
              </a:rPr>
              <a:t>r</a:t>
            </a:r>
            <a:r>
              <a:rPr lang="en-US" altLang="zh-CN" sz="3000" b="0" dirty="0" err="1">
                <a:latin typeface="Times New Roman" panose="02020603050405020304" pitchFamily="18" charset="0"/>
                <a:cs typeface="Times New Roman" panose="02020603050405020304" pitchFamily="18" charset="0"/>
              </a:rPr>
              <a:t>sin</a:t>
            </a:r>
            <a:r>
              <a:rPr lang="el-GR" altLang="zh-CN" sz="3000" b="0" i="1" dirty="0">
                <a:latin typeface="Times New Roman" panose="02020603050405020304" pitchFamily="18" charset="0"/>
                <a:cs typeface="Times New Roman" panose="02020603050405020304" pitchFamily="18" charset="0"/>
              </a:rPr>
              <a:t>θ</a:t>
            </a:r>
            <a:r>
              <a:rPr lang="en-US" altLang="zh-CN" sz="3000" b="0" dirty="0">
                <a:latin typeface="Times New Roman" panose="02020603050405020304" pitchFamily="18" charset="0"/>
                <a:cs typeface="Times New Roman" panose="02020603050405020304" pitchFamily="18" charset="0"/>
              </a:rPr>
              <a:t>·</a:t>
            </a:r>
            <a:r>
              <a:rPr lang="en-US" altLang="zh-CN" sz="3000" b="0" i="1" dirty="0" err="1">
                <a:latin typeface="Times New Roman" panose="02020603050405020304" pitchFamily="18" charset="0"/>
                <a:cs typeface="Times New Roman" panose="02020603050405020304" pitchFamily="18" charset="0"/>
              </a:rPr>
              <a:t>r</a:t>
            </a:r>
            <a:r>
              <a:rPr lang="en-US" altLang="zh-CN" sz="3000" b="0" dirty="0" err="1">
                <a:latin typeface="Times New Roman" panose="02020603050405020304" pitchFamily="18" charset="0"/>
                <a:cs typeface="Times New Roman" panose="02020603050405020304" pitchFamily="18" charset="0"/>
              </a:rPr>
              <a:t>d</a:t>
            </a:r>
            <a:r>
              <a:rPr lang="el-GR" altLang="zh-CN" sz="3000" b="0" i="1" dirty="0">
                <a:latin typeface="Times New Roman" panose="02020603050405020304" pitchFamily="18" charset="0"/>
                <a:cs typeface="Times New Roman" panose="02020603050405020304" pitchFamily="18" charset="0"/>
              </a:rPr>
              <a:t>θ</a:t>
            </a:r>
            <a:endParaRPr lang="zh-CN" altLang="en-US" sz="3000" b="0" i="1" dirty="0">
              <a:latin typeface="Times New Roman" panose="02020603050405020304" pitchFamily="18" charset="0"/>
              <a:cs typeface="Times New Roman" panose="02020603050405020304" pitchFamily="18" charset="0"/>
            </a:endParaRPr>
          </a:p>
        </p:txBody>
      </p:sp>
      <p:sp>
        <p:nvSpPr>
          <p:cNvPr id="18" name="箭头: 右 17"/>
          <p:cNvSpPr/>
          <p:nvPr/>
        </p:nvSpPr>
        <p:spPr>
          <a:xfrm>
            <a:off x="3518659" y="4118775"/>
            <a:ext cx="1269365" cy="339617"/>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3832048" y="755444"/>
                <a:ext cx="2699791" cy="9643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zh-CN" altLang="en-US" sz="3000" b="0" i="0" smtClean="0">
                          <a:solidFill>
                            <a:srgbClr val="FF0000"/>
                          </a:solidFill>
                          <a:latin typeface="Times New Roman" panose="02020603050405020304" pitchFamily="18" charset="0"/>
                          <a:cs typeface="Times New Roman" panose="02020603050405020304" pitchFamily="18" charset="0"/>
                        </a:rPr>
                        <m:t>d</m:t>
                      </m:r>
                      <m:r>
                        <m:rPr>
                          <m:nor/>
                        </m:rPr>
                        <a:rPr lang="zh-CN" altLang="en-US" sz="3000" b="0" i="1" smtClean="0">
                          <a:solidFill>
                            <a:srgbClr val="FF0000"/>
                          </a:solidFill>
                          <a:latin typeface="Times New Roman" panose="02020603050405020304" pitchFamily="18" charset="0"/>
                          <a:cs typeface="Times New Roman" panose="02020603050405020304" pitchFamily="18" charset="0"/>
                        </a:rPr>
                        <m:t>Ω</m:t>
                      </m:r>
                      <m:r>
                        <m:rPr>
                          <m:nor/>
                        </m:rPr>
                        <a:rPr lang="en-US" altLang="zh-CN" sz="3000" b="0" i="0" smtClean="0">
                          <a:solidFill>
                            <a:srgbClr val="FF0000"/>
                          </a:solidFill>
                          <a:latin typeface="Times New Roman" panose="02020603050405020304" pitchFamily="18" charset="0"/>
                          <a:cs typeface="Times New Roman" panose="02020603050405020304" pitchFamily="18" charset="0"/>
                        </a:rPr>
                        <m:t> </m:t>
                      </m:r>
                      <m:r>
                        <m:rPr>
                          <m:nor/>
                        </m:rPr>
                        <a:rPr lang="zh-CN" altLang="en-US" sz="3000" b="0" i="0" smtClean="0">
                          <a:solidFill>
                            <a:srgbClr val="FF0000"/>
                          </a:solidFill>
                          <a:latin typeface="Times New Roman" panose="02020603050405020304" pitchFamily="18" charset="0"/>
                          <a:cs typeface="Times New Roman" panose="02020603050405020304" pitchFamily="18" charset="0"/>
                        </a:rPr>
                        <m:t>=</m:t>
                      </m:r>
                      <m:f>
                        <m:fPr>
                          <m:ctrlPr>
                            <a:rPr lang="en-US" altLang="zh-CN" sz="3000" b="0" i="1" smtClean="0">
                              <a:solidFill>
                                <a:srgbClr val="FF0000"/>
                              </a:solidFill>
                              <a:latin typeface="Cambria Math" panose="02040503050406030204" pitchFamily="18" charset="0"/>
                              <a:cs typeface="Times New Roman" panose="02020603050405020304" pitchFamily="18" charset="0"/>
                            </a:rPr>
                          </m:ctrlPr>
                        </m:fPr>
                        <m:num>
                          <m:r>
                            <m:rPr>
                              <m:nor/>
                            </m:rPr>
                            <a:rPr lang="zh-CN" altLang="en-US" sz="3000" b="0" i="0">
                              <a:solidFill>
                                <a:srgbClr val="FF0000"/>
                              </a:solidFill>
                              <a:latin typeface="Times New Roman" panose="02020603050405020304" pitchFamily="18" charset="0"/>
                              <a:cs typeface="Times New Roman" panose="02020603050405020304" pitchFamily="18" charset="0"/>
                            </a:rPr>
                            <m:t>d</m:t>
                          </m:r>
                          <m:r>
                            <m:rPr>
                              <m:nor/>
                            </m:rPr>
                            <a:rPr lang="en-US" altLang="zh-CN" sz="3000" b="0" i="1" smtClean="0">
                              <a:solidFill>
                                <a:srgbClr val="FF0000"/>
                              </a:solidFill>
                              <a:latin typeface="Times New Roman" panose="02020603050405020304" pitchFamily="18" charset="0"/>
                              <a:cs typeface="Times New Roman" panose="02020603050405020304" pitchFamily="18" charset="0"/>
                            </a:rPr>
                            <m:t>A</m:t>
                          </m:r>
                        </m:num>
                        <m:den>
                          <m:sSup>
                            <m:sSupPr>
                              <m:ctrlPr>
                                <a:rPr lang="zh-CN" altLang="en-US" sz="3000" b="0" i="1">
                                  <a:solidFill>
                                    <a:srgbClr val="FF0000"/>
                                  </a:solidFill>
                                  <a:latin typeface="Cambria Math" panose="02040503050406030204" pitchFamily="18" charset="0"/>
                                </a:rPr>
                              </m:ctrlPr>
                            </m:sSupPr>
                            <m:e>
                              <m:r>
                                <m:rPr>
                                  <m:nor/>
                                </m:rPr>
                                <a:rPr lang="zh-CN" altLang="en-US" sz="3000" b="0" i="1">
                                  <a:solidFill>
                                    <a:srgbClr val="FF0000"/>
                                  </a:solidFill>
                                  <a:latin typeface="Times New Roman" panose="02020603050405020304" pitchFamily="18" charset="0"/>
                                  <a:cs typeface="Times New Roman" panose="02020603050405020304" pitchFamily="18" charset="0"/>
                                </a:rPr>
                                <m:t>r</m:t>
                              </m:r>
                            </m:e>
                            <m:sup>
                              <m:r>
                                <a:rPr lang="en-US" altLang="zh-CN" sz="3000" b="0" i="1">
                                  <a:solidFill>
                                    <a:srgbClr val="FF0000"/>
                                  </a:solidFill>
                                  <a:latin typeface="Cambria Math" panose="02040503050406030204" pitchFamily="18" charset="0"/>
                                  <a:cs typeface="Times New Roman" panose="02020603050405020304" pitchFamily="18" charset="0"/>
                                </a:rPr>
                                <m:t>2</m:t>
                              </m:r>
                            </m:sup>
                          </m:sSup>
                        </m:den>
                      </m:f>
                    </m:oMath>
                  </m:oMathPara>
                </a14:m>
                <a:endParaRPr lang="zh-CN" altLang="en-US" sz="3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3832048" y="755444"/>
                <a:ext cx="2699791" cy="964367"/>
              </a:xfrm>
              <a:prstGeom prst="rect">
                <a:avLst/>
              </a:prstGeom>
              <a:blipFill rotWithShape="1">
                <a:blip r:embed="rId7"/>
                <a:stretch>
                  <a:fillRect l="-17" t="-44" r="8" b="24"/>
                </a:stretch>
              </a:blipFill>
            </p:spPr>
            <p:txBody>
              <a:bodyPr/>
              <a:lstStyle/>
              <a:p>
                <a:r>
                  <a:rPr lang="zh-CN" altLang="en-US">
                    <a:noFill/>
                  </a:rPr>
                  <a:t> </a:t>
                </a:r>
              </a:p>
            </p:txBody>
          </p:sp>
        </mc:Fallback>
      </mc:AlternateContent>
      <p:sp>
        <p:nvSpPr>
          <p:cNvPr id="3" name="文本框 2"/>
          <p:cNvSpPr txBox="1"/>
          <p:nvPr/>
        </p:nvSpPr>
        <p:spPr>
          <a:xfrm>
            <a:off x="3518659" y="3851166"/>
            <a:ext cx="1876435" cy="369332"/>
          </a:xfrm>
          <a:prstGeom prst="rect">
            <a:avLst/>
          </a:prstGeom>
          <a:noFill/>
        </p:spPr>
        <p:txBody>
          <a:bodyPr wrap="square" rtlCol="0">
            <a:spAutoFit/>
          </a:bodyPr>
          <a:lstStyle/>
          <a:p>
            <a:r>
              <a:rPr lang="el-GR" altLang="zh-CN" i="1" dirty="0">
                <a:solidFill>
                  <a:srgbClr val="0000FF"/>
                </a:solidFill>
                <a:latin typeface="Times New Roman" panose="02020603050405020304" pitchFamily="18" charset="0"/>
                <a:cs typeface="Times New Roman" panose="02020603050405020304" pitchFamily="18" charset="0"/>
              </a:rPr>
              <a:t>φ</a:t>
            </a:r>
            <a:r>
              <a:rPr lang="en-US" altLang="zh-CN" dirty="0">
                <a:solidFill>
                  <a:srgbClr val="0000FF"/>
                </a:solidFill>
                <a:latin typeface="Times New Roman" panose="02020603050405020304" pitchFamily="18" charset="0"/>
                <a:cs typeface="Times New Roman" panose="02020603050405020304" pitchFamily="18" charset="0"/>
              </a:rPr>
              <a:t>: 0 → 2</a:t>
            </a:r>
            <a:r>
              <a:rPr lang="el-GR" altLang="zh-CN" dirty="0">
                <a:solidFill>
                  <a:srgbClr val="0000FF"/>
                </a:solidFill>
                <a:latin typeface="Times New Roman" panose="02020603050405020304" pitchFamily="18" charset="0"/>
                <a:cs typeface="Times New Roman" panose="02020603050405020304" pitchFamily="18" charset="0"/>
              </a:rPr>
              <a:t>π</a:t>
            </a:r>
            <a:endParaRPr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500"/>
                                        <p:tgtEl>
                                          <p:spTgt spid="3"/>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6" grpId="0"/>
      <p:bldP spid="17" grpId="0"/>
      <p:bldP spid="18" grpId="0" animBg="1"/>
      <p:bldP spid="20"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9"/>
          <p:cNvSpPr>
            <a:spLocks noChangeArrowheads="1"/>
          </p:cNvSpPr>
          <p:nvPr/>
        </p:nvSpPr>
        <p:spPr bwMode="auto">
          <a:xfrm>
            <a:off x="574997" y="5824733"/>
            <a:ext cx="8245475" cy="830263"/>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pPr eaLnBrk="1" fontAlgn="auto" hangingPunct="1">
              <a:spcBef>
                <a:spcPts val="0"/>
              </a:spcBef>
              <a:spcAft>
                <a:spcPts val="0"/>
              </a:spcAft>
              <a:defRPr/>
            </a:pPr>
            <a:r>
              <a:rPr lang="zh-CN" altLang="en-US" sz="2400" dirty="0">
                <a:latin typeface="宋体" panose="02010600030101010101" pitchFamily="2" charset="-122"/>
              </a:rPr>
              <a:t>被</a:t>
            </a:r>
            <a:r>
              <a:rPr lang="zh-CN" altLang="en-US" sz="2400" dirty="0">
                <a:solidFill>
                  <a:srgbClr val="FF0000"/>
                </a:solidFill>
                <a:latin typeface="宋体" panose="02010600030101010101" pitchFamily="2" charset="-122"/>
              </a:rPr>
              <a:t>每个</a:t>
            </a:r>
            <a:r>
              <a:rPr lang="zh-CN" altLang="en-US" sz="2400" dirty="0">
                <a:latin typeface="宋体" panose="02010600030101010101" pitchFamily="2" charset="-122"/>
              </a:rPr>
              <a:t>原子散射到</a:t>
            </a:r>
            <a:r>
              <a:rPr lang="zh-CN" altLang="en-US" sz="2400" dirty="0">
                <a:latin typeface="宋体" panose="02010600030101010101" pitchFamily="2" charset="-122"/>
                <a:sym typeface="Symbol" panose="05050102010706020507" pitchFamily="18" charset="2"/>
              </a:rPr>
              <a:t></a:t>
            </a:r>
            <a:r>
              <a:rPr lang="en-US" altLang="zh-CN" sz="2400" dirty="0">
                <a:latin typeface="宋体" panose="02010600030101010101" pitchFamily="2" charset="-122"/>
                <a:sym typeface="Symbol" panose="05050102010706020507" pitchFamily="18" charset="2"/>
              </a:rPr>
              <a:t>-d</a:t>
            </a:r>
            <a:r>
              <a:rPr lang="zh-CN" altLang="en-US" sz="2400" dirty="0">
                <a:latin typeface="宋体" panose="02010600030101010101" pitchFamily="2" charset="-122"/>
              </a:rPr>
              <a:t>之间的空心立体角</a:t>
            </a:r>
            <a:r>
              <a:rPr lang="en-US" altLang="zh-CN" sz="2400" dirty="0">
                <a:latin typeface="宋体" panose="02010600030101010101" pitchFamily="2" charset="-122"/>
              </a:rPr>
              <a:t>d</a:t>
            </a:r>
            <a:r>
              <a:rPr lang="en-US" altLang="zh-CN" sz="2400" dirty="0">
                <a:latin typeface="宋体" panose="02010600030101010101" pitchFamily="2" charset="-122"/>
                <a:sym typeface="Symbol" panose="05050102010706020507" pitchFamily="18" charset="2"/>
              </a:rPr>
              <a:t></a:t>
            </a:r>
            <a:r>
              <a:rPr lang="zh-CN" altLang="en-US" sz="2400" dirty="0">
                <a:latin typeface="宋体" panose="02010600030101010101" pitchFamily="2" charset="-122"/>
              </a:rPr>
              <a:t>内的</a:t>
            </a:r>
            <a:r>
              <a:rPr lang="zh-CN" altLang="en-US" sz="2400" dirty="0">
                <a:latin typeface="宋体" panose="02010600030101010101" pitchFamily="2" charset="-122"/>
                <a:sym typeface="Symbol" panose="05050102010706020507" pitchFamily="18" charset="2"/>
              </a:rPr>
              <a:t></a:t>
            </a:r>
            <a:r>
              <a:rPr lang="zh-CN" altLang="en-US" sz="2400" dirty="0">
                <a:latin typeface="宋体" panose="02010600030101010101" pitchFamily="2" charset="-122"/>
              </a:rPr>
              <a:t>粒子，必定打在</a:t>
            </a:r>
            <a:r>
              <a:rPr lang="en-US" altLang="zh-CN" sz="2400" dirty="0" err="1">
                <a:latin typeface="宋体" panose="02010600030101010101" pitchFamily="2" charset="-122"/>
              </a:rPr>
              <a:t>b</a:t>
            </a:r>
            <a:r>
              <a:rPr lang="en-US" altLang="zh-CN" sz="2400" dirty="0" err="1">
                <a:latin typeface="宋体" panose="02010600030101010101" pitchFamily="2" charset="-122"/>
                <a:sym typeface="Symbol" panose="05050102010706020507" pitchFamily="18" charset="2"/>
              </a:rPr>
              <a:t>b+db</a:t>
            </a:r>
            <a:r>
              <a:rPr lang="zh-CN" altLang="en-US" sz="2400" dirty="0">
                <a:latin typeface="宋体" panose="02010600030101010101" pitchFamily="2" charset="-122"/>
              </a:rPr>
              <a:t>之间的</a:t>
            </a:r>
            <a:r>
              <a:rPr lang="en-US" altLang="zh-CN" sz="2400" dirty="0">
                <a:latin typeface="宋体" panose="02010600030101010101" pitchFamily="2" charset="-122"/>
              </a:rPr>
              <a:t>d</a:t>
            </a:r>
            <a:r>
              <a:rPr lang="en-US" altLang="zh-CN" sz="2400" dirty="0">
                <a:latin typeface="宋体" panose="02010600030101010101" pitchFamily="2" charset="-122"/>
                <a:sym typeface="Symbol" panose="05050102010706020507" pitchFamily="18" charset="2"/>
              </a:rPr>
              <a:t></a:t>
            </a:r>
            <a:r>
              <a:rPr lang="zh-CN" altLang="en-US" sz="2400" dirty="0">
                <a:latin typeface="宋体" panose="02010600030101010101" pitchFamily="2" charset="-122"/>
              </a:rPr>
              <a:t>这个环形带上</a:t>
            </a:r>
            <a:r>
              <a:rPr lang="zh-CN" altLang="en-US" sz="2400" dirty="0"/>
              <a:t> 。</a:t>
            </a:r>
          </a:p>
        </p:txBody>
      </p:sp>
      <p:sp>
        <p:nvSpPr>
          <p:cNvPr id="3"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ext Box 14"/>
          <p:cNvSpPr txBox="1">
            <a:spLocks noChangeArrowheads="1"/>
          </p:cNvSpPr>
          <p:nvPr/>
        </p:nvSpPr>
        <p:spPr bwMode="auto">
          <a:xfrm>
            <a:off x="6651977" y="1216617"/>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lang="en-US" altLang="zh-CN" sz="2400" dirty="0">
                <a:solidFill>
                  <a:srgbClr val="FF0000"/>
                </a:solidFill>
                <a:latin typeface="宋体" panose="02010600030101010101" pitchFamily="2" charset="-122"/>
                <a:ea typeface="宋体" panose="02010600030101010101" pitchFamily="2" charset="-122"/>
              </a:rPr>
              <a:t>(1)</a:t>
            </a:r>
          </a:p>
        </p:txBody>
      </p:sp>
      <mc:AlternateContent xmlns:mc="http://schemas.openxmlformats.org/markup-compatibility/2006" xmlns:a14="http://schemas.microsoft.com/office/drawing/2010/main">
        <mc:Choice Requires="a14">
          <p:sp>
            <p:nvSpPr>
              <p:cNvPr id="5" name="文本框 4"/>
              <p:cNvSpPr txBox="1"/>
              <p:nvPr/>
            </p:nvSpPr>
            <p:spPr>
              <a:xfrm>
                <a:off x="1028296" y="839878"/>
                <a:ext cx="5469532" cy="1975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3200" b="0" i="0" kern="100">
                          <a:latin typeface="Times New Roman" panose="02020603050405020304" pitchFamily="18" charset="0"/>
                          <a:cs typeface="Times New Roman" panose="02020603050405020304" pitchFamily="18" charset="0"/>
                        </a:rPr>
                        <m:t>d</m:t>
                      </m:r>
                      <m:r>
                        <m:rPr>
                          <m:nor/>
                        </m:rPr>
                        <a:rPr lang="el-GR" altLang="zh-CN" sz="3200" b="0" i="1" kern="100" smtClean="0">
                          <a:latin typeface="Times New Roman" panose="02020603050405020304" pitchFamily="18" charset="0"/>
                          <a:ea typeface="Cambria Math" panose="02040503050406030204" pitchFamily="18" charset="0"/>
                          <a:cs typeface="Times New Roman" panose="02020603050405020304" pitchFamily="18" charset="0"/>
                        </a:rPr>
                        <m:t>σ</m:t>
                      </m:r>
                      <m:r>
                        <m:rPr>
                          <m:nor/>
                        </m:rPr>
                        <a:rPr lang="en-US" altLang="zh-CN" sz="3200" b="0" i="0" kern="100" smtClean="0">
                          <a:latin typeface="Times New Roman" panose="02020603050405020304" pitchFamily="18" charset="0"/>
                          <a:ea typeface="Cambria Math" panose="02040503050406030204" pitchFamily="18" charset="0"/>
                          <a:cs typeface="Times New Roman" panose="02020603050405020304" pitchFamily="18" charset="0"/>
                        </a:rPr>
                        <m:t> </m:t>
                      </m:r>
                      <m:r>
                        <m:rPr>
                          <m:nor/>
                        </m:rPr>
                        <a:rPr lang="en-US" altLang="zh-CN" sz="3200" b="0" i="0" kern="100">
                          <a:latin typeface="Times New Roman" panose="02020603050405020304" pitchFamily="18" charset="0"/>
                          <a:ea typeface="Cambria Math" panose="02040503050406030204" pitchFamily="18" charset="0"/>
                          <a:cs typeface="Times New Roman" panose="02020603050405020304" pitchFamily="18" charset="0"/>
                        </a:rPr>
                        <m:t>=</m:t>
                      </m:r>
                      <m:r>
                        <m:rPr>
                          <m:nor/>
                        </m:rPr>
                        <a:rPr lang="en-US" altLang="zh-CN" sz="3200" b="0" i="0" kern="100" smtClean="0">
                          <a:latin typeface="Times New Roman" panose="02020603050405020304" pitchFamily="18" charset="0"/>
                          <a:ea typeface="Cambria Math" panose="02040503050406030204" pitchFamily="18" charset="0"/>
                          <a:cs typeface="Times New Roman" panose="02020603050405020304" pitchFamily="18" charset="0"/>
                        </a:rPr>
                        <m:t> </m:t>
                      </m:r>
                      <m:r>
                        <m:rPr>
                          <m:nor/>
                        </m:rPr>
                        <a:rPr lang="en-US" altLang="zh-CN" sz="3200" b="0" kern="100" smtClean="0">
                          <a:solidFill>
                            <a:schemeClr val="tx1"/>
                          </a:solidFill>
                          <a:latin typeface="Times New Roman" panose="02020603050405020304" pitchFamily="18" charset="0"/>
                          <a:cs typeface="Times New Roman" panose="02020603050405020304" pitchFamily="18" charset="0"/>
                        </a:rPr>
                        <m:t>2</m:t>
                      </m:r>
                      <m:r>
                        <m:rPr>
                          <m:nor/>
                        </m:rPr>
                        <a:rPr lang="en-US" altLang="zh-CN" sz="3200" b="0" kern="100" smtClean="0">
                          <a:solidFill>
                            <a:schemeClr val="tx1"/>
                          </a:solidFill>
                          <a:latin typeface="Times New Roman" panose="02020603050405020304" pitchFamily="18" charset="0"/>
                          <a:cs typeface="Times New Roman" panose="02020603050405020304" pitchFamily="18" charset="0"/>
                        </a:rPr>
                        <m:t>π</m:t>
                      </m:r>
                      <m:r>
                        <m:rPr>
                          <m:nor/>
                        </m:rPr>
                        <a:rPr lang="en-US" altLang="zh-CN" sz="3200" b="0" i="1" kern="100" smtClean="0">
                          <a:solidFill>
                            <a:schemeClr val="tx1"/>
                          </a:solidFill>
                          <a:latin typeface="Times New Roman" panose="02020603050405020304" pitchFamily="18" charset="0"/>
                          <a:cs typeface="Times New Roman" panose="02020603050405020304" pitchFamily="18" charset="0"/>
                        </a:rPr>
                        <m:t>b</m:t>
                      </m:r>
                      <m:r>
                        <m:rPr>
                          <m:nor/>
                        </m:rPr>
                        <a:rPr lang="en-US" altLang="zh-CN" sz="3200" b="0" kern="100" smtClean="0">
                          <a:solidFill>
                            <a:schemeClr val="tx1"/>
                          </a:solidFill>
                          <a:latin typeface="Times New Roman" panose="02020603050405020304" pitchFamily="18" charset="0"/>
                          <a:cs typeface="Times New Roman" panose="02020603050405020304" pitchFamily="18" charset="0"/>
                        </a:rPr>
                        <m:t>∙|</m:t>
                      </m:r>
                      <m:r>
                        <m:rPr>
                          <m:nor/>
                        </m:rPr>
                        <a:rPr lang="en-US" altLang="zh-CN" sz="3200" b="0" kern="100" smtClean="0">
                          <a:solidFill>
                            <a:schemeClr val="tx1"/>
                          </a:solidFill>
                          <a:latin typeface="Times New Roman" panose="02020603050405020304" pitchFamily="18" charset="0"/>
                          <a:cs typeface="Times New Roman" panose="02020603050405020304" pitchFamily="18" charset="0"/>
                        </a:rPr>
                        <m:t>d</m:t>
                      </m:r>
                      <m:r>
                        <m:rPr>
                          <m:nor/>
                        </m:rPr>
                        <a:rPr lang="en-US" altLang="zh-CN" sz="3200" b="0" i="1" kern="100" smtClean="0">
                          <a:solidFill>
                            <a:schemeClr val="tx1"/>
                          </a:solidFill>
                          <a:latin typeface="Times New Roman" panose="02020603050405020304" pitchFamily="18" charset="0"/>
                          <a:cs typeface="Times New Roman" panose="02020603050405020304" pitchFamily="18" charset="0"/>
                        </a:rPr>
                        <m:t>b</m:t>
                      </m:r>
                      <m:r>
                        <m:rPr>
                          <m:nor/>
                        </m:rPr>
                        <a:rPr lang="en-US" altLang="zh-CN" sz="3200" b="0" kern="100">
                          <a:latin typeface="Times New Roman" panose="02020603050405020304" pitchFamily="18" charset="0"/>
                          <a:cs typeface="Times New Roman" panose="02020603050405020304" pitchFamily="18" charset="0"/>
                        </a:rPr>
                        <m:t>|</m:t>
                      </m:r>
                      <m:r>
                        <m:rPr>
                          <m:nor/>
                        </m:rPr>
                        <a:rPr lang="en-US" altLang="zh-CN" sz="3200" b="0" i="0" kern="100" smtClean="0">
                          <a:latin typeface="Times New Roman" panose="02020603050405020304" pitchFamily="18" charset="0"/>
                          <a:cs typeface="Times New Roman" panose="02020603050405020304" pitchFamily="18" charset="0"/>
                        </a:rPr>
                        <m:t> </m:t>
                      </m:r>
                      <m:r>
                        <m:rPr>
                          <m:nor/>
                        </m:rPr>
                        <a:rPr lang="en-US" altLang="zh-CN" sz="3200" b="0" kern="100">
                          <a:latin typeface="Times New Roman" panose="02020603050405020304" pitchFamily="18" charset="0"/>
                          <a:cs typeface="Times New Roman" panose="02020603050405020304" pitchFamily="18" charset="0"/>
                        </a:rPr>
                        <m:t>=</m:t>
                      </m:r>
                      <m:r>
                        <a:rPr lang="en-US" altLang="zh-CN" sz="3200" b="0" i="1" kern="100" smtClean="0">
                          <a:effectLst/>
                          <a:latin typeface="Cambria Math" panose="02040503050406030204" pitchFamily="18" charset="0"/>
                          <a:cs typeface="Times New Roman" panose="02020603050405020304" pitchFamily="18" charset="0"/>
                        </a:rPr>
                        <m:t> </m:t>
                      </m:r>
                      <m:f>
                        <m:fPr>
                          <m:ctrlPr>
                            <a:rPr lang="zh-CN" altLang="zh-CN" sz="32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32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3200" b="0" i="1" kern="100">
                                  <a:effectLst/>
                                  <a:latin typeface="Times New Roman" panose="02020603050405020304" pitchFamily="18" charset="0"/>
                                  <a:cs typeface="Times New Roman" panose="02020603050405020304" pitchFamily="18" charset="0"/>
                                </a:rPr>
                                <m:t>a</m:t>
                              </m:r>
                            </m:e>
                            <m:sup>
                              <m:r>
                                <a:rPr lang="en-US" altLang="zh-CN" sz="3200" b="0" i="1" kern="100" smtClean="0">
                                  <a:effectLst/>
                                  <a:latin typeface="Cambria Math" panose="02040503050406030204" pitchFamily="18" charset="0"/>
                                  <a:cs typeface="Times New Roman" panose="02020603050405020304" pitchFamily="18" charset="0"/>
                                </a:rPr>
                                <m:t>2</m:t>
                              </m:r>
                            </m:sup>
                          </m:sSup>
                          <m:r>
                            <m:rPr>
                              <m:nor/>
                            </m:rPr>
                            <a:rPr lang="en-US" altLang="zh-CN" sz="3200" b="0" kern="100">
                              <a:effectLst/>
                              <a:latin typeface="Times New Roman" panose="02020603050405020304" pitchFamily="18" charset="0"/>
                              <a:cs typeface="Times New Roman" panose="02020603050405020304" pitchFamily="18" charset="0"/>
                            </a:rPr>
                            <m:t>2</m:t>
                          </m:r>
                          <m:r>
                            <m:rPr>
                              <m:nor/>
                            </m:rPr>
                            <a:rPr lang="en-US" altLang="zh-CN" sz="3200" b="0" kern="100">
                              <a:effectLst/>
                              <a:latin typeface="Times New Roman" panose="02020603050405020304" pitchFamily="18" charset="0"/>
                              <a:cs typeface="Times New Roman" panose="02020603050405020304" pitchFamily="18" charset="0"/>
                            </a:rPr>
                            <m:t>πsin</m:t>
                          </m:r>
                          <m:r>
                            <m:rPr>
                              <m:nor/>
                            </m:rPr>
                            <a:rPr lang="en-US" altLang="zh-CN" sz="3200" b="0" i="1" kern="100">
                              <a:effectLst/>
                              <a:latin typeface="Times New Roman" panose="02020603050405020304" pitchFamily="18" charset="0"/>
                              <a:cs typeface="Times New Roman" panose="02020603050405020304" pitchFamily="18" charset="0"/>
                            </a:rPr>
                            <m:t>θ</m:t>
                          </m:r>
                          <m:r>
                            <m:rPr>
                              <m:nor/>
                            </m:rPr>
                            <a:rPr lang="en-US" altLang="zh-CN" sz="3200" b="0" kern="100">
                              <a:effectLst/>
                              <a:latin typeface="Times New Roman" panose="02020603050405020304" pitchFamily="18" charset="0"/>
                              <a:cs typeface="Times New Roman" panose="02020603050405020304" pitchFamily="18" charset="0"/>
                            </a:rPr>
                            <m:t>d</m:t>
                          </m:r>
                          <m:r>
                            <m:rPr>
                              <m:nor/>
                            </m:rPr>
                            <a:rPr lang="en-US" altLang="zh-CN" sz="3200" b="0" i="1" kern="100">
                              <a:effectLst/>
                              <a:latin typeface="Times New Roman" panose="02020603050405020304" pitchFamily="18" charset="0"/>
                              <a:cs typeface="Times New Roman" panose="02020603050405020304" pitchFamily="18" charset="0"/>
                            </a:rPr>
                            <m:t>θ</m:t>
                          </m:r>
                        </m:num>
                        <m:den>
                          <m:r>
                            <m:rPr>
                              <m:nor/>
                            </m:rPr>
                            <a:rPr lang="en-US" altLang="zh-CN" sz="3200" b="0" kern="100">
                              <a:effectLst/>
                              <a:latin typeface="Times New Roman" panose="02020603050405020304" pitchFamily="18" charset="0"/>
                              <a:cs typeface="Times New Roman" panose="02020603050405020304" pitchFamily="18" charset="0"/>
                            </a:rPr>
                            <m:t>16</m:t>
                          </m:r>
                          <m:r>
                            <m:rPr>
                              <m:nor/>
                            </m:rPr>
                            <a:rPr lang="en-US" altLang="zh-CN" sz="3200" b="0" kern="100">
                              <a:effectLst/>
                              <a:latin typeface="Times New Roman" panose="02020603050405020304" pitchFamily="18" charset="0"/>
                              <a:cs typeface="Times New Roman" panose="02020603050405020304" pitchFamily="18" charset="0"/>
                            </a:rPr>
                            <m:t>s</m:t>
                          </m:r>
                          <m:sSup>
                            <m:sSupPr>
                              <m:ctrlPr>
                                <a:rPr lang="zh-CN" altLang="zh-CN" sz="32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3200" b="0" kern="100">
                                  <a:effectLst/>
                                  <a:latin typeface="Times New Roman" panose="02020603050405020304" pitchFamily="18" charset="0"/>
                                  <a:cs typeface="Times New Roman" panose="02020603050405020304" pitchFamily="18" charset="0"/>
                                </a:rPr>
                                <m:t>in</m:t>
                              </m:r>
                            </m:e>
                            <m:sup>
                              <m:r>
                                <a:rPr lang="en-US" altLang="zh-CN" sz="3200" b="0" i="1" kern="100" smtClean="0">
                                  <a:effectLst/>
                                  <a:latin typeface="Cambria Math" panose="02040503050406030204" pitchFamily="18" charset="0"/>
                                  <a:cs typeface="Times New Roman" panose="02020603050405020304" pitchFamily="18" charset="0"/>
                                </a:rPr>
                                <m:t>4</m:t>
                              </m:r>
                            </m:sup>
                          </m:sSup>
                          <m:f>
                            <m:fPr>
                              <m:ctrlPr>
                                <a:rPr lang="zh-CN" altLang="zh-CN" sz="32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3200" b="0" i="1" kern="100">
                                  <a:effectLst/>
                                  <a:latin typeface="Times New Roman" panose="02020603050405020304" pitchFamily="18" charset="0"/>
                                  <a:cs typeface="Times New Roman" panose="02020603050405020304" pitchFamily="18" charset="0"/>
                                </a:rPr>
                                <m:t>θ</m:t>
                              </m:r>
                            </m:num>
                            <m:den>
                              <m:r>
                                <m:rPr>
                                  <m:nor/>
                                </m:rPr>
                                <a:rPr lang="en-US" altLang="zh-CN" sz="3200" b="0" kern="100">
                                  <a:effectLst/>
                                  <a:latin typeface="Times New Roman" panose="02020603050405020304" pitchFamily="18" charset="0"/>
                                  <a:cs typeface="Times New Roman" panose="02020603050405020304" pitchFamily="18" charset="0"/>
                                </a:rPr>
                                <m:t>2</m:t>
                              </m:r>
                            </m:den>
                          </m:f>
                        </m:den>
                      </m:f>
                    </m:oMath>
                  </m:oMathPara>
                </a14:m>
                <a:endParaRPr lang="zh-CN" altLang="zh-CN" sz="3200" b="0" kern="100" dirty="0">
                  <a:effectLst/>
                  <a:latin typeface="Times New Roman" panose="02020603050405020304" pitchFamily="18" charset="0"/>
                  <a:cs typeface="Times New Roman" panose="02020603050405020304" pitchFamily="18" charset="0"/>
                </a:endParaRPr>
              </a:p>
              <a:p>
                <a:endParaRPr lang="zh-CN" altLang="en-US" sz="3200" b="0" dirty="0">
                  <a:latin typeface="Times New Roman" panose="020206030504050203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028296" y="839878"/>
                <a:ext cx="5469532" cy="1975284"/>
              </a:xfrm>
              <a:prstGeom prst="rect">
                <a:avLst/>
              </a:prstGeom>
              <a:blipFill rotWithShape="1">
                <a:blip r:embed="rId2"/>
                <a:stretch>
                  <a:fillRect l="-4" t="-21" r="9"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11"/>
              <p:cNvSpPr txBox="1"/>
              <p:nvPr/>
            </p:nvSpPr>
            <p:spPr bwMode="auto">
              <a:xfrm>
                <a:off x="757475" y="2482550"/>
                <a:ext cx="6409308" cy="1128712"/>
              </a:xfrm>
              <a:prstGeom prst="rect">
                <a:avLst/>
              </a:prstGeom>
              <a:noFill/>
              <a:ln>
                <a:noFill/>
              </a:ln>
              <a:effectLst/>
            </p:spPr>
            <p:txBody>
              <a:bodyPr>
                <a:normAutofit/>
              </a:bodyPr>
              <a:lstStyle/>
              <a:p>
                <a14:m>
                  <m:oMath xmlns:m="http://schemas.openxmlformats.org/officeDocument/2006/math">
                    <m:r>
                      <m:rPr>
                        <m:nor/>
                      </m:rPr>
                      <a:rPr lang="zh-CN" altLang="en-US" sz="3200" b="0" i="0">
                        <a:solidFill>
                          <a:srgbClr val="000000"/>
                        </a:solidFill>
                        <a:latin typeface="Times New Roman" panose="02020603050405020304" pitchFamily="18" charset="0"/>
                        <a:cs typeface="Times New Roman" panose="02020603050405020304" pitchFamily="18" charset="0"/>
                      </a:rPr>
                      <m:t>d</m:t>
                    </m:r>
                    <m:r>
                      <m:rPr>
                        <m:nor/>
                      </m:rPr>
                      <a:rPr lang="zh-CN" altLang="en-US" sz="3200" b="0" i="1">
                        <a:solidFill>
                          <a:srgbClr val="000000"/>
                        </a:solidFill>
                        <a:latin typeface="Times New Roman" panose="02020603050405020304" pitchFamily="18" charset="0"/>
                        <a:cs typeface="Times New Roman" panose="02020603050405020304" pitchFamily="18" charset="0"/>
                      </a:rPr>
                      <m:t>Ω</m:t>
                    </m:r>
                    <m:r>
                      <m:rPr>
                        <m:nor/>
                      </m:rPr>
                      <a:rPr lang="en-US" altLang="zh-CN" sz="3200" b="0" i="0" smtClean="0">
                        <a:solidFill>
                          <a:srgbClr val="000000"/>
                        </a:solidFill>
                        <a:latin typeface="Times New Roman" panose="02020603050405020304" pitchFamily="18" charset="0"/>
                        <a:cs typeface="Times New Roman" panose="02020603050405020304" pitchFamily="18" charset="0"/>
                      </a:rPr>
                      <m:t> </m:t>
                    </m:r>
                    <m:r>
                      <m:rPr>
                        <m:nor/>
                      </m:rPr>
                      <a:rPr lang="zh-CN" altLang="en-US" sz="3200" b="0" i="0">
                        <a:solidFill>
                          <a:srgbClr val="000000"/>
                        </a:solidFill>
                        <a:latin typeface="Times New Roman" panose="02020603050405020304" pitchFamily="18" charset="0"/>
                        <a:cs typeface="Times New Roman" panose="02020603050405020304" pitchFamily="18" charset="0"/>
                      </a:rPr>
                      <m:t>=</m:t>
                    </m:r>
                    <m:f>
                      <m:fPr>
                        <m:ctrlPr>
                          <a:rPr lang="en-US" altLang="zh-CN" sz="3200" b="0" i="1" smtClean="0">
                            <a:solidFill>
                              <a:srgbClr val="000000"/>
                            </a:solidFill>
                            <a:latin typeface="Cambria Math" panose="02040503050406030204" pitchFamily="18" charset="0"/>
                            <a:cs typeface="Times New Roman" panose="02020603050405020304" pitchFamily="18" charset="0"/>
                          </a:rPr>
                        </m:ctrlPr>
                      </m:fPr>
                      <m:num>
                        <m:r>
                          <m:rPr>
                            <m:nor/>
                          </m:rPr>
                          <a:rPr lang="zh-CN" altLang="en-US" sz="3200" b="0">
                            <a:solidFill>
                              <a:srgbClr val="000000"/>
                            </a:solidFill>
                            <a:latin typeface="Times New Roman" panose="02020603050405020304" pitchFamily="18" charset="0"/>
                            <a:cs typeface="Times New Roman" panose="02020603050405020304" pitchFamily="18" charset="0"/>
                          </a:rPr>
                          <m:t>d</m:t>
                        </m:r>
                        <m:r>
                          <m:rPr>
                            <m:nor/>
                          </m:rPr>
                          <a:rPr lang="en-US" altLang="zh-CN" sz="3200" b="0" i="1" smtClean="0">
                            <a:solidFill>
                              <a:srgbClr val="000000"/>
                            </a:solidFill>
                            <a:latin typeface="Times New Roman" panose="02020603050405020304" pitchFamily="18" charset="0"/>
                            <a:cs typeface="Times New Roman" panose="02020603050405020304" pitchFamily="18" charset="0"/>
                          </a:rPr>
                          <m:t>A</m:t>
                        </m:r>
                      </m:num>
                      <m:den>
                        <m:sSup>
                          <m:sSupPr>
                            <m:ctrlPr>
                              <a:rPr lang="zh-CN" altLang="en-US" sz="3200" b="0" i="1">
                                <a:solidFill>
                                  <a:srgbClr val="000000"/>
                                </a:solidFill>
                                <a:latin typeface="Cambria Math" panose="02040503050406030204" pitchFamily="18" charset="0"/>
                              </a:rPr>
                            </m:ctrlPr>
                          </m:sSupPr>
                          <m:e>
                            <m:r>
                              <m:rPr>
                                <m:nor/>
                              </m:rPr>
                              <a:rPr lang="zh-CN" altLang="en-US" sz="3200" b="0" i="1">
                                <a:solidFill>
                                  <a:srgbClr val="000000"/>
                                </a:solidFill>
                                <a:latin typeface="Times New Roman" panose="02020603050405020304" pitchFamily="18" charset="0"/>
                                <a:cs typeface="Times New Roman" panose="02020603050405020304" pitchFamily="18" charset="0"/>
                              </a:rPr>
                              <m:t>r</m:t>
                            </m:r>
                          </m:e>
                          <m:sup>
                            <m:r>
                              <a:rPr lang="en-US" altLang="zh-CN" sz="3200" b="0" i="1">
                                <a:solidFill>
                                  <a:srgbClr val="000000"/>
                                </a:solidFill>
                                <a:latin typeface="Cambria Math" panose="02040503050406030204" pitchFamily="18" charset="0"/>
                              </a:rPr>
                              <m:t>2</m:t>
                            </m:r>
                          </m:sup>
                        </m:sSup>
                      </m:den>
                    </m:f>
                    <m:r>
                      <m:rPr>
                        <m:nor/>
                      </m:rPr>
                      <a:rPr lang="zh-CN" altLang="en-US" sz="3200" b="0">
                        <a:solidFill>
                          <a:srgbClr val="000000"/>
                        </a:solidFill>
                        <a:latin typeface="Times New Roman" panose="02020603050405020304" pitchFamily="18" charset="0"/>
                        <a:cs typeface="Times New Roman" panose="02020603050405020304" pitchFamily="18" charset="0"/>
                      </a:rPr>
                      <m:t>=</m:t>
                    </m:r>
                    <m:f>
                      <m:fPr>
                        <m:ctrlPr>
                          <a:rPr lang="zh-CN" altLang="en-US" sz="3200" b="0" i="1" smtClean="0">
                            <a:solidFill>
                              <a:srgbClr val="000000"/>
                            </a:solidFill>
                            <a:latin typeface="Cambria Math" panose="02040503050406030204" pitchFamily="18" charset="0"/>
                          </a:rPr>
                        </m:ctrlPr>
                      </m:fPr>
                      <m:num>
                        <m:r>
                          <m:rPr>
                            <m:nor/>
                          </m:rPr>
                          <a:rPr lang="zh-CN" altLang="en-US" sz="3200" b="0" i="0">
                            <a:solidFill>
                              <a:srgbClr val="000000"/>
                            </a:solidFill>
                            <a:latin typeface="Times New Roman" panose="02020603050405020304" pitchFamily="18" charset="0"/>
                            <a:cs typeface="Times New Roman" panose="02020603050405020304" pitchFamily="18" charset="0"/>
                          </a:rPr>
                          <m:t>2</m:t>
                        </m:r>
                        <m:r>
                          <m:rPr>
                            <m:nor/>
                          </m:rPr>
                          <a:rPr lang="zh-CN" altLang="en-US" sz="3200" b="0" i="0">
                            <a:solidFill>
                              <a:srgbClr val="000000"/>
                            </a:solidFill>
                            <a:latin typeface="Times New Roman" panose="02020603050405020304" pitchFamily="18" charset="0"/>
                            <a:cs typeface="Times New Roman" panose="02020603050405020304" pitchFamily="18" charset="0"/>
                          </a:rPr>
                          <m:t>π</m:t>
                        </m:r>
                        <m:r>
                          <m:rPr>
                            <m:nor/>
                          </m:rPr>
                          <a:rPr lang="zh-CN" altLang="en-US" sz="3200" b="0" i="0">
                            <a:solidFill>
                              <a:srgbClr val="000000"/>
                            </a:solidFill>
                            <a:latin typeface="Times New Roman" panose="02020603050405020304" pitchFamily="18" charset="0"/>
                            <a:cs typeface="Times New Roman" panose="02020603050405020304" pitchFamily="18" charset="0"/>
                          </a:rPr>
                          <m:t>(</m:t>
                        </m:r>
                        <m:r>
                          <m:rPr>
                            <m:nor/>
                          </m:rPr>
                          <a:rPr lang="zh-CN" altLang="en-US" sz="3200" b="0" i="1">
                            <a:solidFill>
                              <a:srgbClr val="000000"/>
                            </a:solidFill>
                            <a:latin typeface="Times New Roman" panose="02020603050405020304" pitchFamily="18" charset="0"/>
                            <a:cs typeface="Times New Roman" panose="02020603050405020304" pitchFamily="18" charset="0"/>
                          </a:rPr>
                          <m:t>r</m:t>
                        </m:r>
                        <m:func>
                          <m:funcPr>
                            <m:ctrlPr>
                              <a:rPr lang="zh-CN" altLang="en-US" sz="3200" b="0" i="1">
                                <a:solidFill>
                                  <a:srgbClr val="000000"/>
                                </a:solidFill>
                                <a:latin typeface="Cambria Math" panose="02040503050406030204" pitchFamily="18" charset="0"/>
                              </a:rPr>
                            </m:ctrlPr>
                          </m:funcPr>
                          <m:fName>
                            <m:r>
                              <m:rPr>
                                <m:nor/>
                              </m:rPr>
                              <a:rPr lang="zh-CN" altLang="en-US" sz="3200" b="0" i="0">
                                <a:solidFill>
                                  <a:srgbClr val="000000"/>
                                </a:solidFill>
                                <a:latin typeface="Times New Roman" panose="02020603050405020304" pitchFamily="18" charset="0"/>
                                <a:cs typeface="Times New Roman" panose="02020603050405020304" pitchFamily="18" charset="0"/>
                              </a:rPr>
                              <m:t>sin</m:t>
                            </m:r>
                          </m:fName>
                          <m:e>
                            <m:r>
                              <m:rPr>
                                <m:nor/>
                              </m:rPr>
                              <a:rPr lang="zh-CN" altLang="en-US" sz="3200" b="0" i="1">
                                <a:solidFill>
                                  <a:srgbClr val="000000"/>
                                </a:solidFill>
                                <a:latin typeface="Times New Roman" panose="02020603050405020304" pitchFamily="18" charset="0"/>
                                <a:cs typeface="Times New Roman" panose="02020603050405020304" pitchFamily="18" charset="0"/>
                              </a:rPr>
                              <m:t>θ</m:t>
                            </m:r>
                          </m:e>
                        </m:func>
                        <m:r>
                          <m:rPr>
                            <m:nor/>
                          </m:rPr>
                          <a:rPr lang="zh-CN" altLang="en-US" sz="3200" b="0" i="0">
                            <a:solidFill>
                              <a:srgbClr val="000000"/>
                            </a:solidFill>
                            <a:latin typeface="Times New Roman" panose="02020603050405020304" pitchFamily="18" charset="0"/>
                            <a:cs typeface="Times New Roman" panose="02020603050405020304" pitchFamily="18" charset="0"/>
                          </a:rPr>
                          <m:t>)⋅</m:t>
                        </m:r>
                        <m:r>
                          <m:rPr>
                            <m:nor/>
                          </m:rPr>
                          <a:rPr lang="zh-CN" altLang="en-US" sz="3200" b="0" i="1">
                            <a:solidFill>
                              <a:srgbClr val="000000"/>
                            </a:solidFill>
                            <a:latin typeface="Times New Roman" panose="02020603050405020304" pitchFamily="18" charset="0"/>
                            <a:cs typeface="Times New Roman" panose="02020603050405020304" pitchFamily="18" charset="0"/>
                          </a:rPr>
                          <m:t>r</m:t>
                        </m:r>
                        <m:r>
                          <m:rPr>
                            <m:nor/>
                          </m:rPr>
                          <a:rPr lang="zh-CN" altLang="en-US" sz="3200" b="0" i="0">
                            <a:solidFill>
                              <a:srgbClr val="000000"/>
                            </a:solidFill>
                            <a:latin typeface="Times New Roman" panose="02020603050405020304" pitchFamily="18" charset="0"/>
                            <a:cs typeface="Times New Roman" panose="02020603050405020304" pitchFamily="18" charset="0"/>
                          </a:rPr>
                          <m:t>d</m:t>
                        </m:r>
                        <m:r>
                          <m:rPr>
                            <m:nor/>
                          </m:rPr>
                          <a:rPr lang="zh-CN" altLang="en-US" sz="3200" b="0" i="1">
                            <a:solidFill>
                              <a:srgbClr val="000000"/>
                            </a:solidFill>
                            <a:latin typeface="Times New Roman" panose="02020603050405020304" pitchFamily="18" charset="0"/>
                            <a:cs typeface="Times New Roman" panose="02020603050405020304" pitchFamily="18" charset="0"/>
                          </a:rPr>
                          <m:t>θ</m:t>
                        </m:r>
                      </m:num>
                      <m:den>
                        <m:sSup>
                          <m:sSupPr>
                            <m:ctrlPr>
                              <a:rPr lang="zh-CN" altLang="en-US" sz="3200" b="0" i="1">
                                <a:solidFill>
                                  <a:srgbClr val="000000"/>
                                </a:solidFill>
                                <a:latin typeface="Cambria Math" panose="02040503050406030204" pitchFamily="18" charset="0"/>
                              </a:rPr>
                            </m:ctrlPr>
                          </m:sSupPr>
                          <m:e>
                            <m:r>
                              <m:rPr>
                                <m:nor/>
                              </m:rPr>
                              <a:rPr lang="zh-CN" altLang="en-US" sz="3200" b="0" i="1">
                                <a:solidFill>
                                  <a:srgbClr val="000000"/>
                                </a:solidFill>
                                <a:latin typeface="Times New Roman" panose="02020603050405020304" pitchFamily="18" charset="0"/>
                                <a:cs typeface="Times New Roman" panose="02020603050405020304" pitchFamily="18" charset="0"/>
                              </a:rPr>
                              <m:t>r</m:t>
                            </m:r>
                          </m:e>
                          <m:sup>
                            <m:r>
                              <a:rPr lang="en-US" altLang="zh-CN" sz="3200" b="0" i="1" smtClean="0">
                                <a:solidFill>
                                  <a:srgbClr val="000000"/>
                                </a:solidFill>
                                <a:latin typeface="Cambria Math" panose="02040503050406030204" pitchFamily="18" charset="0"/>
                              </a:rPr>
                              <m:t>2</m:t>
                            </m:r>
                          </m:sup>
                        </m:sSup>
                      </m:den>
                    </m:f>
                    <m:r>
                      <m:rPr>
                        <m:nor/>
                      </m:rPr>
                      <a:rPr lang="zh-CN" altLang="en-US" sz="3200" b="0" i="0">
                        <a:solidFill>
                          <a:srgbClr val="000000"/>
                        </a:solidFill>
                        <a:latin typeface="Times New Roman" panose="02020603050405020304" pitchFamily="18" charset="0"/>
                        <a:cs typeface="Times New Roman" panose="02020603050405020304" pitchFamily="18" charset="0"/>
                      </a:rPr>
                      <m:t>=</m:t>
                    </m:r>
                  </m:oMath>
                </a14:m>
                <a:r>
                  <a:rPr lang="zh-CN" altLang="en-US" sz="3200" b="0" dirty="0">
                    <a:latin typeface="Times New Roman" panose="02020603050405020304" pitchFamily="18" charset="0"/>
                    <a:cs typeface="Times New Roman" panose="02020603050405020304" pitchFamily="18" charset="0"/>
                  </a:rPr>
                  <a:t> </a:t>
                </a:r>
                <a14:m>
                  <m:oMath xmlns:m="http://schemas.openxmlformats.org/officeDocument/2006/math">
                    <m:r>
                      <m:rPr>
                        <m:nor/>
                      </m:rPr>
                      <a:rPr lang="zh-CN" altLang="en-US" sz="3200" b="0">
                        <a:solidFill>
                          <a:srgbClr val="000000"/>
                        </a:solidFill>
                        <a:latin typeface="Times New Roman" panose="02020603050405020304" pitchFamily="18" charset="0"/>
                        <a:cs typeface="Times New Roman" panose="02020603050405020304" pitchFamily="18" charset="0"/>
                      </a:rPr>
                      <m:t>2</m:t>
                    </m:r>
                    <m:r>
                      <m:rPr>
                        <m:nor/>
                      </m:rPr>
                      <a:rPr lang="zh-CN" altLang="en-US" sz="3200" b="0">
                        <a:solidFill>
                          <a:srgbClr val="000000"/>
                        </a:solidFill>
                        <a:latin typeface="Times New Roman" panose="02020603050405020304" pitchFamily="18" charset="0"/>
                        <a:cs typeface="Times New Roman" panose="02020603050405020304" pitchFamily="18" charset="0"/>
                      </a:rPr>
                      <m:t>π</m:t>
                    </m:r>
                    <m:func>
                      <m:funcPr>
                        <m:ctrlPr>
                          <a:rPr lang="zh-CN" altLang="en-US" sz="3200" b="0" i="1">
                            <a:solidFill>
                              <a:srgbClr val="000000"/>
                            </a:solidFill>
                            <a:latin typeface="Cambria Math" panose="02040503050406030204" pitchFamily="18" charset="0"/>
                          </a:rPr>
                        </m:ctrlPr>
                      </m:funcPr>
                      <m:fName>
                        <m:r>
                          <m:rPr>
                            <m:nor/>
                          </m:rPr>
                          <a:rPr lang="zh-CN" altLang="en-US" sz="3200" b="0">
                            <a:solidFill>
                              <a:srgbClr val="000000"/>
                            </a:solidFill>
                            <a:latin typeface="Times New Roman" panose="02020603050405020304" pitchFamily="18" charset="0"/>
                            <a:cs typeface="Times New Roman" panose="02020603050405020304" pitchFamily="18" charset="0"/>
                          </a:rPr>
                          <m:t>sin</m:t>
                        </m:r>
                      </m:fName>
                      <m:e>
                        <m:r>
                          <m:rPr>
                            <m:nor/>
                          </m:rPr>
                          <a:rPr lang="zh-CN" altLang="en-US" sz="3200" b="0" i="1">
                            <a:solidFill>
                              <a:srgbClr val="000000"/>
                            </a:solidFill>
                            <a:latin typeface="Times New Roman" panose="02020603050405020304" pitchFamily="18" charset="0"/>
                            <a:cs typeface="Times New Roman" panose="02020603050405020304" pitchFamily="18" charset="0"/>
                          </a:rPr>
                          <m:t>θ</m:t>
                        </m:r>
                      </m:e>
                    </m:func>
                    <m:r>
                      <m:rPr>
                        <m:nor/>
                      </m:rPr>
                      <a:rPr lang="zh-CN" altLang="en-US" sz="3200" b="0">
                        <a:solidFill>
                          <a:srgbClr val="000000"/>
                        </a:solidFill>
                        <a:latin typeface="Times New Roman" panose="02020603050405020304" pitchFamily="18" charset="0"/>
                        <a:cs typeface="Times New Roman" panose="02020603050405020304" pitchFamily="18" charset="0"/>
                      </a:rPr>
                      <m:t>d</m:t>
                    </m:r>
                    <m:r>
                      <m:rPr>
                        <m:nor/>
                      </m:rPr>
                      <a:rPr lang="zh-CN" altLang="en-US" sz="3200" b="0" i="1">
                        <a:solidFill>
                          <a:srgbClr val="000000"/>
                        </a:solidFill>
                        <a:latin typeface="Times New Roman" panose="02020603050405020304" pitchFamily="18" charset="0"/>
                        <a:cs typeface="Times New Roman" panose="02020603050405020304" pitchFamily="18" charset="0"/>
                      </a:rPr>
                      <m:t>θ</m:t>
                    </m:r>
                  </m:oMath>
                </a14:m>
                <a:endParaRPr lang="zh-CN" altLang="en-US" sz="3200" b="0" dirty="0">
                  <a:latin typeface="Times New Roman" panose="02020603050405020304" pitchFamily="18" charset="0"/>
                  <a:cs typeface="Times New Roman" panose="02020603050405020304" pitchFamily="18" charset="0"/>
                </a:endParaRPr>
              </a:p>
            </p:txBody>
          </p:sp>
        </mc:Choice>
        <mc:Fallback xmlns="">
          <p:sp>
            <p:nvSpPr>
              <p:cNvPr id="6" name="Object 11"/>
              <p:cNvSpPr txBox="1">
                <a:spLocks noRot="1" noChangeAspect="1" noMove="1" noResize="1" noEditPoints="1" noAdjustHandles="1" noChangeArrowheads="1" noChangeShapeType="1" noTextEdit="1"/>
              </p:cNvSpPr>
              <p:nvPr/>
            </p:nvSpPr>
            <p:spPr bwMode="auto">
              <a:xfrm>
                <a:off x="757475" y="2482550"/>
                <a:ext cx="6409308" cy="1128712"/>
              </a:xfrm>
              <a:prstGeom prst="rect">
                <a:avLst/>
              </a:prstGeom>
              <a:blipFill rotWithShape="1">
                <a:blip r:embed="rId3"/>
                <a:stretch>
                  <a:fillRect l="-9" t="-30" r="3" b="2"/>
                </a:stretch>
              </a:blipFill>
              <a:ln>
                <a:noFill/>
              </a:ln>
              <a:effectLst/>
            </p:spPr>
            <p:txBody>
              <a:bodyPr/>
              <a:lstStyle/>
              <a:p>
                <a:r>
                  <a:rPr lang="zh-CN" altLang="en-US">
                    <a:noFill/>
                  </a:rPr>
                  <a:t> </a:t>
                </a:r>
              </a:p>
            </p:txBody>
          </p:sp>
        </mc:Fallback>
      </mc:AlternateContent>
      <p:sp>
        <p:nvSpPr>
          <p:cNvPr id="7" name="Text Box 15"/>
          <p:cNvSpPr txBox="1">
            <a:spLocks noChangeArrowheads="1"/>
          </p:cNvSpPr>
          <p:nvPr/>
        </p:nvSpPr>
        <p:spPr bwMode="auto">
          <a:xfrm>
            <a:off x="7166783" y="2706483"/>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lang="en-US" altLang="zh-CN" sz="2400" dirty="0">
                <a:solidFill>
                  <a:srgbClr val="FF0000"/>
                </a:solidFill>
                <a:latin typeface="宋体" panose="02010600030101010101" pitchFamily="2" charset="-122"/>
                <a:ea typeface="宋体" panose="02010600030101010101" pitchFamily="2" charset="-122"/>
              </a:rPr>
              <a:t>(2)</a:t>
            </a:r>
          </a:p>
        </p:txBody>
      </p:sp>
      <p:sp>
        <p:nvSpPr>
          <p:cNvPr id="8" name="Text Box 7"/>
          <p:cNvSpPr txBox="1">
            <a:spLocks noChangeArrowheads="1"/>
          </p:cNvSpPr>
          <p:nvPr/>
        </p:nvSpPr>
        <p:spPr bwMode="auto">
          <a:xfrm>
            <a:off x="848645" y="3691378"/>
            <a:ext cx="399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式代入</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式即得微截面</a:t>
            </a:r>
            <a:r>
              <a:rPr lang="en-US" altLang="zh-CN" sz="2400" dirty="0">
                <a:latin typeface="宋体" panose="02010600030101010101" pitchFamily="2" charset="-122"/>
                <a:ea typeface="宋体" panose="02010600030101010101" pitchFamily="2" charset="-122"/>
              </a:rPr>
              <a:t>:</a:t>
            </a:r>
          </a:p>
        </p:txBody>
      </p:sp>
      <p:sp>
        <p:nvSpPr>
          <p:cNvPr id="9" name="Text Box 10"/>
          <p:cNvSpPr txBox="1">
            <a:spLocks noChangeArrowheads="1"/>
          </p:cNvSpPr>
          <p:nvPr/>
        </p:nvSpPr>
        <p:spPr bwMode="auto">
          <a:xfrm>
            <a:off x="6594946" y="4480526"/>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lang="en-US" altLang="zh-CN" sz="2400" dirty="0">
                <a:solidFill>
                  <a:srgbClr val="FF0000"/>
                </a:solidFill>
                <a:latin typeface="宋体" panose="02010600030101010101" pitchFamily="2" charset="-122"/>
                <a:ea typeface="宋体" panose="02010600030101010101" pitchFamily="2" charset="-122"/>
              </a:rPr>
              <a:t>(3)</a:t>
            </a:r>
          </a:p>
        </p:txBody>
      </p:sp>
      <mc:AlternateContent xmlns:mc="http://schemas.openxmlformats.org/markup-compatibility/2006" xmlns:a14="http://schemas.microsoft.com/office/drawing/2010/main">
        <mc:Choice Requires="a14">
          <p:sp>
            <p:nvSpPr>
              <p:cNvPr id="10" name="文本框 9"/>
              <p:cNvSpPr txBox="1"/>
              <p:nvPr/>
            </p:nvSpPr>
            <p:spPr>
              <a:xfrm>
                <a:off x="1446089" y="4228694"/>
                <a:ext cx="5114278" cy="1774460"/>
              </a:xfrm>
              <a:prstGeom prst="rect">
                <a:avLst/>
              </a:prstGeom>
              <a:noFill/>
            </p:spPr>
            <p:txBody>
              <a:bodyPr wrap="square">
                <a:spAutoFit/>
              </a:bodyPr>
              <a:lstStyle/>
              <a:p>
                <a14:m>
                  <m:oMath xmlns:m="http://schemas.openxmlformats.org/officeDocument/2006/math">
                    <m:r>
                      <m:rPr>
                        <m:nor/>
                      </m:rPr>
                      <a:rPr lang="en-US" altLang="zh-CN" sz="3200" b="0" i="0" kern="100">
                        <a:latin typeface="Times New Roman" panose="02020603050405020304" pitchFamily="18" charset="0"/>
                        <a:cs typeface="Times New Roman" panose="02020603050405020304" pitchFamily="18" charset="0"/>
                      </a:rPr>
                      <m:t>d</m:t>
                    </m:r>
                    <m:r>
                      <m:rPr>
                        <m:nor/>
                      </m:rPr>
                      <a:rPr lang="el-GR" altLang="zh-CN" sz="3200" b="0" i="1" kern="100" smtClean="0">
                        <a:latin typeface="Times New Roman" panose="02020603050405020304" pitchFamily="18" charset="0"/>
                        <a:ea typeface="Cambria Math" panose="02040503050406030204" pitchFamily="18" charset="0"/>
                        <a:cs typeface="Times New Roman" panose="02020603050405020304" pitchFamily="18" charset="0"/>
                      </a:rPr>
                      <m:t>σ</m:t>
                    </m:r>
                    <m:r>
                      <m:rPr>
                        <m:nor/>
                      </m:rPr>
                      <a:rPr lang="en-US" altLang="zh-CN" sz="3200" b="0" i="0" kern="100" smtClean="0">
                        <a:latin typeface="Times New Roman" panose="02020603050405020304" pitchFamily="18" charset="0"/>
                        <a:ea typeface="Cambria Math" panose="02040503050406030204" pitchFamily="18" charset="0"/>
                        <a:cs typeface="Times New Roman" panose="02020603050405020304" pitchFamily="18" charset="0"/>
                      </a:rPr>
                      <m:t> </m:t>
                    </m:r>
                    <m:r>
                      <m:rPr>
                        <m:nor/>
                      </m:rPr>
                      <a:rPr lang="en-US" altLang="zh-CN" sz="3200" b="0" i="0" kern="100">
                        <a:latin typeface="Times New Roman" panose="02020603050405020304" pitchFamily="18" charset="0"/>
                        <a:ea typeface="Cambria Math" panose="02040503050406030204" pitchFamily="18" charset="0"/>
                        <a:cs typeface="Times New Roman" panose="02020603050405020304" pitchFamily="18" charset="0"/>
                      </a:rPr>
                      <m:t>=</m:t>
                    </m:r>
                    <m:r>
                      <m:rPr>
                        <m:nor/>
                      </m:rPr>
                      <a:rPr lang="en-US" altLang="zh-CN" sz="3200" b="0" i="0" kern="100" smtClean="0">
                        <a:latin typeface="Times New Roman" panose="02020603050405020304" pitchFamily="18" charset="0"/>
                        <a:ea typeface="Cambria Math" panose="02040503050406030204" pitchFamily="18" charset="0"/>
                        <a:cs typeface="Times New Roman" panose="02020603050405020304" pitchFamily="18" charset="0"/>
                      </a:rPr>
                      <m:t> </m:t>
                    </m:r>
                    <m:f>
                      <m:fPr>
                        <m:ctrlPr>
                          <a:rPr lang="zh-CN" altLang="zh-CN" sz="32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32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3200" b="0" i="1" kern="100">
                                <a:effectLst/>
                                <a:latin typeface="Times New Roman" panose="02020603050405020304" pitchFamily="18" charset="0"/>
                                <a:cs typeface="Times New Roman" panose="02020603050405020304" pitchFamily="18" charset="0"/>
                              </a:rPr>
                              <m:t>a</m:t>
                            </m:r>
                          </m:e>
                          <m:sup>
                            <m:r>
                              <a:rPr lang="en-US" altLang="zh-CN" sz="3200" b="0" i="1" kern="100" smtClean="0">
                                <a:effectLst/>
                                <a:latin typeface="Cambria Math" panose="02040503050406030204" pitchFamily="18" charset="0"/>
                                <a:cs typeface="Times New Roman" panose="02020603050405020304" pitchFamily="18" charset="0"/>
                              </a:rPr>
                              <m:t>2</m:t>
                            </m:r>
                          </m:sup>
                        </m:sSup>
                        <m:r>
                          <m:rPr>
                            <m:nor/>
                          </m:rPr>
                          <a:rPr lang="en-US" altLang="zh-CN" sz="3200" b="0" kern="100" smtClean="0">
                            <a:solidFill>
                              <a:srgbClr val="FF0000"/>
                            </a:solidFill>
                            <a:effectLst/>
                            <a:latin typeface="Times New Roman" panose="02020603050405020304" pitchFamily="18" charset="0"/>
                            <a:cs typeface="Times New Roman" panose="02020603050405020304" pitchFamily="18" charset="0"/>
                          </a:rPr>
                          <m:t>2</m:t>
                        </m:r>
                        <m:r>
                          <m:rPr>
                            <m:nor/>
                          </m:rPr>
                          <a:rPr lang="en-US" altLang="zh-CN" sz="3200" b="0" kern="100" smtClean="0">
                            <a:solidFill>
                              <a:srgbClr val="FF0000"/>
                            </a:solidFill>
                            <a:effectLst/>
                            <a:latin typeface="Times New Roman" panose="02020603050405020304" pitchFamily="18" charset="0"/>
                            <a:cs typeface="Times New Roman" panose="02020603050405020304" pitchFamily="18" charset="0"/>
                          </a:rPr>
                          <m:t>πsin</m:t>
                        </m:r>
                        <m:r>
                          <m:rPr>
                            <m:nor/>
                          </m:rPr>
                          <a:rPr lang="en-US" altLang="zh-CN" sz="3200" b="0" i="1" kern="100" smtClean="0">
                            <a:solidFill>
                              <a:srgbClr val="FF0000"/>
                            </a:solidFill>
                            <a:effectLst/>
                            <a:latin typeface="Times New Roman" panose="02020603050405020304" pitchFamily="18" charset="0"/>
                            <a:cs typeface="Times New Roman" panose="02020603050405020304" pitchFamily="18" charset="0"/>
                          </a:rPr>
                          <m:t>θ</m:t>
                        </m:r>
                        <m:r>
                          <m:rPr>
                            <m:nor/>
                          </m:rPr>
                          <a:rPr lang="en-US" altLang="zh-CN" sz="3200" b="0" kern="100" smtClean="0">
                            <a:solidFill>
                              <a:srgbClr val="FF0000"/>
                            </a:solidFill>
                            <a:effectLst/>
                            <a:latin typeface="Times New Roman" panose="02020603050405020304" pitchFamily="18" charset="0"/>
                            <a:cs typeface="Times New Roman" panose="02020603050405020304" pitchFamily="18" charset="0"/>
                          </a:rPr>
                          <m:t>d</m:t>
                        </m:r>
                        <m:r>
                          <m:rPr>
                            <m:nor/>
                          </m:rPr>
                          <a:rPr lang="en-US" altLang="zh-CN" sz="3200" b="0" i="1" kern="100" smtClean="0">
                            <a:solidFill>
                              <a:srgbClr val="FF0000"/>
                            </a:solidFill>
                            <a:effectLst/>
                            <a:latin typeface="Times New Roman" panose="02020603050405020304" pitchFamily="18" charset="0"/>
                            <a:cs typeface="Times New Roman" panose="02020603050405020304" pitchFamily="18" charset="0"/>
                          </a:rPr>
                          <m:t>θ</m:t>
                        </m:r>
                      </m:num>
                      <m:den>
                        <m:r>
                          <m:rPr>
                            <m:nor/>
                          </m:rPr>
                          <a:rPr lang="en-US" altLang="zh-CN" sz="3200" b="0" kern="100">
                            <a:effectLst/>
                            <a:latin typeface="Times New Roman" panose="02020603050405020304" pitchFamily="18" charset="0"/>
                            <a:cs typeface="Times New Roman" panose="02020603050405020304" pitchFamily="18" charset="0"/>
                          </a:rPr>
                          <m:t>16</m:t>
                        </m:r>
                        <m:r>
                          <m:rPr>
                            <m:nor/>
                          </m:rPr>
                          <a:rPr lang="en-US" altLang="zh-CN" sz="3200" b="0" kern="100">
                            <a:effectLst/>
                            <a:latin typeface="Times New Roman" panose="02020603050405020304" pitchFamily="18" charset="0"/>
                            <a:cs typeface="Times New Roman" panose="02020603050405020304" pitchFamily="18" charset="0"/>
                          </a:rPr>
                          <m:t>s</m:t>
                        </m:r>
                        <m:sSup>
                          <m:sSupPr>
                            <m:ctrlPr>
                              <a:rPr lang="zh-CN" altLang="zh-CN" sz="3200" b="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3200" b="0" kern="100">
                                <a:effectLst/>
                                <a:latin typeface="Times New Roman" panose="02020603050405020304" pitchFamily="18" charset="0"/>
                                <a:cs typeface="Times New Roman" panose="02020603050405020304" pitchFamily="18" charset="0"/>
                              </a:rPr>
                              <m:t>in</m:t>
                            </m:r>
                          </m:e>
                          <m:sup>
                            <m:r>
                              <a:rPr lang="en-US" altLang="zh-CN" sz="3200" b="0" i="1" kern="100" smtClean="0">
                                <a:effectLst/>
                                <a:latin typeface="Cambria Math" panose="02040503050406030204" pitchFamily="18" charset="0"/>
                                <a:cs typeface="Times New Roman" panose="02020603050405020304" pitchFamily="18" charset="0"/>
                              </a:rPr>
                              <m:t>4</m:t>
                            </m:r>
                          </m:sup>
                        </m:sSup>
                        <m:f>
                          <m:fPr>
                            <m:ctrlPr>
                              <a:rPr lang="zh-CN" altLang="zh-CN" sz="3200" b="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3200" b="0" i="1" kern="100">
                                <a:effectLst/>
                                <a:latin typeface="Times New Roman" panose="02020603050405020304" pitchFamily="18" charset="0"/>
                                <a:cs typeface="Times New Roman" panose="02020603050405020304" pitchFamily="18" charset="0"/>
                              </a:rPr>
                              <m:t>θ</m:t>
                            </m:r>
                          </m:num>
                          <m:den>
                            <m:r>
                              <m:rPr>
                                <m:nor/>
                              </m:rPr>
                              <a:rPr lang="en-US" altLang="zh-CN" sz="3200" b="0" kern="100">
                                <a:effectLst/>
                                <a:latin typeface="Times New Roman" panose="02020603050405020304" pitchFamily="18" charset="0"/>
                                <a:cs typeface="Times New Roman" panose="02020603050405020304" pitchFamily="18" charset="0"/>
                              </a:rPr>
                              <m:t>2</m:t>
                            </m:r>
                          </m:den>
                        </m:f>
                      </m:den>
                    </m:f>
                  </m:oMath>
                </a14:m>
                <a:r>
                  <a:rPr lang="en-US" altLang="zh-CN" sz="3200" b="0" kern="100" dirty="0">
                    <a:ea typeface="Cambria Math" panose="02040503050406030204" pitchFamily="18" charset="0"/>
                    <a:cs typeface="Times New Roman" panose="02020603050405020304" pitchFamily="18" charset="0"/>
                  </a:rPr>
                  <a:t> </a:t>
                </a:r>
                <a14:m>
                  <m:oMath xmlns:m="http://schemas.openxmlformats.org/officeDocument/2006/math">
                    <m:r>
                      <m:rPr>
                        <m:nor/>
                      </m:rPr>
                      <a:rPr lang="en-US" altLang="zh-CN" sz="3200" b="0" kern="100">
                        <a:latin typeface="Times New Roman" panose="02020603050405020304" pitchFamily="18" charset="0"/>
                        <a:ea typeface="Cambria Math" panose="02040503050406030204" pitchFamily="18" charset="0"/>
                        <a:cs typeface="Times New Roman" panose="02020603050405020304" pitchFamily="18" charset="0"/>
                      </a:rPr>
                      <m:t>= </m:t>
                    </m:r>
                    <m:f>
                      <m:fPr>
                        <m:ctrlPr>
                          <a:rPr lang="zh-CN" altLang="zh-CN" sz="3200" b="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3200" b="0" i="1" kern="100">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3200" b="0" i="1" kern="100">
                                <a:latin typeface="Times New Roman" panose="02020603050405020304" pitchFamily="18" charset="0"/>
                                <a:cs typeface="Times New Roman" panose="02020603050405020304" pitchFamily="18" charset="0"/>
                              </a:rPr>
                              <m:t>a</m:t>
                            </m:r>
                          </m:e>
                          <m:sup>
                            <m:r>
                              <a:rPr lang="en-US" altLang="zh-CN" sz="3200" b="0" i="1" kern="100">
                                <a:latin typeface="Cambria Math" panose="02040503050406030204" pitchFamily="18" charset="0"/>
                                <a:cs typeface="Times New Roman" panose="02020603050405020304" pitchFamily="18" charset="0"/>
                              </a:rPr>
                              <m:t>2</m:t>
                            </m:r>
                          </m:sup>
                        </m:sSup>
                        <m:r>
                          <m:rPr>
                            <m:nor/>
                          </m:rPr>
                          <a:rPr lang="en-US" altLang="zh-CN" sz="3200" b="0" kern="100" smtClean="0">
                            <a:solidFill>
                              <a:srgbClr val="FF0000"/>
                            </a:solidFill>
                            <a:latin typeface="Times New Roman" panose="02020603050405020304" pitchFamily="18" charset="0"/>
                            <a:cs typeface="Times New Roman" panose="02020603050405020304" pitchFamily="18" charset="0"/>
                          </a:rPr>
                          <m:t>d</m:t>
                        </m:r>
                        <m:r>
                          <m:rPr>
                            <m:nor/>
                          </m:rPr>
                          <a:rPr lang="el-GR" altLang="zh-CN" sz="3200" b="0" i="1" kern="10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m:t>Ω</m:t>
                        </m:r>
                      </m:num>
                      <m:den>
                        <m:r>
                          <m:rPr>
                            <m:nor/>
                          </m:rPr>
                          <a:rPr lang="en-US" altLang="zh-CN" sz="3200" b="0" kern="100">
                            <a:latin typeface="Times New Roman" panose="02020603050405020304" pitchFamily="18" charset="0"/>
                            <a:cs typeface="Times New Roman" panose="02020603050405020304" pitchFamily="18" charset="0"/>
                          </a:rPr>
                          <m:t>16</m:t>
                        </m:r>
                        <m:r>
                          <m:rPr>
                            <m:nor/>
                          </m:rPr>
                          <a:rPr lang="en-US" altLang="zh-CN" sz="3200" b="0" kern="100">
                            <a:latin typeface="Times New Roman" panose="02020603050405020304" pitchFamily="18" charset="0"/>
                            <a:cs typeface="Times New Roman" panose="02020603050405020304" pitchFamily="18" charset="0"/>
                          </a:rPr>
                          <m:t>s</m:t>
                        </m:r>
                        <m:sSup>
                          <m:sSupPr>
                            <m:ctrlPr>
                              <a:rPr lang="zh-CN" altLang="zh-CN" sz="3200" b="0" i="1" kern="100">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3200" b="0" kern="100">
                                <a:latin typeface="Times New Roman" panose="02020603050405020304" pitchFamily="18" charset="0"/>
                                <a:cs typeface="Times New Roman" panose="02020603050405020304" pitchFamily="18" charset="0"/>
                              </a:rPr>
                              <m:t>in</m:t>
                            </m:r>
                          </m:e>
                          <m:sup>
                            <m:r>
                              <a:rPr lang="en-US" altLang="zh-CN" sz="3200" b="0" i="1" kern="100">
                                <a:latin typeface="Cambria Math" panose="02040503050406030204" pitchFamily="18" charset="0"/>
                                <a:cs typeface="Times New Roman" panose="02020603050405020304" pitchFamily="18" charset="0"/>
                              </a:rPr>
                              <m:t>4</m:t>
                            </m:r>
                          </m:sup>
                        </m:sSup>
                        <m:f>
                          <m:fPr>
                            <m:ctrlPr>
                              <a:rPr lang="zh-CN" altLang="zh-CN" sz="3200" b="0" i="1" kern="100">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3200" b="0" i="1" kern="100">
                                <a:latin typeface="Times New Roman" panose="02020603050405020304" pitchFamily="18" charset="0"/>
                                <a:cs typeface="Times New Roman" panose="02020603050405020304" pitchFamily="18" charset="0"/>
                              </a:rPr>
                              <m:t>θ</m:t>
                            </m:r>
                          </m:num>
                          <m:den>
                            <m:r>
                              <m:rPr>
                                <m:nor/>
                              </m:rPr>
                              <a:rPr lang="en-US" altLang="zh-CN" sz="3200" b="0" kern="100">
                                <a:latin typeface="Times New Roman" panose="02020603050405020304" pitchFamily="18" charset="0"/>
                                <a:cs typeface="Times New Roman" panose="02020603050405020304" pitchFamily="18" charset="0"/>
                              </a:rPr>
                              <m:t>2</m:t>
                            </m:r>
                          </m:den>
                        </m:f>
                      </m:den>
                    </m:f>
                  </m:oMath>
                </a14:m>
                <a:endParaRPr lang="zh-CN" altLang="zh-CN" sz="3200" b="0" kern="100" dirty="0">
                  <a:effectLst/>
                  <a:latin typeface="Times New Roman" panose="02020603050405020304" pitchFamily="18" charset="0"/>
                  <a:cs typeface="Times New Roman" panose="02020603050405020304" pitchFamily="18" charset="0"/>
                </a:endParaRPr>
              </a:p>
              <a:p>
                <a:endParaRPr lang="zh-CN" altLang="en-US" sz="3200" b="0" dirty="0">
                  <a:latin typeface="Times New Roman" panose="02020603050405020304" pitchFamily="18" charset="0"/>
                  <a:cs typeface="Times New Roman" panose="020206030504050203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446089" y="4228694"/>
                <a:ext cx="5114278" cy="1774460"/>
              </a:xfrm>
              <a:prstGeom prst="rect">
                <a:avLst/>
              </a:prstGeom>
              <a:blipFill rotWithShape="1">
                <a:blip r:embed="rId4"/>
                <a:stretch>
                  <a:fillRect l="-4" t="-13" r="4" b="2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8"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6"/>
          <p:cNvSpPr>
            <a:spLocks noChangeArrowheads="1"/>
          </p:cNvSpPr>
          <p:nvPr/>
        </p:nvSpPr>
        <p:spPr bwMode="auto">
          <a:xfrm>
            <a:off x="3996680" y="1124173"/>
            <a:ext cx="489585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lgn="just">
              <a:spcBef>
                <a:spcPct val="50000"/>
              </a:spcBef>
              <a:buClrTx/>
              <a:buSzPct val="80000"/>
              <a:buFont typeface="Wingdings" panose="05000000000000000000" pitchFamily="2" charset="2"/>
              <a:buChar char="ü"/>
            </a:pP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对于每个</a:t>
            </a:r>
            <a:r>
              <a:rPr kumimoji="1"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α</a:t>
            </a: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粒子来说，对应一个原子核就有一个圆环</a:t>
            </a:r>
            <a:endParaRPr kumimoji="1"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ct val="50000"/>
              </a:spcBef>
              <a:buClrTx/>
              <a:buSzPct val="80000"/>
              <a:buFont typeface="Wingdings" panose="05000000000000000000" pitchFamily="2" charset="2"/>
              <a:buChar char="ü"/>
            </a:pP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设单位体积靶原子数为</a:t>
            </a:r>
            <a:r>
              <a:rPr kumimoji="1" lang="en-US" altLang="zh-CN" sz="2400"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n</a:t>
            </a:r>
            <a:r>
              <a:rPr kumimoji="1" lang="en-US" altLang="zh-CN" sz="2400"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箔靶厚度为</a:t>
            </a:r>
            <a:r>
              <a:rPr kumimoji="1" lang="en-US" altLang="zh-CN" sz="2400"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t</a:t>
            </a: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，箔靶面积为</a:t>
            </a:r>
            <a:r>
              <a:rPr kumimoji="1" lang="en-US" altLang="zh-CN" sz="2400" i="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a:t>
            </a:r>
            <a:endParaRPr kumimoji="1"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ct val="50000"/>
              </a:spcBef>
              <a:buClrTx/>
              <a:buSzPct val="80000"/>
              <a:buFont typeface="Wingdings" panose="05000000000000000000" pitchFamily="2" charset="2"/>
              <a:buChar char="ü"/>
            </a:pP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在此厚度，</a:t>
            </a:r>
            <a:r>
              <a:rPr kumimoji="1" lang="zh-CN" altLang="en-US" sz="2400" u="sng"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各个原子核互不遮挡</a:t>
            </a: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，则共有</a:t>
            </a:r>
            <a:r>
              <a:rPr kumimoji="1" lang="en-US" altLang="zh-CN" sz="2400" i="1"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nAt</a:t>
            </a: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个圆环，散射面积为</a:t>
            </a:r>
            <a:r>
              <a:rPr kumimoji="1" lang="en-US" altLang="zh-CN" sz="2400" i="1"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nAt</a:t>
            </a:r>
            <a:r>
              <a:rPr kumimoji="1" lang="en-US" altLang="zh-CN" sz="24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d</a:t>
            </a:r>
            <a:r>
              <a:rPr kumimoji="1" lang="en-US" altLang="zh-CN" sz="2400" i="1"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σ</a:t>
            </a: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kumimoji="1"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ct val="50000"/>
              </a:spcBef>
              <a:buClrTx/>
              <a:buSzPct val="80000"/>
              <a:buFont typeface="Wingdings" panose="05000000000000000000" pitchFamily="2" charset="2"/>
              <a:buChar char="ü"/>
            </a:pP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散射粒子出现在某立体角的几率为入射的</a:t>
            </a:r>
            <a:r>
              <a:rPr kumimoji="1"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α</a:t>
            </a: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粒子正好落在散射面积内的几率</a:t>
            </a:r>
            <a:r>
              <a:rPr kumimoji="1"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sym typeface="Wingdings" panose="05000000000000000000" pitchFamily="2" charset="2"/>
              </a:rPr>
              <a:t></a:t>
            </a: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散射几率为散射总截面与箔靶的有效面积</a:t>
            </a:r>
            <a:r>
              <a:rPr kumimoji="1" lang="en-US" altLang="zh-CN" sz="24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a:t>
            </a:r>
            <a:r>
              <a:rPr kumimoji="1" lang="zh-CN" altLang="en-US"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之比</a:t>
            </a:r>
            <a:r>
              <a:rPr kumimoji="1" lang="en-US" altLang="zh-CN" sz="2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6" name="Rectangle 6"/>
          <p:cNvSpPr>
            <a:spLocks noChangeArrowheads="1"/>
          </p:cNvSpPr>
          <p:nvPr/>
        </p:nvSpPr>
        <p:spPr bwMode="auto">
          <a:xfrm>
            <a:off x="1043930" y="6164486"/>
            <a:ext cx="7108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kumimoji="1" lang="zh-CN" altLang="en-US" sz="2400" dirty="0">
                <a:latin typeface="Times New Roman" panose="02020603050405020304" pitchFamily="18" charset="0"/>
                <a:ea typeface="华文楷体" panose="02010600040101010101" pitchFamily="2" charset="-122"/>
                <a:cs typeface="Times New Roman" panose="02020603050405020304" pitchFamily="18" charset="0"/>
              </a:rPr>
              <a:t>单个粒子的散射几率，即它掉在这</a:t>
            </a:r>
            <a:r>
              <a:rPr kumimoji="1" lang="en-US" altLang="zh-CN" sz="24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nAt</a:t>
            </a:r>
            <a:r>
              <a:rPr kumimoji="1" lang="zh-CN" altLang="en-US" sz="2400" dirty="0">
                <a:latin typeface="Times New Roman" panose="02020603050405020304" pitchFamily="18" charset="0"/>
                <a:ea typeface="华文楷体" panose="02010600040101010101" pitchFamily="2" charset="-122"/>
                <a:cs typeface="Times New Roman" panose="02020603050405020304" pitchFamily="18" charset="0"/>
              </a:rPr>
              <a:t>个环内的几率</a:t>
            </a:r>
            <a:endParaRPr lang="zh-CN" altLang="en-US" sz="2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组合 11"/>
          <p:cNvGrpSpPr/>
          <p:nvPr/>
        </p:nvGrpSpPr>
        <p:grpSpPr>
          <a:xfrm>
            <a:off x="395605" y="1631315"/>
            <a:ext cx="1896745" cy="1896745"/>
            <a:chOff x="850" y="6250"/>
            <a:chExt cx="1928" cy="1928"/>
          </a:xfrm>
        </p:grpSpPr>
        <p:sp>
          <p:nvSpPr>
            <p:cNvPr id="8" name="椭圆 7"/>
            <p:cNvSpPr/>
            <p:nvPr/>
          </p:nvSpPr>
          <p:spPr>
            <a:xfrm>
              <a:off x="1361" y="6761"/>
              <a:ext cx="907" cy="907"/>
            </a:xfrm>
            <a:prstGeom prst="ellipse">
              <a:avLst/>
            </a:prstGeom>
            <a:pattFill prst="dkUpDiag">
              <a:fgClr>
                <a:srgbClr val="FF0000"/>
              </a:fgClr>
              <a:bgClr>
                <a:schemeClr val="bg1"/>
              </a:bgClr>
            </a:patt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 name="椭圆 8"/>
            <p:cNvSpPr/>
            <p:nvPr/>
          </p:nvSpPr>
          <p:spPr>
            <a:xfrm>
              <a:off x="1533" y="6933"/>
              <a:ext cx="562" cy="562"/>
            </a:xfrm>
            <a:prstGeom prst="ellipse">
              <a:avLst/>
            </a:prstGeom>
            <a:solidFill>
              <a:schemeClr val="bg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椭圆 9"/>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 name="椭圆 10"/>
            <p:cNvSpPr/>
            <p:nvPr/>
          </p:nvSpPr>
          <p:spPr>
            <a:xfrm>
              <a:off x="850" y="6250"/>
              <a:ext cx="1928" cy="1928"/>
            </a:xfrm>
            <a:prstGeom prst="ellipse">
              <a:avLst/>
            </a:prstGeom>
            <a:no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aphicFrame>
        <p:nvGraphicFramePr>
          <p:cNvPr id="14" name="Object 9"/>
          <p:cNvGraphicFramePr>
            <a:graphicFrameLocks noChangeAspect="1"/>
          </p:cNvGraphicFramePr>
          <p:nvPr/>
        </p:nvGraphicFramePr>
        <p:xfrm>
          <a:off x="2411730" y="2277110"/>
          <a:ext cx="1199515" cy="748665"/>
        </p:xfrm>
        <a:graphic>
          <a:graphicData uri="http://schemas.openxmlformats.org/presentationml/2006/ole">
            <mc:AlternateContent xmlns:mc="http://schemas.openxmlformats.org/markup-compatibility/2006">
              <mc:Choice xmlns:v="urn:schemas-microsoft-com:vml" Requires="v">
                <p:oleObj spid="_x0000_s13315" name="公式" r:id="rId3" imgW="787400" imgH="457200" progId="Equation.3">
                  <p:embed/>
                </p:oleObj>
              </mc:Choice>
              <mc:Fallback>
                <p:oleObj name="公式" r:id="rId3" imgW="787400" imgH="457200" progId="Equation.3">
                  <p:embed/>
                  <p:pic>
                    <p:nvPicPr>
                      <p:cNvPr id="0" name="Object 9"/>
                      <p:cNvPicPr>
                        <a:picLocks noChangeAspect="1" noChangeArrowheads="1"/>
                      </p:cNvPicPr>
                      <p:nvPr/>
                    </p:nvPicPr>
                    <p:blipFill>
                      <a:blip r:embed="rId4"/>
                      <a:srcRect/>
                      <a:stretch>
                        <a:fillRect/>
                      </a:stretch>
                    </p:blipFill>
                    <p:spPr bwMode="auto">
                      <a:xfrm>
                        <a:off x="2411730" y="2277110"/>
                        <a:ext cx="1199515" cy="748665"/>
                      </a:xfrm>
                      <a:prstGeom prst="rect">
                        <a:avLst/>
                      </a:prstGeom>
                      <a:noFill/>
                      <a:ln>
                        <a:noFill/>
                      </a:ln>
                    </p:spPr>
                  </p:pic>
                </p:oleObj>
              </mc:Fallback>
            </mc:AlternateContent>
          </a:graphicData>
        </a:graphic>
      </p:graphicFrame>
      <p:grpSp>
        <p:nvGrpSpPr>
          <p:cNvPr id="240" name="组合 239"/>
          <p:cNvGrpSpPr/>
          <p:nvPr/>
        </p:nvGrpSpPr>
        <p:grpSpPr>
          <a:xfrm>
            <a:off x="364490" y="4145915"/>
            <a:ext cx="1944370" cy="1852295"/>
            <a:chOff x="1076" y="6377"/>
            <a:chExt cx="3062" cy="2917"/>
          </a:xfrm>
        </p:grpSpPr>
        <p:grpSp>
          <p:nvGrpSpPr>
            <p:cNvPr id="55" name="组合 54"/>
            <p:cNvGrpSpPr/>
            <p:nvPr/>
          </p:nvGrpSpPr>
          <p:grpSpPr>
            <a:xfrm>
              <a:off x="1094" y="6377"/>
              <a:ext cx="2716" cy="542"/>
              <a:chOff x="1094" y="6377"/>
              <a:chExt cx="2716" cy="542"/>
            </a:xfrm>
          </p:grpSpPr>
          <p:grpSp>
            <p:nvGrpSpPr>
              <p:cNvPr id="24" name="组合 23"/>
              <p:cNvGrpSpPr/>
              <p:nvPr/>
            </p:nvGrpSpPr>
            <p:grpSpPr>
              <a:xfrm>
                <a:off x="1094" y="6377"/>
                <a:ext cx="542" cy="542"/>
                <a:chOff x="850" y="6250"/>
                <a:chExt cx="1928" cy="1928"/>
              </a:xfrm>
            </p:grpSpPr>
            <p:sp>
              <p:nvSpPr>
                <p:cNvPr id="25" name="椭圆 24"/>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6" name="椭圆 25"/>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7" name="椭圆 26"/>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8" name="椭圆 27"/>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30" name="组合 29"/>
              <p:cNvGrpSpPr/>
              <p:nvPr/>
            </p:nvGrpSpPr>
            <p:grpSpPr>
              <a:xfrm>
                <a:off x="1636" y="6377"/>
                <a:ext cx="542" cy="542"/>
                <a:chOff x="850" y="6250"/>
                <a:chExt cx="1928" cy="1928"/>
              </a:xfrm>
            </p:grpSpPr>
            <p:sp>
              <p:nvSpPr>
                <p:cNvPr id="31" name="椭圆 30"/>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2" name="椭圆 31"/>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3" name="椭圆 32"/>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4" name="椭圆 33"/>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35" name="组合 34"/>
              <p:cNvGrpSpPr/>
              <p:nvPr/>
            </p:nvGrpSpPr>
            <p:grpSpPr>
              <a:xfrm>
                <a:off x="2179" y="6377"/>
                <a:ext cx="542" cy="542"/>
                <a:chOff x="850" y="6250"/>
                <a:chExt cx="1928" cy="1928"/>
              </a:xfrm>
            </p:grpSpPr>
            <p:sp>
              <p:nvSpPr>
                <p:cNvPr id="36" name="椭圆 35"/>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7" name="椭圆 36"/>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8" name="椭圆 37"/>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9" name="椭圆 38"/>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40" name="组合 39"/>
              <p:cNvGrpSpPr/>
              <p:nvPr/>
            </p:nvGrpSpPr>
            <p:grpSpPr>
              <a:xfrm>
                <a:off x="2723" y="6377"/>
                <a:ext cx="542" cy="542"/>
                <a:chOff x="850" y="6250"/>
                <a:chExt cx="1928" cy="1928"/>
              </a:xfrm>
            </p:grpSpPr>
            <p:sp>
              <p:nvSpPr>
                <p:cNvPr id="41" name="椭圆 40"/>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42" name="椭圆 41"/>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43" name="椭圆 42"/>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44" name="椭圆 43"/>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50" name="组合 49"/>
              <p:cNvGrpSpPr/>
              <p:nvPr/>
            </p:nvGrpSpPr>
            <p:grpSpPr>
              <a:xfrm>
                <a:off x="3268" y="6377"/>
                <a:ext cx="542" cy="542"/>
                <a:chOff x="850" y="6250"/>
                <a:chExt cx="1928" cy="1928"/>
              </a:xfrm>
            </p:grpSpPr>
            <p:sp>
              <p:nvSpPr>
                <p:cNvPr id="51" name="椭圆 50"/>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2" name="椭圆 51"/>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3" name="椭圆 52"/>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4" name="椭圆 53"/>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grpSp>
          <p:nvGrpSpPr>
            <p:cNvPr id="56" name="组合 55"/>
            <p:cNvGrpSpPr/>
            <p:nvPr/>
          </p:nvGrpSpPr>
          <p:grpSpPr>
            <a:xfrm>
              <a:off x="1371" y="6855"/>
              <a:ext cx="2716" cy="542"/>
              <a:chOff x="1094" y="6377"/>
              <a:chExt cx="2716" cy="542"/>
            </a:xfrm>
          </p:grpSpPr>
          <p:grpSp>
            <p:nvGrpSpPr>
              <p:cNvPr id="57" name="组合 56"/>
              <p:cNvGrpSpPr/>
              <p:nvPr/>
            </p:nvGrpSpPr>
            <p:grpSpPr>
              <a:xfrm>
                <a:off x="1094" y="6377"/>
                <a:ext cx="542" cy="542"/>
                <a:chOff x="850" y="6250"/>
                <a:chExt cx="1928" cy="1928"/>
              </a:xfrm>
            </p:grpSpPr>
            <p:sp>
              <p:nvSpPr>
                <p:cNvPr id="58" name="椭圆 57"/>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9" name="椭圆 58"/>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0" name="椭圆 59"/>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1" name="椭圆 60"/>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62" name="组合 61"/>
              <p:cNvGrpSpPr/>
              <p:nvPr/>
            </p:nvGrpSpPr>
            <p:grpSpPr>
              <a:xfrm>
                <a:off x="1636" y="6377"/>
                <a:ext cx="542" cy="542"/>
                <a:chOff x="850" y="6250"/>
                <a:chExt cx="1928" cy="1928"/>
              </a:xfrm>
            </p:grpSpPr>
            <p:sp>
              <p:nvSpPr>
                <p:cNvPr id="63" name="椭圆 62"/>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4" name="椭圆 63"/>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5" name="椭圆 64"/>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6" name="椭圆 65"/>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67" name="组合 66"/>
              <p:cNvGrpSpPr/>
              <p:nvPr/>
            </p:nvGrpSpPr>
            <p:grpSpPr>
              <a:xfrm>
                <a:off x="2179" y="6377"/>
                <a:ext cx="542" cy="542"/>
                <a:chOff x="850" y="6250"/>
                <a:chExt cx="1928" cy="1928"/>
              </a:xfrm>
            </p:grpSpPr>
            <p:sp>
              <p:nvSpPr>
                <p:cNvPr id="68" name="椭圆 67"/>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9" name="椭圆 68"/>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0" name="椭圆 69"/>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1" name="椭圆 70"/>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72" name="组合 71"/>
              <p:cNvGrpSpPr/>
              <p:nvPr/>
            </p:nvGrpSpPr>
            <p:grpSpPr>
              <a:xfrm>
                <a:off x="2723" y="6377"/>
                <a:ext cx="542" cy="542"/>
                <a:chOff x="850" y="6250"/>
                <a:chExt cx="1928" cy="1928"/>
              </a:xfrm>
            </p:grpSpPr>
            <p:sp>
              <p:nvSpPr>
                <p:cNvPr id="73" name="椭圆 72"/>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4" name="椭圆 73"/>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5" name="椭圆 74"/>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6" name="椭圆 75"/>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77" name="组合 76"/>
              <p:cNvGrpSpPr/>
              <p:nvPr/>
            </p:nvGrpSpPr>
            <p:grpSpPr>
              <a:xfrm>
                <a:off x="3268" y="6377"/>
                <a:ext cx="542" cy="542"/>
                <a:chOff x="850" y="6250"/>
                <a:chExt cx="1928" cy="1928"/>
              </a:xfrm>
            </p:grpSpPr>
            <p:sp>
              <p:nvSpPr>
                <p:cNvPr id="78" name="椭圆 77"/>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9" name="椭圆 78"/>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0" name="椭圆 79"/>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1" name="椭圆 80"/>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grpSp>
          <p:nvGrpSpPr>
            <p:cNvPr id="82" name="组合 81"/>
            <p:cNvGrpSpPr/>
            <p:nvPr/>
          </p:nvGrpSpPr>
          <p:grpSpPr>
            <a:xfrm>
              <a:off x="1095" y="7333"/>
              <a:ext cx="2716" cy="542"/>
              <a:chOff x="1094" y="6377"/>
              <a:chExt cx="2716" cy="542"/>
            </a:xfrm>
          </p:grpSpPr>
          <p:grpSp>
            <p:nvGrpSpPr>
              <p:cNvPr id="83" name="组合 82"/>
              <p:cNvGrpSpPr/>
              <p:nvPr/>
            </p:nvGrpSpPr>
            <p:grpSpPr>
              <a:xfrm>
                <a:off x="1094" y="6377"/>
                <a:ext cx="542" cy="542"/>
                <a:chOff x="850" y="6250"/>
                <a:chExt cx="1928" cy="1928"/>
              </a:xfrm>
            </p:grpSpPr>
            <p:sp>
              <p:nvSpPr>
                <p:cNvPr id="84" name="椭圆 83"/>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5" name="椭圆 84"/>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6" name="椭圆 85"/>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7" name="椭圆 86"/>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88" name="组合 87"/>
              <p:cNvGrpSpPr/>
              <p:nvPr/>
            </p:nvGrpSpPr>
            <p:grpSpPr>
              <a:xfrm>
                <a:off x="1636" y="6377"/>
                <a:ext cx="542" cy="542"/>
                <a:chOff x="850" y="6250"/>
                <a:chExt cx="1928" cy="1928"/>
              </a:xfrm>
            </p:grpSpPr>
            <p:sp>
              <p:nvSpPr>
                <p:cNvPr id="89" name="椭圆 88"/>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0" name="椭圆 89"/>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1" name="椭圆 90"/>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2" name="椭圆 91"/>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93" name="组合 92"/>
              <p:cNvGrpSpPr/>
              <p:nvPr/>
            </p:nvGrpSpPr>
            <p:grpSpPr>
              <a:xfrm>
                <a:off x="2179" y="6377"/>
                <a:ext cx="542" cy="542"/>
                <a:chOff x="850" y="6250"/>
                <a:chExt cx="1928" cy="1928"/>
              </a:xfrm>
            </p:grpSpPr>
            <p:sp>
              <p:nvSpPr>
                <p:cNvPr id="94" name="椭圆 93"/>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5" name="椭圆 94"/>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6" name="椭圆 95"/>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7" name="椭圆 96"/>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98" name="组合 97"/>
              <p:cNvGrpSpPr/>
              <p:nvPr/>
            </p:nvGrpSpPr>
            <p:grpSpPr>
              <a:xfrm>
                <a:off x="2723" y="6377"/>
                <a:ext cx="542" cy="542"/>
                <a:chOff x="850" y="6250"/>
                <a:chExt cx="1928" cy="1928"/>
              </a:xfrm>
            </p:grpSpPr>
            <p:sp>
              <p:nvSpPr>
                <p:cNvPr id="99" name="椭圆 98"/>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0" name="椭圆 99"/>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1" name="椭圆 100"/>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2" name="椭圆 101"/>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103" name="组合 102"/>
              <p:cNvGrpSpPr/>
              <p:nvPr/>
            </p:nvGrpSpPr>
            <p:grpSpPr>
              <a:xfrm>
                <a:off x="3268" y="6377"/>
                <a:ext cx="542" cy="542"/>
                <a:chOff x="850" y="6250"/>
                <a:chExt cx="1928" cy="1928"/>
              </a:xfrm>
            </p:grpSpPr>
            <p:sp>
              <p:nvSpPr>
                <p:cNvPr id="104" name="椭圆 103"/>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5" name="椭圆 104"/>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6" name="椭圆 105"/>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7" name="椭圆 106"/>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grpSp>
          <p:nvGrpSpPr>
            <p:cNvPr id="160" name="组合 159"/>
            <p:cNvGrpSpPr/>
            <p:nvPr/>
          </p:nvGrpSpPr>
          <p:grpSpPr>
            <a:xfrm>
              <a:off x="1374" y="7805"/>
              <a:ext cx="2716" cy="542"/>
              <a:chOff x="1094" y="6377"/>
              <a:chExt cx="2716" cy="542"/>
            </a:xfrm>
          </p:grpSpPr>
          <p:grpSp>
            <p:nvGrpSpPr>
              <p:cNvPr id="161" name="组合 160"/>
              <p:cNvGrpSpPr/>
              <p:nvPr/>
            </p:nvGrpSpPr>
            <p:grpSpPr>
              <a:xfrm>
                <a:off x="1094" y="6377"/>
                <a:ext cx="542" cy="542"/>
                <a:chOff x="850" y="6250"/>
                <a:chExt cx="1928" cy="1928"/>
              </a:xfrm>
            </p:grpSpPr>
            <p:sp>
              <p:nvSpPr>
                <p:cNvPr id="162" name="椭圆 161"/>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63" name="椭圆 162"/>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64" name="椭圆 163"/>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65" name="椭圆 164"/>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166" name="组合 165"/>
              <p:cNvGrpSpPr/>
              <p:nvPr/>
            </p:nvGrpSpPr>
            <p:grpSpPr>
              <a:xfrm>
                <a:off x="1636" y="6377"/>
                <a:ext cx="542" cy="542"/>
                <a:chOff x="850" y="6250"/>
                <a:chExt cx="1928" cy="1928"/>
              </a:xfrm>
            </p:grpSpPr>
            <p:sp>
              <p:nvSpPr>
                <p:cNvPr id="167" name="椭圆 166"/>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68" name="椭圆 167"/>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69" name="椭圆 168"/>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0" name="椭圆 169"/>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171" name="组合 170"/>
              <p:cNvGrpSpPr/>
              <p:nvPr/>
            </p:nvGrpSpPr>
            <p:grpSpPr>
              <a:xfrm>
                <a:off x="2179" y="6377"/>
                <a:ext cx="542" cy="542"/>
                <a:chOff x="850" y="6250"/>
                <a:chExt cx="1928" cy="1928"/>
              </a:xfrm>
            </p:grpSpPr>
            <p:sp>
              <p:nvSpPr>
                <p:cNvPr id="172" name="椭圆 171"/>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3" name="椭圆 172"/>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4" name="椭圆 173"/>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5" name="椭圆 174"/>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176" name="组合 175"/>
              <p:cNvGrpSpPr/>
              <p:nvPr/>
            </p:nvGrpSpPr>
            <p:grpSpPr>
              <a:xfrm>
                <a:off x="2723" y="6377"/>
                <a:ext cx="542" cy="542"/>
                <a:chOff x="850" y="6250"/>
                <a:chExt cx="1928" cy="1928"/>
              </a:xfrm>
            </p:grpSpPr>
            <p:sp>
              <p:nvSpPr>
                <p:cNvPr id="177" name="椭圆 176"/>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8" name="椭圆 177"/>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9" name="椭圆 178"/>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80" name="椭圆 179"/>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181" name="组合 180"/>
              <p:cNvGrpSpPr/>
              <p:nvPr/>
            </p:nvGrpSpPr>
            <p:grpSpPr>
              <a:xfrm>
                <a:off x="3268" y="6377"/>
                <a:ext cx="542" cy="542"/>
                <a:chOff x="850" y="6250"/>
                <a:chExt cx="1928" cy="1928"/>
              </a:xfrm>
            </p:grpSpPr>
            <p:sp>
              <p:nvSpPr>
                <p:cNvPr id="182" name="椭圆 181"/>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83" name="椭圆 182"/>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84" name="椭圆 183"/>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85" name="椭圆 184"/>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grpSp>
          <p:nvGrpSpPr>
            <p:cNvPr id="186" name="组合 185"/>
            <p:cNvGrpSpPr/>
            <p:nvPr/>
          </p:nvGrpSpPr>
          <p:grpSpPr>
            <a:xfrm>
              <a:off x="1112" y="8275"/>
              <a:ext cx="2716" cy="542"/>
              <a:chOff x="1094" y="6377"/>
              <a:chExt cx="2716" cy="542"/>
            </a:xfrm>
          </p:grpSpPr>
          <p:grpSp>
            <p:nvGrpSpPr>
              <p:cNvPr id="187" name="组合 186"/>
              <p:cNvGrpSpPr/>
              <p:nvPr/>
            </p:nvGrpSpPr>
            <p:grpSpPr>
              <a:xfrm>
                <a:off x="1094" y="6377"/>
                <a:ext cx="542" cy="542"/>
                <a:chOff x="850" y="6250"/>
                <a:chExt cx="1928" cy="1928"/>
              </a:xfrm>
            </p:grpSpPr>
            <p:sp>
              <p:nvSpPr>
                <p:cNvPr id="188" name="椭圆 187"/>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89" name="椭圆 188"/>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90" name="椭圆 189"/>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91" name="椭圆 190"/>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192" name="组合 191"/>
              <p:cNvGrpSpPr/>
              <p:nvPr/>
            </p:nvGrpSpPr>
            <p:grpSpPr>
              <a:xfrm>
                <a:off x="1636" y="6377"/>
                <a:ext cx="542" cy="542"/>
                <a:chOff x="850" y="6250"/>
                <a:chExt cx="1928" cy="1928"/>
              </a:xfrm>
            </p:grpSpPr>
            <p:sp>
              <p:nvSpPr>
                <p:cNvPr id="193" name="椭圆 192"/>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94" name="椭圆 193"/>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95" name="椭圆 194"/>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96" name="椭圆 195"/>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197" name="组合 196"/>
              <p:cNvGrpSpPr/>
              <p:nvPr/>
            </p:nvGrpSpPr>
            <p:grpSpPr>
              <a:xfrm>
                <a:off x="2179" y="6377"/>
                <a:ext cx="542" cy="542"/>
                <a:chOff x="850" y="6250"/>
                <a:chExt cx="1928" cy="1928"/>
              </a:xfrm>
            </p:grpSpPr>
            <p:sp>
              <p:nvSpPr>
                <p:cNvPr id="198" name="椭圆 197"/>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99" name="椭圆 198"/>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00" name="椭圆 199"/>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01" name="椭圆 200"/>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202" name="组合 201"/>
              <p:cNvGrpSpPr/>
              <p:nvPr/>
            </p:nvGrpSpPr>
            <p:grpSpPr>
              <a:xfrm>
                <a:off x="2723" y="6377"/>
                <a:ext cx="542" cy="542"/>
                <a:chOff x="850" y="6250"/>
                <a:chExt cx="1928" cy="1928"/>
              </a:xfrm>
            </p:grpSpPr>
            <p:sp>
              <p:nvSpPr>
                <p:cNvPr id="203" name="椭圆 202"/>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04" name="椭圆 203"/>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05" name="椭圆 204"/>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06" name="椭圆 205"/>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207" name="组合 206"/>
              <p:cNvGrpSpPr/>
              <p:nvPr/>
            </p:nvGrpSpPr>
            <p:grpSpPr>
              <a:xfrm>
                <a:off x="3268" y="6377"/>
                <a:ext cx="542" cy="542"/>
                <a:chOff x="850" y="6250"/>
                <a:chExt cx="1928" cy="1928"/>
              </a:xfrm>
            </p:grpSpPr>
            <p:sp>
              <p:nvSpPr>
                <p:cNvPr id="208" name="椭圆 207"/>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09" name="椭圆 208"/>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10" name="椭圆 209"/>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11" name="椭圆 210"/>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grpSp>
          <p:nvGrpSpPr>
            <p:cNvPr id="212" name="组合 211"/>
            <p:cNvGrpSpPr/>
            <p:nvPr/>
          </p:nvGrpSpPr>
          <p:grpSpPr>
            <a:xfrm>
              <a:off x="1388" y="8752"/>
              <a:ext cx="2716" cy="542"/>
              <a:chOff x="1094" y="6377"/>
              <a:chExt cx="2716" cy="542"/>
            </a:xfrm>
          </p:grpSpPr>
          <p:grpSp>
            <p:nvGrpSpPr>
              <p:cNvPr id="213" name="组合 212"/>
              <p:cNvGrpSpPr/>
              <p:nvPr/>
            </p:nvGrpSpPr>
            <p:grpSpPr>
              <a:xfrm>
                <a:off x="1094" y="6377"/>
                <a:ext cx="542" cy="542"/>
                <a:chOff x="850" y="6250"/>
                <a:chExt cx="1928" cy="1928"/>
              </a:xfrm>
            </p:grpSpPr>
            <p:sp>
              <p:nvSpPr>
                <p:cNvPr id="214" name="椭圆 213"/>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15" name="椭圆 214"/>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16" name="椭圆 215"/>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17" name="椭圆 216"/>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218" name="组合 217"/>
              <p:cNvGrpSpPr/>
              <p:nvPr/>
            </p:nvGrpSpPr>
            <p:grpSpPr>
              <a:xfrm>
                <a:off x="1636" y="6377"/>
                <a:ext cx="542" cy="542"/>
                <a:chOff x="850" y="6250"/>
                <a:chExt cx="1928" cy="1928"/>
              </a:xfrm>
            </p:grpSpPr>
            <p:sp>
              <p:nvSpPr>
                <p:cNvPr id="219" name="椭圆 218"/>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20" name="椭圆 219"/>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21" name="椭圆 220"/>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22" name="椭圆 221"/>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223" name="组合 222"/>
              <p:cNvGrpSpPr/>
              <p:nvPr/>
            </p:nvGrpSpPr>
            <p:grpSpPr>
              <a:xfrm>
                <a:off x="2179" y="6377"/>
                <a:ext cx="542" cy="542"/>
                <a:chOff x="850" y="6250"/>
                <a:chExt cx="1928" cy="1928"/>
              </a:xfrm>
            </p:grpSpPr>
            <p:sp>
              <p:nvSpPr>
                <p:cNvPr id="224" name="椭圆 223"/>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25" name="椭圆 224"/>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26" name="椭圆 225"/>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27" name="椭圆 226"/>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228" name="组合 227"/>
              <p:cNvGrpSpPr/>
              <p:nvPr/>
            </p:nvGrpSpPr>
            <p:grpSpPr>
              <a:xfrm>
                <a:off x="2723" y="6377"/>
                <a:ext cx="542" cy="542"/>
                <a:chOff x="850" y="6250"/>
                <a:chExt cx="1928" cy="1928"/>
              </a:xfrm>
            </p:grpSpPr>
            <p:sp>
              <p:nvSpPr>
                <p:cNvPr id="229" name="椭圆 228"/>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30" name="椭圆 229"/>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31" name="椭圆 230"/>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32" name="椭圆 231"/>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nvGrpSpPr>
              <p:cNvPr id="233" name="组合 232"/>
              <p:cNvGrpSpPr/>
              <p:nvPr/>
            </p:nvGrpSpPr>
            <p:grpSpPr>
              <a:xfrm>
                <a:off x="3268" y="6377"/>
                <a:ext cx="542" cy="542"/>
                <a:chOff x="850" y="6250"/>
                <a:chExt cx="1928" cy="1928"/>
              </a:xfrm>
            </p:grpSpPr>
            <p:sp>
              <p:nvSpPr>
                <p:cNvPr id="234" name="椭圆 233"/>
                <p:cNvSpPr/>
                <p:nvPr/>
              </p:nvSpPr>
              <p:spPr>
                <a:xfrm>
                  <a:off x="1361" y="6761"/>
                  <a:ext cx="907" cy="907"/>
                </a:xfrm>
                <a:prstGeom prst="ellipse">
                  <a:avLst/>
                </a:prstGeom>
                <a:pattFill prst="dkUpDiag">
                  <a:fgClr>
                    <a:srgbClr val="FF0000"/>
                  </a:fgClr>
                  <a:bgClr>
                    <a:schemeClr val="bg1"/>
                  </a:bgClr>
                </a:patt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35" name="椭圆 234"/>
                <p:cNvSpPr/>
                <p:nvPr/>
              </p:nvSpPr>
              <p:spPr>
                <a:xfrm>
                  <a:off x="1533" y="6933"/>
                  <a:ext cx="562" cy="562"/>
                </a:xfrm>
                <a:prstGeom prst="ellipse">
                  <a:avLst/>
                </a:prstGeom>
                <a:solidFill>
                  <a:schemeClr val="bg1"/>
                </a:solid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36" name="椭圆 235"/>
                <p:cNvSpPr/>
                <p:nvPr/>
              </p:nvSpPr>
              <p:spPr>
                <a:xfrm>
                  <a:off x="1755" y="7155"/>
                  <a:ext cx="119" cy="119"/>
                </a:xfrm>
                <a:prstGeom prst="ellipse">
                  <a:avLst/>
                </a:prstGeom>
                <a:solidFill>
                  <a:schemeClr val="accent1"/>
                </a:solidFill>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37" name="椭圆 236"/>
                <p:cNvSpPr/>
                <p:nvPr/>
              </p:nvSpPr>
              <p:spPr>
                <a:xfrm>
                  <a:off x="850" y="6250"/>
                  <a:ext cx="1928" cy="1928"/>
                </a:xfrm>
                <a:prstGeom prst="ellipse">
                  <a:avLst/>
                </a:prstGeom>
                <a:noFill/>
                <a:ln w="635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pSp>
        <p:sp>
          <p:nvSpPr>
            <p:cNvPr id="238" name="圆角矩形 237"/>
            <p:cNvSpPr/>
            <p:nvPr/>
          </p:nvSpPr>
          <p:spPr>
            <a:xfrm>
              <a:off x="1076" y="6377"/>
              <a:ext cx="3062" cy="2917"/>
            </a:xfrm>
            <a:prstGeom prst="roundRect">
              <a:avLst>
                <a:gd name="adj" fmla="val 5648"/>
              </a:avLst>
            </a:prstGeom>
            <a:noFill/>
            <a:ln>
              <a:solidFill>
                <a:schemeClr val="accent6">
                  <a:lumMod val="60000"/>
                  <a:lumOff val="40000"/>
                </a:schemeClr>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graphicFrame>
        <p:nvGraphicFramePr>
          <p:cNvPr id="241" name="Object 9"/>
          <p:cNvGraphicFramePr>
            <a:graphicFrameLocks noChangeAspect="1"/>
          </p:cNvGraphicFramePr>
          <p:nvPr/>
        </p:nvGraphicFramePr>
        <p:xfrm>
          <a:off x="2411730" y="4581525"/>
          <a:ext cx="1199515" cy="790575"/>
        </p:xfrm>
        <a:graphic>
          <a:graphicData uri="http://schemas.openxmlformats.org/presentationml/2006/ole">
            <mc:AlternateContent xmlns:mc="http://schemas.openxmlformats.org/markup-compatibility/2006">
              <mc:Choice xmlns:v="urn:schemas-microsoft-com:vml" Requires="v">
                <p:oleObj spid="_x0000_s13316" name="公式" r:id="rId5" imgW="787400" imgH="482600" progId="Equation.3">
                  <p:embed/>
                </p:oleObj>
              </mc:Choice>
              <mc:Fallback>
                <p:oleObj name="公式" r:id="rId5" imgW="787400" imgH="482600" progId="Equation.3">
                  <p:embed/>
                  <p:pic>
                    <p:nvPicPr>
                      <p:cNvPr id="0" name="Object 9"/>
                      <p:cNvPicPr>
                        <a:picLocks noChangeAspect="1" noChangeArrowheads="1"/>
                      </p:cNvPicPr>
                      <p:nvPr/>
                    </p:nvPicPr>
                    <p:blipFill>
                      <a:blip r:embed="rId6"/>
                      <a:srcRect/>
                      <a:stretch>
                        <a:fillRect/>
                      </a:stretch>
                    </p:blipFill>
                    <p:spPr bwMode="auto">
                      <a:xfrm>
                        <a:off x="2411730" y="4581525"/>
                        <a:ext cx="1199515" cy="790575"/>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barn(inVertical)">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barn(inVertical)">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barn(inVertical)">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arn(inVertical)">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654775" y="2174738"/>
            <a:ext cx="4781321" cy="830997"/>
          </a:xfrm>
          <a:prstGeom prst="rect">
            <a:avLst/>
          </a:prstGeom>
          <a:noFill/>
          <a:ln w="25400" cap="flat" cmpd="sng" algn="ctr">
            <a:noFill/>
            <a:prstDash val="solid"/>
          </a:ln>
          <a:effectLst/>
        </p:spPr>
        <p:txBody>
          <a:bodyPr wrap="square">
            <a:spAutoFit/>
          </a:bodyPr>
          <a:lstStyle/>
          <a:p>
            <a:pPr marL="0" marR="0" lvl="0" indent="0" defTabSz="914400" eaLnBrk="1" fontAlgn="auto" latinLnBrk="0" hangingPunct="1">
              <a:lnSpc>
                <a:spcPct val="100000"/>
              </a:lnSpc>
              <a:spcBef>
                <a:spcPct val="50000"/>
              </a:spcBef>
              <a:spcAft>
                <a:spcPts val="0"/>
              </a:spcAft>
              <a:buClr>
                <a:srgbClr val="C47546"/>
              </a:buClr>
              <a:buSzPct val="80000"/>
              <a:buFontTx/>
              <a:buNone/>
              <a:defRPr/>
            </a:pPr>
            <a:r>
              <a:rPr kumimoji="1" lang="zh-CN" altLang="en-US" sz="240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若有</a:t>
            </a:r>
            <a:r>
              <a:rPr kumimoji="1" lang="en-US" altLang="zh-CN" sz="2400" i="0" u="none" strike="noStrike" kern="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N</a:t>
            </a:r>
            <a:r>
              <a:rPr kumimoji="1" lang="zh-CN" altLang="en-US" sz="240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个</a:t>
            </a:r>
            <a:r>
              <a:rPr kumimoji="1" lang="en-US" altLang="zh-CN" sz="240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α</a:t>
            </a:r>
            <a:r>
              <a:rPr kumimoji="1" lang="zh-CN" altLang="en-US" sz="240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粒子打在金箔面</a:t>
            </a:r>
            <a:r>
              <a:rPr kumimoji="1" lang="en-US" altLang="zh-CN" sz="2400" i="0" u="none" strike="noStrike" kern="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a:t>
            </a:r>
            <a:r>
              <a:rPr kumimoji="1" lang="zh-CN" altLang="en-US" sz="240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上，则在</a:t>
            </a:r>
            <a:r>
              <a:rPr kumimoji="1" lang="en-US" altLang="zh-CN" sz="2400" i="0" u="none" strike="noStrike" kern="0" cap="none" spc="0" normalizeH="0" baseline="0" noProof="0" dirty="0" err="1">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dΩ</a:t>
            </a:r>
            <a:r>
              <a:rPr kumimoji="1" lang="zh-CN" altLang="en-US" sz="240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方向上测量到的</a:t>
            </a:r>
            <a:r>
              <a:rPr kumimoji="1" lang="en-US" altLang="zh-CN" sz="240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α</a:t>
            </a:r>
            <a:r>
              <a:rPr kumimoji="1" lang="zh-CN" altLang="en-US" sz="240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粒子数为</a:t>
            </a:r>
            <a:r>
              <a:rPr kumimoji="1" lang="en-US" altLang="zh-CN" sz="240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400" i="0" u="none" strike="noStrike" kern="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p>
        </p:txBody>
      </p:sp>
      <p:sp>
        <p:nvSpPr>
          <p:cNvPr id="3" name="Rectangle 6"/>
          <p:cNvSpPr>
            <a:spLocks noChangeArrowheads="1"/>
          </p:cNvSpPr>
          <p:nvPr/>
        </p:nvSpPr>
        <p:spPr bwMode="auto">
          <a:xfrm>
            <a:off x="654775" y="958458"/>
            <a:ext cx="459894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kumimoji="1"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单个粒子的散射几率，即它掉在这</a:t>
            </a:r>
            <a:r>
              <a:rPr kumimoji="1" lang="en-US" altLang="zh-CN" sz="2400" dirty="0" err="1">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nAt</a:t>
            </a:r>
            <a:r>
              <a:rPr kumimoji="1"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个环内的几率</a:t>
            </a:r>
            <a:r>
              <a:rPr kumimoji="1" lang="en-US" altLang="zh-CN"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8"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9"/>
          <p:cNvSpPr>
            <a:spLocks noChangeArrowheads="1"/>
          </p:cNvSpPr>
          <p:nvPr/>
        </p:nvSpPr>
        <p:spPr bwMode="auto">
          <a:xfrm>
            <a:off x="427189" y="3456635"/>
            <a:ext cx="8245475" cy="8299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spcBef>
                <a:spcPct val="50000"/>
              </a:spcBef>
              <a:buClr>
                <a:schemeClr val="accent2"/>
              </a:buClr>
              <a:buSzPct val="80000"/>
              <a:buFontTx/>
              <a:buNone/>
            </a:pP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定义</a:t>
            </a:r>
            <a:r>
              <a:rPr kumimoji="1"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微分截面</a:t>
            </a:r>
            <a:r>
              <a:rPr kumimoji="1" lang="el-GR"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σ</a:t>
            </a:r>
            <a:r>
              <a:rPr kumimoji="1"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l-GR" altLang="zh-CN" sz="2400"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θ</a:t>
            </a:r>
            <a:r>
              <a:rPr kumimoji="1"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，表示单位</a:t>
            </a:r>
            <a:r>
              <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sym typeface="+mn-ea"/>
              </a:rPr>
              <a:t>α</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粒子散射到</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θ</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角附近单位立体角内每个原子</a:t>
            </a:r>
            <a:r>
              <a:rPr kumimoji="1"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有效散射截面</a:t>
            </a:r>
            <a:r>
              <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rPr>
              <a:t>，具有面积的量纲</a:t>
            </a:r>
            <a:r>
              <a:rPr kumimoji="1"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kumimoji="1"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p:cNvSpPr>
            <a:spLocks noChangeArrowheads="1"/>
          </p:cNvSpPr>
          <p:nvPr/>
        </p:nvSpPr>
        <p:spPr bwMode="auto">
          <a:xfrm>
            <a:off x="6350000" y="4597400"/>
            <a:ext cx="24815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kumimoji="1" lang="zh-CN" altLang="en-US" sz="2400" dirty="0">
                <a:solidFill>
                  <a:srgbClr val="FF0000"/>
                </a:solidFill>
                <a:latin typeface="华文楷体" panose="02010600040101010101" pitchFamily="2" charset="-122"/>
                <a:ea typeface="华文楷体" panose="02010600040101010101" pitchFamily="2" charset="-122"/>
              </a:rPr>
              <a:t>卢瑟福散射公式</a:t>
            </a:r>
            <a:endParaRPr lang="zh-CN" altLang="en-US" sz="1800" dirty="0">
              <a:latin typeface="Arial" panose="020B0604020202020204" pitchFamily="34" charset="0"/>
              <a:ea typeface="宋体" panose="02010600030101010101" pitchFamily="2" charset="-122"/>
            </a:endParaRPr>
          </a:p>
        </p:txBody>
      </p:sp>
      <p:sp>
        <p:nvSpPr>
          <p:cNvPr id="7" name="文本框 6"/>
          <p:cNvSpPr txBox="1"/>
          <p:nvPr/>
        </p:nvSpPr>
        <p:spPr>
          <a:xfrm>
            <a:off x="491422" y="5696048"/>
            <a:ext cx="8214093" cy="830997"/>
          </a:xfrm>
          <a:prstGeom prst="rect">
            <a:avLst/>
          </a:prstGeom>
          <a:noFill/>
        </p:spPr>
        <p:txBody>
          <a:bodyPr wrap="square" rtlCol="0">
            <a:spAutoFit/>
          </a:bodyPr>
          <a:lstStyle/>
          <a:p>
            <a:r>
              <a:rPr lang="zh-CN" altLang="en-US" sz="2400" dirty="0">
                <a:latin typeface="Times New Roman" panose="02020603050405020304" pitchFamily="18" charset="0"/>
                <a:ea typeface="隶书" panose="02010509060101010101" pitchFamily="49" charset="-122"/>
                <a:cs typeface="Times New Roman" panose="02020603050405020304" pitchFamily="18" charset="0"/>
              </a:rPr>
              <a:t>通常以靶恩</a:t>
            </a:r>
            <a:r>
              <a:rPr lang="en-US" altLang="zh-CN" sz="2400" dirty="0">
                <a:latin typeface="Times New Roman" panose="02020603050405020304" pitchFamily="18" charset="0"/>
                <a:ea typeface="隶书" panose="02010509060101010101" pitchFamily="49" charset="-122"/>
                <a:cs typeface="Times New Roman" panose="02020603050405020304" pitchFamily="18" charset="0"/>
              </a:rPr>
              <a:t>(</a:t>
            </a:r>
            <a:r>
              <a:rPr lang="zh-CN" altLang="en-US" sz="2400" dirty="0">
                <a:latin typeface="Times New Roman" panose="02020603050405020304" pitchFamily="18" charset="0"/>
                <a:ea typeface="隶书" panose="02010509060101010101" pitchFamily="49" charset="-122"/>
                <a:cs typeface="Times New Roman" panose="02020603050405020304" pitchFamily="18" charset="0"/>
              </a:rPr>
              <a:t>简称靶，符号</a:t>
            </a:r>
            <a:r>
              <a:rPr lang="en-US" altLang="zh-CN" sz="2400" dirty="0">
                <a:latin typeface="Times New Roman" panose="02020603050405020304" pitchFamily="18" charset="0"/>
                <a:ea typeface="隶书" panose="02010509060101010101" pitchFamily="49" charset="-122"/>
                <a:cs typeface="Times New Roman" panose="02020603050405020304" pitchFamily="18" charset="0"/>
              </a:rPr>
              <a:t>b)</a:t>
            </a:r>
            <a:r>
              <a:rPr lang="zh-CN" altLang="en-US" sz="2400" dirty="0">
                <a:latin typeface="Times New Roman" panose="02020603050405020304" pitchFamily="18" charset="0"/>
                <a:ea typeface="隶书" panose="02010509060101010101" pitchFamily="49" charset="-122"/>
                <a:cs typeface="Times New Roman" panose="02020603050405020304" pitchFamily="18" charset="0"/>
              </a:rPr>
              <a:t>作为截面单位，</a:t>
            </a:r>
            <a:r>
              <a:rPr lang="en-US" altLang="zh-CN" sz="2400" dirty="0">
                <a:latin typeface="Times New Roman" panose="02020603050405020304" pitchFamily="18" charset="0"/>
                <a:ea typeface="隶书" panose="02010509060101010101" pitchFamily="49" charset="-122"/>
                <a:cs typeface="Times New Roman" panose="02020603050405020304" pitchFamily="18" charset="0"/>
              </a:rPr>
              <a:t>1b = 10</a:t>
            </a:r>
            <a:r>
              <a:rPr lang="en-US" altLang="zh-CN" sz="2400" baseline="30000" dirty="0">
                <a:latin typeface="Times New Roman" panose="02020603050405020304" pitchFamily="18" charset="0"/>
                <a:ea typeface="隶书" panose="02010509060101010101" pitchFamily="49" charset="-122"/>
                <a:cs typeface="Times New Roman" panose="02020603050405020304" pitchFamily="18" charset="0"/>
              </a:rPr>
              <a:t>-28</a:t>
            </a:r>
            <a:r>
              <a:rPr lang="en-US" altLang="zh-CN" sz="2400" dirty="0">
                <a:latin typeface="Times New Roman" panose="02020603050405020304" pitchFamily="18" charset="0"/>
                <a:ea typeface="隶书" panose="02010509060101010101" pitchFamily="49" charset="-122"/>
                <a:cs typeface="Times New Roman" panose="02020603050405020304" pitchFamily="18" charset="0"/>
              </a:rPr>
              <a:t> m</a:t>
            </a:r>
            <a:r>
              <a:rPr lang="en-US" altLang="zh-CN" sz="2400" baseline="30000" dirty="0">
                <a:latin typeface="Times New Roman" panose="02020603050405020304" pitchFamily="18" charset="0"/>
                <a:ea typeface="隶书" panose="02010509060101010101" pitchFamily="49" charset="-122"/>
                <a:cs typeface="Times New Roman" panose="02020603050405020304" pitchFamily="18" charset="0"/>
              </a:rPr>
              <a:t>2</a:t>
            </a:r>
            <a:r>
              <a:rPr lang="zh-CN" altLang="en-US" sz="2400" dirty="0">
                <a:latin typeface="Times New Roman" panose="02020603050405020304" pitchFamily="18" charset="0"/>
                <a:ea typeface="隶书" panose="02010509060101010101" pitchFamily="49" charset="-122"/>
                <a:cs typeface="Times New Roman" panose="02020603050405020304" pitchFamily="18" charset="0"/>
              </a:rPr>
              <a:t>；</a:t>
            </a:r>
            <a:endParaRPr lang="en-US" altLang="zh-CN" sz="2400" dirty="0">
              <a:latin typeface="Times New Roman" panose="02020603050405020304" pitchFamily="18" charset="0"/>
              <a:ea typeface="隶书" panose="02010509060101010101" pitchFamily="49" charset="-122"/>
              <a:cs typeface="Times New Roman" panose="02020603050405020304" pitchFamily="18" charset="0"/>
            </a:endParaRPr>
          </a:p>
          <a:p>
            <a:r>
              <a:rPr kumimoji="1" lang="en-US" altLang="zh-CN" sz="2400" dirty="0">
                <a:solidFill>
                  <a:srgbClr val="FF0000"/>
                </a:solidFill>
                <a:latin typeface="Symbol" panose="05050102010706020507" pitchFamily="18" charset="2"/>
                <a:ea typeface="隶书" panose="02010509060101010101" pitchFamily="49" charset="-122"/>
                <a:cs typeface="Times New Roman" panose="02020603050405020304" pitchFamily="18" charset="0"/>
              </a:rPr>
              <a:t>s</a:t>
            </a:r>
            <a:r>
              <a:rPr kumimoji="1" lang="en-US" altLang="zh-CN" sz="24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a:t>
            </a:r>
            <a:r>
              <a:rPr kumimoji="1" lang="el-GR" altLang="zh-CN" sz="2400" i="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θ</a:t>
            </a:r>
            <a:r>
              <a:rPr kumimoji="1" lang="en-US" altLang="zh-CN" sz="24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a:t>
            </a:r>
            <a:r>
              <a:rPr kumimoji="1" lang="zh-CN" altLang="en-US" sz="24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的单位是</a:t>
            </a:r>
            <a:r>
              <a:rPr kumimoji="1" lang="en-US" altLang="zh-CN" sz="24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b/</a:t>
            </a:r>
            <a:r>
              <a:rPr kumimoji="1" lang="en-US" altLang="zh-CN" sz="2400" dirty="0" err="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sr</a:t>
            </a:r>
            <a:r>
              <a:rPr kumimoji="1" lang="zh-CN" altLang="en-US" sz="24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en-US" sz="2400" dirty="0">
              <a:latin typeface="Times New Roman" panose="02020603050405020304" pitchFamily="18" charset="0"/>
              <a:ea typeface="隶书" panose="020105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nvGraphicFramePr>
        <p:xfrm>
          <a:off x="5148064" y="783338"/>
          <a:ext cx="3812022" cy="1082704"/>
        </p:xfrm>
        <a:graphic>
          <a:graphicData uri="http://schemas.openxmlformats.org/presentationml/2006/ole">
            <mc:AlternateContent xmlns:mc="http://schemas.openxmlformats.org/markup-compatibility/2006">
              <mc:Choice xmlns:v="urn:schemas-microsoft-com:vml" Requires="v">
                <p:oleObj spid="_x0000_s14340" name="Equation" r:id="rId4" imgW="51511200" imgH="14630400" progId="Equation.DSMT4">
                  <p:embed/>
                </p:oleObj>
              </mc:Choice>
              <mc:Fallback>
                <p:oleObj name="Equation" r:id="rId4" imgW="51511200" imgH="14630400" progId="Equation.DSMT4">
                  <p:embed/>
                  <p:pic>
                    <p:nvPicPr>
                      <p:cNvPr id="0" name="图片 14346"/>
                      <p:cNvPicPr/>
                      <p:nvPr/>
                    </p:nvPicPr>
                    <p:blipFill>
                      <a:blip r:embed="rId5"/>
                      <a:stretch>
                        <a:fillRect/>
                      </a:stretch>
                    </p:blipFill>
                    <p:spPr>
                      <a:xfrm>
                        <a:off x="5148064" y="783338"/>
                        <a:ext cx="3812022" cy="1082704"/>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5508104" y="2020756"/>
          <a:ext cx="3326684" cy="1116649"/>
        </p:xfrm>
        <a:graphic>
          <a:graphicData uri="http://schemas.openxmlformats.org/presentationml/2006/ole">
            <mc:AlternateContent xmlns:mc="http://schemas.openxmlformats.org/markup-compatibility/2006">
              <mc:Choice xmlns:v="urn:schemas-microsoft-com:vml" Requires="v">
                <p:oleObj spid="_x0000_s14341" name="Equation" r:id="rId6" imgW="43586400" imgH="14630400" progId="Equation.DSMT4">
                  <p:embed/>
                </p:oleObj>
              </mc:Choice>
              <mc:Fallback>
                <p:oleObj name="Equation" r:id="rId6" imgW="43586400" imgH="14630400" progId="Equation.DSMT4">
                  <p:embed/>
                  <p:pic>
                    <p:nvPicPr>
                      <p:cNvPr id="0" name="图片 14347"/>
                      <p:cNvPicPr/>
                      <p:nvPr/>
                    </p:nvPicPr>
                    <p:blipFill>
                      <a:blip r:embed="rId7"/>
                      <a:stretch>
                        <a:fillRect/>
                      </a:stretch>
                    </p:blipFill>
                    <p:spPr>
                      <a:xfrm>
                        <a:off x="5508104" y="2020756"/>
                        <a:ext cx="3326684" cy="1116649"/>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464953" y="4383680"/>
          <a:ext cx="5757455" cy="1228578"/>
        </p:xfrm>
        <a:graphic>
          <a:graphicData uri="http://schemas.openxmlformats.org/presentationml/2006/ole">
            <mc:AlternateContent xmlns:mc="http://schemas.openxmlformats.org/markup-compatibility/2006">
              <mc:Choice xmlns:v="urn:schemas-microsoft-com:vml" Requires="v">
                <p:oleObj spid="_x0000_s14342" name="Equation" r:id="rId8" imgW="72847200" imgH="15544800" progId="Equation.DSMT4">
                  <p:embed/>
                </p:oleObj>
              </mc:Choice>
              <mc:Fallback>
                <p:oleObj name="Equation" r:id="rId8" imgW="72847200" imgH="15544800" progId="Equation.DSMT4">
                  <p:embed/>
                  <p:pic>
                    <p:nvPicPr>
                      <p:cNvPr id="0" name="图片 14348"/>
                      <p:cNvPicPr/>
                      <p:nvPr/>
                    </p:nvPicPr>
                    <p:blipFill>
                      <a:blip r:embed="rId9"/>
                      <a:stretch>
                        <a:fillRect/>
                      </a:stretch>
                    </p:blipFill>
                    <p:spPr>
                      <a:xfrm>
                        <a:off x="464953" y="4383680"/>
                        <a:ext cx="5757455" cy="122857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0"/>
                            </p:stCondLst>
                            <p:childTnLst>
                              <p:par>
                                <p:cTn id="13" presetID="16" presetClass="entr" presetSubtype="2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原子的质量</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768276" y="745601"/>
            <a:ext cx="7272808" cy="581057"/>
          </a:xfrm>
          <a:prstGeom prst="rect">
            <a:avLst/>
          </a:prstGeom>
          <a:noFill/>
        </p:spPr>
        <p:txBody>
          <a:bodyPr wrap="square" rtlCol="0">
            <a:spAutoFit/>
          </a:bodyPr>
          <a:lstStyle/>
          <a:p>
            <a:pPr>
              <a:lnSpc>
                <a:spcPct val="150000"/>
              </a:lnSpc>
            </a:pPr>
            <a:r>
              <a:rPr lang="zh-CN" altLang="en-US" sz="2400" dirty="0">
                <a:solidFill>
                  <a:srgbClr val="0000FF"/>
                </a:solidFill>
                <a:latin typeface="微软雅黑" panose="020B0503020204020204" pitchFamily="34" charset="-122"/>
                <a:ea typeface="微软雅黑" panose="020B0503020204020204" pitchFamily="34" charset="-122"/>
              </a:rPr>
              <a:t>阿伏伽德罗常数</a:t>
            </a:r>
            <a:r>
              <a:rPr lang="en-US" altLang="zh-CN" sz="2400" i="1" dirty="0">
                <a:solidFill>
                  <a:srgbClr val="0000FF"/>
                </a:solidFill>
                <a:latin typeface="微软雅黑" panose="020B0503020204020204" pitchFamily="34" charset="-122"/>
                <a:ea typeface="微软雅黑" panose="020B0503020204020204" pitchFamily="34" charset="-122"/>
              </a:rPr>
              <a:t>N</a:t>
            </a:r>
            <a:r>
              <a:rPr lang="en-US" altLang="zh-CN" sz="2400" baseline="-25000" dirty="0">
                <a:solidFill>
                  <a:srgbClr val="0000FF"/>
                </a:solidFill>
                <a:latin typeface="微软雅黑" panose="020B0503020204020204" pitchFamily="34" charset="-122"/>
                <a:ea typeface="微软雅黑" panose="020B0503020204020204" pitchFamily="34" charset="-122"/>
              </a:rPr>
              <a:t>A</a:t>
            </a:r>
            <a:r>
              <a:rPr lang="zh-CN" altLang="en-US" sz="2400" dirty="0">
                <a:solidFill>
                  <a:srgbClr val="0000FF"/>
                </a:solidFill>
                <a:latin typeface="微软雅黑" panose="020B0503020204020204" pitchFamily="34" charset="-122"/>
                <a:ea typeface="微软雅黑" panose="020B0503020204020204" pitchFamily="34" charset="-122"/>
              </a:rPr>
              <a:t>的测定</a:t>
            </a:r>
            <a:endParaRPr lang="zh-CN" altLang="en-US" sz="2400" baseline="30000" dirty="0">
              <a:solidFill>
                <a:srgbClr val="0000FF"/>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592"/>
          <a:stretch>
            <a:fillRect/>
          </a:stretch>
        </p:blipFill>
        <p:spPr>
          <a:xfrm>
            <a:off x="539552" y="1320685"/>
            <a:ext cx="3204344" cy="3136900"/>
          </a:xfrm>
          <a:prstGeom prst="rect">
            <a:avLst/>
          </a:prstGeom>
        </p:spPr>
      </p:pic>
      <p:sp>
        <p:nvSpPr>
          <p:cNvPr id="19" name="矩形 18"/>
          <p:cNvSpPr/>
          <p:nvPr/>
        </p:nvSpPr>
        <p:spPr>
          <a:xfrm>
            <a:off x="874192" y="4457585"/>
            <a:ext cx="235032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ahoma" panose="020B0604030504040204"/>
                <a:ea typeface="宋体" panose="02010600030101010101" pitchFamily="2" charset="-122"/>
                <a:cs typeface="+mn-cs"/>
              </a:rPr>
              <a:t>法拉第电解实验</a:t>
            </a:r>
            <a:endParaRPr kumimoji="0" lang="zh-CN" altLang="en-US" sz="1800" b="0" i="0" u="none" strike="noStrike" kern="1200" cap="none" spc="0" normalizeH="0" baseline="0" noProof="0" dirty="0">
              <a:ln>
                <a:noFill/>
              </a:ln>
              <a:solidFill>
                <a:srgbClr val="000000"/>
              </a:solidFill>
              <a:effectLst/>
              <a:uLnTx/>
              <a:uFillTx/>
              <a:latin typeface="Tahoma" panose="020B0604030504040204"/>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20" name="矩形 19"/>
              <p:cNvSpPr/>
              <p:nvPr/>
            </p:nvSpPr>
            <p:spPr>
              <a:xfrm>
                <a:off x="3515732" y="1362983"/>
                <a:ext cx="5592772"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阳极：</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Cu </a:t>
                </a:r>
                <a14:m>
                  <m:oMath xmlns:m="http://schemas.openxmlformats.org/officeDocument/2006/math">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Cu</a:t>
                </a:r>
                <a:r>
                  <a:rPr kumimoji="0"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mn-cs"/>
                  </a:rPr>
                  <a:t>2+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+ 2e</a:t>
                </a:r>
                <a:r>
                  <a:rPr kumimoji="0"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400" b="1" i="0" u="none" strike="noStrike" kern="1200" cap="none" spc="0" normalizeH="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Cu</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质量减小</a:t>
                </a:r>
                <a:r>
                  <a:rPr lang="zh-CN" altLang="en-US" sz="2400" dirty="0">
                    <a:solidFill>
                      <a:srgbClr val="FF0000"/>
                    </a:solidFill>
                    <a:latin typeface="Times New Roman" panose="02020603050405020304" pitchFamily="18" charset="0"/>
                    <a:ea typeface="宋体" panose="02010600030101010101" pitchFamily="2" charset="-122"/>
                  </a:rPr>
                  <a:t>）</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3515732" y="1362983"/>
                <a:ext cx="5592772" cy="461665"/>
              </a:xfrm>
              <a:prstGeom prst="rect">
                <a:avLst/>
              </a:prstGeom>
              <a:blipFill rotWithShape="1">
                <a:blip r:embed="rId3"/>
                <a:stretch>
                  <a:fillRect l="-7" t="-6661" r="1" b="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515732" y="1857166"/>
                <a:ext cx="5592772"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阴极：</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Cu</a:t>
                </a:r>
                <a:r>
                  <a:rPr kumimoji="0"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mn-cs"/>
                  </a:rPr>
                  <a:t>2+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2e</a:t>
                </a:r>
                <a:r>
                  <a:rPr kumimoji="0"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14:m>
                  <m:oMath xmlns:m="http://schemas.openxmlformats.org/officeDocument/2006/math">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Cu</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Cu</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质量增加）</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21" name="矩形 20"/>
              <p:cNvSpPr>
                <a:spLocks noRot="1" noChangeAspect="1" noMove="1" noResize="1" noEditPoints="1" noAdjustHandles="1" noChangeArrowheads="1" noChangeShapeType="1" noTextEdit="1"/>
              </p:cNvSpPr>
              <p:nvPr/>
            </p:nvSpPr>
            <p:spPr>
              <a:xfrm>
                <a:off x="3515732" y="1857166"/>
                <a:ext cx="5592772" cy="461665"/>
              </a:xfrm>
              <a:prstGeom prst="rect">
                <a:avLst/>
              </a:prstGeom>
              <a:blipFill rotWithShape="1">
                <a:blip r:embed="rId4"/>
                <a:stretch>
                  <a:fillRect l="-7" t="-6694" r="1" b="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042715" y="2406914"/>
                <a:ext cx="4800684" cy="5845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 </a:t>
                </a:r>
                <a14:m>
                  <m:oMath xmlns:m="http://schemas.openxmlformats.org/officeDocument/2006/math">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 = Q      </a:t>
                </a:r>
                <a14:m>
                  <m:oMath xmlns:m="http://schemas.openxmlformats.org/officeDocument/2006/math">
                    <m:r>
                      <a:rPr kumimoji="0" lang="en-US" altLang="zh-CN" sz="2400" b="1" i="0" u="none" strike="noStrike" kern="1200" cap="none" spc="0" normalizeH="0" baseline="0" noProof="0" smtClean="0">
                        <a:ln>
                          <a:noFill/>
                        </a:ln>
                        <a:solidFill>
                          <a:srgbClr val="000000"/>
                        </a:solidFill>
                        <a:effectLst/>
                        <a:uLnTx/>
                        <a:uFillTx/>
                        <a:latin typeface="Cambria Math" panose="02040503050406030204" pitchFamily="18" charset="0"/>
                        <a:cs typeface="+mn-cs"/>
                      </a:rPr>
                      <m:t>    </m:t>
                    </m:r>
                    <m:f>
                      <m:fPr>
                        <m:ctrlP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m:rPr>
                            <m:sty m:val="p"/>
                          </m:rP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m</m:t>
                        </m:r>
                      </m:num>
                      <m:den>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den>
                    </m:f>
                  </m:oMath>
                </a14:m>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N</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kumimoji="0" lang="en-US" altLang="zh-CN" sz="2400" b="1" i="1" u="none" strike="noStrike" kern="120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2e = Q</a:t>
                </a:r>
              </a:p>
            </p:txBody>
          </p:sp>
        </mc:Choice>
        <mc:Fallback xmlns="">
          <p:sp>
            <p:nvSpPr>
              <p:cNvPr id="22" name="矩形 21"/>
              <p:cNvSpPr>
                <a:spLocks noRot="1" noChangeAspect="1" noMove="1" noResize="1" noEditPoints="1" noAdjustHandles="1" noChangeArrowheads="1" noChangeShapeType="1" noTextEdit="1"/>
              </p:cNvSpPr>
              <p:nvPr/>
            </p:nvSpPr>
            <p:spPr>
              <a:xfrm>
                <a:off x="4042715" y="2406914"/>
                <a:ext cx="4800684" cy="584584"/>
              </a:xfrm>
              <a:prstGeom prst="rect">
                <a:avLst/>
              </a:prstGeom>
              <a:blipFill rotWithShape="1">
                <a:blip r:embed="rId5"/>
                <a:stretch>
                  <a:fillRect l="-6" t="-45" r="8" b="2"/>
                </a:stretch>
              </a:blipFill>
            </p:spPr>
            <p:txBody>
              <a:bodyPr/>
              <a:lstStyle/>
              <a:p>
                <a:r>
                  <a:rPr lang="zh-CN" altLang="en-US">
                    <a:noFill/>
                  </a:rPr>
                  <a:t> </a:t>
                </a:r>
              </a:p>
            </p:txBody>
          </p:sp>
        </mc:Fallback>
      </mc:AlternateContent>
      <p:sp>
        <p:nvSpPr>
          <p:cNvPr id="24" name="矩形 23"/>
          <p:cNvSpPr/>
          <p:nvPr/>
        </p:nvSpPr>
        <p:spPr>
          <a:xfrm>
            <a:off x="4042715" y="3000151"/>
            <a:ext cx="4441204" cy="1354217"/>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电流强度；</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通电时间；</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Q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所耗电量；</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摩尔质量；</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阴极</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Cu</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增加的质量</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矩形 25"/>
              <p:cNvSpPr/>
              <p:nvPr/>
            </p:nvSpPr>
            <p:spPr>
              <a:xfrm>
                <a:off x="4042715" y="4501718"/>
                <a:ext cx="4072912" cy="461665"/>
              </a:xfrm>
              <a:prstGeom prst="rect">
                <a:avLst/>
              </a:prstGeom>
            </p:spPr>
            <p:txBody>
              <a:bodyPr wrap="square">
                <a:spAutoFit/>
              </a:bodyPr>
              <a:lstStyle/>
              <a:p>
                <a:pPr fontAlgn="auto">
                  <a:spcBef>
                    <a:spcPts val="0"/>
                  </a:spcBef>
                  <a:spcAft>
                    <a:spcPts val="0"/>
                  </a:spcAft>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14:m>
                  <m:oMath xmlns:m="http://schemas.openxmlformats.org/officeDocument/2006/math">
                    <m:r>
                      <a:rPr kumimoji="0" lang="en-US" altLang="zh-CN" sz="2400" b="1" i="1" u="none" strike="noStrike" kern="1200" cap="none" spc="0" normalizeH="0" baseline="0" noProof="0" dirty="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6.022</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m:t>
                    </m:r>
                  </m:oMath>
                </a14:m>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400" b="1" i="0" u="none" strike="noStrike" kern="1200" cap="none" spc="0" normalizeH="0" baseline="3000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23</a:t>
                </a:r>
                <a:endParaRPr kumimoji="0" lang="zh-CN" altLang="en-US" sz="2400" b="1" i="0" u="none" strike="noStrike" kern="1200" cap="none" spc="0" normalizeH="0" baseline="3000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6" name="矩形 25"/>
              <p:cNvSpPr>
                <a:spLocks noRot="1" noChangeAspect="1" noMove="1" noResize="1" noEditPoints="1" noAdjustHandles="1" noChangeArrowheads="1" noChangeShapeType="1" noTextEdit="1"/>
              </p:cNvSpPr>
              <p:nvPr/>
            </p:nvSpPr>
            <p:spPr>
              <a:xfrm>
                <a:off x="4042715" y="4501718"/>
                <a:ext cx="4072912" cy="461665"/>
              </a:xfrm>
              <a:prstGeom prst="rect">
                <a:avLst/>
              </a:prstGeom>
              <a:blipFill rotWithShape="1">
                <a:blip r:embed="rId6"/>
                <a:stretch>
                  <a:fillRect l="-7" t="-6646" r="8" b="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224624" y="5512850"/>
                <a:ext cx="3834200" cy="76488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每个原子质量：</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f>
                      <m:fPr>
                        <m:ctrlP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num>
                      <m:den>
                        <m:sSub>
                          <m:sSubPr>
                            <m:ctrlPr>
                              <a:rPr kumimoji="0" lang="en-US" altLang="zh-CN" sz="28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𝑵</m:t>
                            </m:r>
                          </m:e>
                          <m:sub>
                            <m:r>
                              <a:rPr kumimoji="0" lang="en-US" altLang="zh-CN" sz="28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𝑨</m:t>
                            </m:r>
                          </m:sub>
                        </m:sSub>
                      </m:den>
                    </m:f>
                  </m:oMath>
                </a14:m>
                <a:endParaRPr kumimoji="0" lang="zh-CN" altLang="en-US" sz="2800" b="1" i="0"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7" name="矩形 26"/>
              <p:cNvSpPr>
                <a:spLocks noRot="1" noChangeAspect="1" noMove="1" noResize="1" noEditPoints="1" noAdjustHandles="1" noChangeArrowheads="1" noChangeShapeType="1" noTextEdit="1"/>
              </p:cNvSpPr>
              <p:nvPr/>
            </p:nvSpPr>
            <p:spPr>
              <a:xfrm>
                <a:off x="224624" y="5512850"/>
                <a:ext cx="3834200" cy="764889"/>
              </a:xfrm>
              <a:prstGeom prst="rect">
                <a:avLst/>
              </a:prstGeom>
              <a:blipFill rotWithShape="1">
                <a:blip r:embed="rId7"/>
                <a:stretch>
                  <a:fillRect l="-12" t="-5700" r="14"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796136" y="5664462"/>
                <a:ext cx="28648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14:m>
                  <m:oMath xmlns:m="http://schemas.openxmlformats.org/officeDocument/2006/math">
                    <m:r>
                      <a:rPr kumimoji="0" lang="en-US" altLang="zh-CN" sz="2400" b="1" i="1" u="none" strike="noStrike" kern="120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kumimoji="0" lang="en-US" altLang="zh-CN" sz="2400" b="1" i="1" u="none" strike="noStrike" kern="1200" cap="none" spc="0" normalizeH="0" baseline="0" noProof="0" dirty="0">
                        <a:ln>
                          <a:noFill/>
                        </a:ln>
                        <a:solidFill>
                          <a:srgbClr val="000000"/>
                        </a:solidFill>
                        <a:effectLst/>
                        <a:uLnTx/>
                        <a:uFillTx/>
                        <a:latin typeface="Cambria Math" panose="02040503050406030204" pitchFamily="18" charset="0"/>
                        <a:cs typeface="+mn-cs"/>
                      </a:rPr>
                      <m:t>𝟏</m:t>
                    </m:r>
                  </m:oMath>
                </a14:m>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.67</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m:t>
                    </m:r>
                  </m:oMath>
                </a14:m>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400" b="1" i="0" u="none" strike="noStrike" kern="1200" cap="none" spc="0" normalizeH="0" baseline="30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-27</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kg</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8" name="矩形 27"/>
              <p:cNvSpPr>
                <a:spLocks noRot="1" noChangeAspect="1" noMove="1" noResize="1" noEditPoints="1" noAdjustHandles="1" noChangeArrowheads="1" noChangeShapeType="1" noTextEdit="1"/>
              </p:cNvSpPr>
              <p:nvPr/>
            </p:nvSpPr>
            <p:spPr>
              <a:xfrm>
                <a:off x="5796136" y="5664462"/>
                <a:ext cx="2864887" cy="461665"/>
              </a:xfrm>
              <a:prstGeom prst="rect">
                <a:avLst/>
              </a:prstGeom>
              <a:blipFill rotWithShape="1">
                <a:blip r:embed="rId8"/>
                <a:stretch>
                  <a:fillRect l="-17" t="-6659" r="9" b="61"/>
                </a:stretch>
              </a:blipFill>
            </p:spPr>
            <p:txBody>
              <a:bodyPr/>
              <a:lstStyle/>
              <a:p>
                <a:r>
                  <a:rPr lang="zh-CN" altLang="en-US">
                    <a:noFill/>
                  </a:rPr>
                  <a:t> </a:t>
                </a:r>
              </a:p>
            </p:txBody>
          </p:sp>
        </mc:Fallback>
      </mc:AlternateContent>
      <p:sp>
        <p:nvSpPr>
          <p:cNvPr id="29" name="矩形 28"/>
          <p:cNvSpPr/>
          <p:nvPr/>
        </p:nvSpPr>
        <p:spPr>
          <a:xfrm>
            <a:off x="3872173" y="5664462"/>
            <a:ext cx="20409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氢原子质量：</a:t>
            </a:r>
            <a:endParaRPr kumimoji="0" lang="zh-CN" altLang="en-US" sz="1800" b="0" i="0" u="none" strike="noStrike" kern="1200" cap="none" spc="0" normalizeH="0" baseline="0" noProof="0" dirty="0">
              <a:ln>
                <a:noFill/>
              </a:ln>
              <a:solidFill>
                <a:srgbClr val="000000"/>
              </a:solidFill>
              <a:effectLst/>
              <a:uLnTx/>
              <a:uFillTx/>
              <a:latin typeface="Tahoma" panose="020B0604030504040204"/>
              <a:ea typeface="宋体" panose="02010600030101010101" pitchFamily="2" charset="-122"/>
              <a:cs typeface="+mn-cs"/>
            </a:endParaRPr>
          </a:p>
        </p:txBody>
      </p:sp>
      <p:sp>
        <p:nvSpPr>
          <p:cNvPr id="30" name="Rectangle 15"/>
          <p:cNvSpPr>
            <a:spLocks noChangeArrowheads="1"/>
          </p:cNvSpPr>
          <p:nvPr/>
        </p:nvSpPr>
        <p:spPr bwMode="auto">
          <a:xfrm>
            <a:off x="247793" y="6241745"/>
            <a:ext cx="867158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0" dirty="0"/>
              <a:t>原子量</a:t>
            </a:r>
            <a:r>
              <a:rPr lang="en-US" altLang="zh-CN" sz="2000" b="0" dirty="0"/>
              <a:t>u: 1u=1.66053873</a:t>
            </a:r>
            <a:r>
              <a:rPr lang="zh-CN" altLang="en-US" sz="2000" b="0" dirty="0"/>
              <a:t>（</a:t>
            </a:r>
            <a:r>
              <a:rPr lang="en-US" altLang="zh-CN" sz="2000" b="0" dirty="0"/>
              <a:t>13</a:t>
            </a:r>
            <a:r>
              <a:rPr lang="zh-CN" altLang="en-US" sz="2000" b="0" dirty="0"/>
              <a:t>）</a:t>
            </a:r>
            <a:r>
              <a:rPr lang="zh-CN" altLang="en-US" sz="2000" b="0" dirty="0">
                <a:sym typeface="Symbol" panose="05050102010706020507" pitchFamily="18" charset="2"/>
              </a:rPr>
              <a:t></a:t>
            </a:r>
            <a:r>
              <a:rPr lang="en-US" altLang="zh-CN" sz="2000" b="0" dirty="0"/>
              <a:t>10</a:t>
            </a:r>
            <a:r>
              <a:rPr lang="en-US" altLang="zh-CN" sz="2000" b="0" baseline="30000" dirty="0">
                <a:sym typeface="Symbol" panose="05050102010706020507" pitchFamily="18" charset="2"/>
              </a:rPr>
              <a:t>-27</a:t>
            </a:r>
            <a:r>
              <a:rPr lang="en-US" altLang="zh-CN" sz="2000" b="0" dirty="0">
                <a:sym typeface="Symbol" panose="05050102010706020507" pitchFamily="18" charset="2"/>
              </a:rPr>
              <a:t>kg; </a:t>
            </a:r>
            <a:r>
              <a:rPr lang="zh-CN" altLang="en-US" sz="2000" b="0" dirty="0">
                <a:sym typeface="Symbol" panose="05050102010706020507" pitchFamily="18" charset="2"/>
              </a:rPr>
              <a:t>原子的质量分布范围在</a:t>
            </a:r>
            <a:r>
              <a:rPr lang="en-US" altLang="zh-CN" sz="2000" b="0" dirty="0">
                <a:sym typeface="Symbol" panose="05050102010706020507" pitchFamily="18" charset="2"/>
              </a:rPr>
              <a:t>1~300 u</a:t>
            </a:r>
            <a:r>
              <a:rPr lang="zh-CN" altLang="en-US" sz="2000" b="0" dirty="0">
                <a:sym typeface="Symbol" panose="05050102010706020507" pitchFamily="18" charset="2"/>
              </a:rPr>
              <a:t>。</a:t>
            </a:r>
          </a:p>
        </p:txBody>
      </p:sp>
      <p:sp>
        <p:nvSpPr>
          <p:cNvPr id="31" name="文本框 30"/>
          <p:cNvSpPr txBox="1"/>
          <p:nvPr/>
        </p:nvSpPr>
        <p:spPr>
          <a:xfrm>
            <a:off x="235769" y="4959609"/>
            <a:ext cx="7272808" cy="581057"/>
          </a:xfrm>
          <a:prstGeom prst="rect">
            <a:avLst/>
          </a:prstGeom>
          <a:noFill/>
        </p:spPr>
        <p:txBody>
          <a:bodyPr wrap="square" rtlCol="0">
            <a:spAutoFit/>
          </a:bodyPr>
          <a:lstStyle/>
          <a:p>
            <a:pPr>
              <a:lnSpc>
                <a:spcPct val="150000"/>
              </a:lnSpc>
            </a:pPr>
            <a:r>
              <a:rPr lang="zh-CN" altLang="en-US" sz="2400" dirty="0">
                <a:solidFill>
                  <a:srgbClr val="0000FF"/>
                </a:solidFill>
                <a:latin typeface="微软雅黑" panose="020B0503020204020204" pitchFamily="34" charset="-122"/>
                <a:ea typeface="微软雅黑" panose="020B0503020204020204" pitchFamily="34" charset="-122"/>
              </a:rPr>
              <a:t>原子的质量</a:t>
            </a:r>
            <a:endParaRPr lang="zh-CN" altLang="en-US" sz="2400" baseline="300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27" grpId="0"/>
      <p:bldP spid="28" grpId="0"/>
      <p:bldP spid="29" grpId="0"/>
      <p:bldP spid="30" grpId="0"/>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对象 1"/>
          <p:cNvGraphicFramePr>
            <a:graphicFrameLocks noChangeAspect="1"/>
          </p:cNvGraphicFramePr>
          <p:nvPr/>
        </p:nvGraphicFramePr>
        <p:xfrm>
          <a:off x="1691680" y="753318"/>
          <a:ext cx="4681537" cy="1379538"/>
        </p:xfrm>
        <a:graphic>
          <a:graphicData uri="http://schemas.openxmlformats.org/presentationml/2006/ole">
            <mc:AlternateContent xmlns:mc="http://schemas.openxmlformats.org/markup-compatibility/2006">
              <mc:Choice xmlns:v="urn:schemas-microsoft-com:vml" Requires="v">
                <p:oleObj spid="_x0000_s15362" name="公式" r:id="rId3" imgW="1981200" imgH="584200" progId="Equation.3">
                  <p:embed/>
                </p:oleObj>
              </mc:Choice>
              <mc:Fallback>
                <p:oleObj name="公式" r:id="rId3" imgW="1981200" imgH="584200" progId="Equation.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753318"/>
                        <a:ext cx="4681537"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5"/>
          <p:cNvSpPr txBox="1">
            <a:spLocks noChangeArrowheads="1"/>
          </p:cNvSpPr>
          <p:nvPr/>
        </p:nvSpPr>
        <p:spPr bwMode="auto">
          <a:xfrm>
            <a:off x="287524" y="2063537"/>
            <a:ext cx="8568952"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algn="just">
              <a:spcBef>
                <a:spcPct val="50000"/>
              </a:spcBef>
              <a:buClr>
                <a:srgbClr val="C47546"/>
              </a:buClr>
              <a:buSzPct val="80000"/>
              <a:buFontTx/>
              <a:buNone/>
            </a:pP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可见</a:t>
            </a:r>
            <a:r>
              <a:rPr kumimoji="1" lang="en-US" altLang="zh-CN" sz="2400" dirty="0" err="1">
                <a:solidFill>
                  <a:prstClr val="black"/>
                </a:solidFill>
                <a:latin typeface="Times New Roman" panose="02020603050405020304" pitchFamily="18" charset="0"/>
                <a:ea typeface="隶书" panose="02010509060101010101" pitchFamily="49" charset="-122"/>
                <a:cs typeface="Times New Roman" panose="02020603050405020304" pitchFamily="18" charset="0"/>
              </a:rPr>
              <a:t>d</a:t>
            </a:r>
            <a:r>
              <a:rPr kumimoji="1" lang="en-US" altLang="zh-CN" sz="2400" i="1" dirty="0" err="1">
                <a:solidFill>
                  <a:prstClr val="black"/>
                </a:solidFill>
                <a:latin typeface="Times New Roman" panose="02020603050405020304" pitchFamily="18" charset="0"/>
                <a:ea typeface="隶书" panose="02010509060101010101" pitchFamily="49" charset="-122"/>
                <a:cs typeface="Times New Roman" panose="02020603050405020304" pitchFamily="18" charset="0"/>
              </a:rPr>
              <a:t>σ</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的物理意义是</a:t>
            </a:r>
            <a:r>
              <a:rPr kumimoji="1" lang="zh-CN" altLang="en-US" sz="2400" u="sng"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一个</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入射的</a:t>
            </a:r>
            <a:r>
              <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α</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粒子</a:t>
            </a:r>
            <a:r>
              <a:rPr kumimoji="1" lang="zh-CN" altLang="en-US" sz="2400" u="sng"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被单位面积内的靶核散射</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到</a:t>
            </a:r>
            <a:r>
              <a:rPr kumimoji="1" lang="en-US" altLang="zh-CN" sz="2400" dirty="0" err="1">
                <a:solidFill>
                  <a:prstClr val="black"/>
                </a:solidFill>
                <a:latin typeface="Times New Roman" panose="02020603050405020304" pitchFamily="18" charset="0"/>
                <a:ea typeface="隶书" panose="02010509060101010101" pitchFamily="49" charset="-122"/>
                <a:cs typeface="Times New Roman" panose="02020603050405020304" pitchFamily="18" charset="0"/>
              </a:rPr>
              <a:t>θ→θ-d</a:t>
            </a:r>
            <a:r>
              <a:rPr kumimoji="1" lang="en-US" altLang="zh-CN" sz="2400" i="1" dirty="0" err="1">
                <a:solidFill>
                  <a:prstClr val="black"/>
                </a:solidFill>
                <a:latin typeface="Times New Roman" panose="02020603050405020304" pitchFamily="18" charset="0"/>
                <a:ea typeface="隶书" panose="02010509060101010101" pitchFamily="49" charset="-122"/>
                <a:cs typeface="Times New Roman" panose="02020603050405020304" pitchFamily="18" charset="0"/>
              </a:rPr>
              <a:t>θ</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范围内的几率，即一个</a:t>
            </a:r>
            <a:r>
              <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α</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粒子被散射到立体角</a:t>
            </a:r>
            <a:r>
              <a:rPr kumimoji="1" lang="en-US" altLang="zh-CN" sz="2400" dirty="0" err="1">
                <a:solidFill>
                  <a:prstClr val="black"/>
                </a:solidFill>
                <a:latin typeface="Times New Roman" panose="02020603050405020304" pitchFamily="18" charset="0"/>
                <a:ea typeface="隶书" panose="02010509060101010101" pitchFamily="49" charset="-122"/>
                <a:cs typeface="Times New Roman" panose="02020603050405020304" pitchFamily="18" charset="0"/>
              </a:rPr>
              <a:t>d</a:t>
            </a:r>
            <a:r>
              <a:rPr kumimoji="1" lang="en-US" altLang="zh-CN" sz="2400" i="1" dirty="0" err="1">
                <a:solidFill>
                  <a:prstClr val="black"/>
                </a:solidFill>
                <a:latin typeface="Times New Roman" panose="02020603050405020304" pitchFamily="18" charset="0"/>
                <a:ea typeface="隶书" panose="02010509060101010101" pitchFamily="49" charset="-122"/>
                <a:cs typeface="Times New Roman" panose="02020603050405020304" pitchFamily="18" charset="0"/>
              </a:rPr>
              <a:t>Ω</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内的几率</a:t>
            </a:r>
            <a:r>
              <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这就是</a:t>
            </a:r>
            <a:r>
              <a:rPr lang="en-US" altLang="zh-CN"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d</a:t>
            </a:r>
            <a:r>
              <a:rPr lang="en-US" altLang="zh-CN"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a:t>
            </a:r>
            <a:r>
              <a:rPr lang="zh-CN" altLang="en-US"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的物理意义</a:t>
            </a:r>
            <a:r>
              <a:rPr lang="en-US" altLang="zh-CN"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a:t>
            </a:r>
            <a:endPar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algn="just">
              <a:spcBef>
                <a:spcPct val="50000"/>
              </a:spcBef>
              <a:buClr>
                <a:srgbClr val="C47546"/>
              </a:buClr>
              <a:buSzPct val="80000"/>
              <a:buFontTx/>
              <a:buNone/>
            </a:pPr>
            <a:r>
              <a:rPr lang="zh-CN" altLang="en-US"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微分截面也称做</a:t>
            </a:r>
            <a:r>
              <a:rPr lang="zh-CN" altLang="en-US" sz="240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几率</a:t>
            </a:r>
            <a:endPar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algn="just">
              <a:spcBef>
                <a:spcPct val="50000"/>
              </a:spcBef>
              <a:buClr>
                <a:srgbClr val="C47546"/>
              </a:buClr>
              <a:buSzPct val="80000"/>
              <a:buFontTx/>
              <a:buNone/>
            </a:pPr>
            <a:r>
              <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σ(θ)</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即为每个</a:t>
            </a:r>
            <a:r>
              <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α</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粒子被散射到单位立体角内的几率</a:t>
            </a:r>
            <a:r>
              <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r>
              <a:rPr kumimoji="1" lang="en-US" altLang="zh-CN" sz="2400" dirty="0" err="1">
                <a:solidFill>
                  <a:prstClr val="black"/>
                </a:solidFill>
                <a:latin typeface="Times New Roman" panose="02020603050405020304" pitchFamily="18" charset="0"/>
                <a:ea typeface="隶书" panose="02010509060101010101" pitchFamily="49" charset="-122"/>
                <a:cs typeface="Times New Roman" panose="02020603050405020304" pitchFamily="18" charset="0"/>
              </a:rPr>
              <a:t>d</a:t>
            </a:r>
            <a:r>
              <a:rPr kumimoji="1" lang="en-US" altLang="zh-CN" sz="2400" i="1" dirty="0" err="1">
                <a:solidFill>
                  <a:prstClr val="black"/>
                </a:solidFill>
                <a:latin typeface="Times New Roman" panose="02020603050405020304" pitchFamily="18" charset="0"/>
                <a:ea typeface="隶书" panose="02010509060101010101" pitchFamily="49" charset="-122"/>
                <a:cs typeface="Times New Roman" panose="02020603050405020304" pitchFamily="18" charset="0"/>
              </a:rPr>
              <a:t>σ</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与</a:t>
            </a:r>
            <a:r>
              <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σ(θ)</a:t>
            </a:r>
            <a:r>
              <a:rPr kumimoji="1" lang="zh-CN" altLang="en-US"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具有面积的量纲</a:t>
            </a:r>
            <a:r>
              <a:rPr kumimoji="1" lang="en-US" altLang="zh-CN" sz="240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p>
        </p:txBody>
      </p:sp>
      <p:sp>
        <p:nvSpPr>
          <p:cNvPr id="25" name="椭圆 24"/>
          <p:cNvSpPr/>
          <p:nvPr/>
        </p:nvSpPr>
        <p:spPr>
          <a:xfrm>
            <a:off x="3708842" y="4818275"/>
            <a:ext cx="1475509" cy="1413163"/>
          </a:xfrm>
          <a:prstGeom prst="ellipse">
            <a:avLst/>
          </a:prstGeom>
          <a:solidFill>
            <a:srgbClr val="000000">
              <a:lumMod val="20000"/>
              <a:lumOff val="80000"/>
            </a:srgbClr>
          </a:solidFill>
          <a:ln w="19050" cap="flat" cmpd="sng" algn="ctr">
            <a:solidFill>
              <a:srgbClr val="000000">
                <a:lumMod val="60000"/>
                <a:lumOff val="40000"/>
              </a:srgbClr>
            </a:solidFill>
            <a:prstDash val="solid"/>
          </a:ln>
          <a:effectLst>
            <a:outerShdw blurRad="50800" dist="38100" dir="16200000" rotWithShape="0">
              <a:prstClr val="black">
                <a:alpha val="40000"/>
              </a:prstClr>
            </a:outerShdw>
          </a:effectLst>
        </p:spPr>
        <p:txBody>
          <a:bodyPr rtlCol="0" anchor="ctr"/>
          <a:lstStyle>
            <a:defPPr>
              <a:defRPr lang="zh-CN"/>
            </a:defPPr>
            <a:lvl1pPr algn="l" rtl="0" eaLnBrk="0" fontAlgn="base" hangingPunct="0">
              <a:spcBef>
                <a:spcPct val="0"/>
              </a:spcBef>
              <a:spcAft>
                <a:spcPct val="0"/>
              </a:spcAft>
              <a:defRPr b="1" kern="1200">
                <a:solidFill>
                  <a:schemeClr val="lt1"/>
                </a:solidFill>
                <a:latin typeface="+mn-lt"/>
                <a:ea typeface="+mn-ea"/>
                <a:cs typeface="+mn-cs"/>
              </a:defRPr>
            </a:lvl1pPr>
            <a:lvl2pPr marL="457200" algn="l" rtl="0" eaLnBrk="0" fontAlgn="base" hangingPunct="0">
              <a:spcBef>
                <a:spcPct val="0"/>
              </a:spcBef>
              <a:spcAft>
                <a:spcPct val="0"/>
              </a:spcAft>
              <a:defRPr b="1" kern="1200">
                <a:solidFill>
                  <a:schemeClr val="lt1"/>
                </a:solidFill>
                <a:latin typeface="+mn-lt"/>
                <a:ea typeface="+mn-ea"/>
                <a:cs typeface="+mn-cs"/>
              </a:defRPr>
            </a:lvl2pPr>
            <a:lvl3pPr marL="914400" algn="l" rtl="0" eaLnBrk="0" fontAlgn="base" hangingPunct="0">
              <a:spcBef>
                <a:spcPct val="0"/>
              </a:spcBef>
              <a:spcAft>
                <a:spcPct val="0"/>
              </a:spcAft>
              <a:defRPr b="1" kern="1200">
                <a:solidFill>
                  <a:schemeClr val="lt1"/>
                </a:solidFill>
                <a:latin typeface="+mn-lt"/>
                <a:ea typeface="+mn-ea"/>
                <a:cs typeface="+mn-cs"/>
              </a:defRPr>
            </a:lvl3pPr>
            <a:lvl4pPr marL="1371600" algn="l" rtl="0" eaLnBrk="0" fontAlgn="base" hangingPunct="0">
              <a:spcBef>
                <a:spcPct val="0"/>
              </a:spcBef>
              <a:spcAft>
                <a:spcPct val="0"/>
              </a:spcAft>
              <a:defRPr b="1" kern="1200">
                <a:solidFill>
                  <a:schemeClr val="lt1"/>
                </a:solidFill>
                <a:latin typeface="+mn-lt"/>
                <a:ea typeface="+mn-ea"/>
                <a:cs typeface="+mn-cs"/>
              </a:defRPr>
            </a:lvl4pPr>
            <a:lvl5pPr marL="1828800" algn="l" rtl="0" eaLnBrk="0" fontAlgn="base" hangingPunct="0">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26" name="矩形 25"/>
          <p:cNvSpPr/>
          <p:nvPr/>
        </p:nvSpPr>
        <p:spPr>
          <a:xfrm>
            <a:off x="3753345" y="5109357"/>
            <a:ext cx="1386501" cy="830997"/>
          </a:xfrm>
          <a:prstGeom prst="rect">
            <a:avLst/>
          </a:prstGeom>
        </p:spPr>
        <p:txBody>
          <a:bodyPr wrap="square">
            <a:spAutoFit/>
          </a:bodyPr>
          <a:ls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无法直接观测</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 name="椭圆 26"/>
          <p:cNvSpPr/>
          <p:nvPr/>
        </p:nvSpPr>
        <p:spPr>
          <a:xfrm>
            <a:off x="6012160" y="4818275"/>
            <a:ext cx="1475509" cy="1413163"/>
          </a:xfrm>
          <a:prstGeom prst="ellipse">
            <a:avLst/>
          </a:prstGeom>
          <a:solidFill>
            <a:srgbClr val="000000">
              <a:lumMod val="20000"/>
              <a:lumOff val="80000"/>
            </a:srgbClr>
          </a:solidFill>
          <a:ln w="19050" cap="flat" cmpd="sng" algn="ctr">
            <a:solidFill>
              <a:srgbClr val="000000">
                <a:lumMod val="60000"/>
                <a:lumOff val="40000"/>
              </a:srgbClr>
            </a:solidFill>
            <a:prstDash val="solid"/>
          </a:ln>
          <a:effectLst>
            <a:outerShdw blurRad="50800" dist="38100" dir="16200000" rotWithShape="0">
              <a:prstClr val="black">
                <a:alpha val="40000"/>
              </a:prstClr>
            </a:outerShdw>
          </a:effectLst>
        </p:spPr>
        <p:txBody>
          <a:bodyPr rtlCol="0" anchor="ctr"/>
          <a:lstStyle>
            <a:defPPr>
              <a:defRPr lang="zh-CN"/>
            </a:defPPr>
            <a:lvl1pPr algn="l" rtl="0" eaLnBrk="0" fontAlgn="base" hangingPunct="0">
              <a:spcBef>
                <a:spcPct val="0"/>
              </a:spcBef>
              <a:spcAft>
                <a:spcPct val="0"/>
              </a:spcAft>
              <a:defRPr b="1" kern="1200">
                <a:solidFill>
                  <a:schemeClr val="lt1"/>
                </a:solidFill>
                <a:latin typeface="+mn-lt"/>
                <a:ea typeface="+mn-ea"/>
                <a:cs typeface="+mn-cs"/>
              </a:defRPr>
            </a:lvl1pPr>
            <a:lvl2pPr marL="457200" algn="l" rtl="0" eaLnBrk="0" fontAlgn="base" hangingPunct="0">
              <a:spcBef>
                <a:spcPct val="0"/>
              </a:spcBef>
              <a:spcAft>
                <a:spcPct val="0"/>
              </a:spcAft>
              <a:defRPr b="1" kern="1200">
                <a:solidFill>
                  <a:schemeClr val="lt1"/>
                </a:solidFill>
                <a:latin typeface="+mn-lt"/>
                <a:ea typeface="+mn-ea"/>
                <a:cs typeface="+mn-cs"/>
              </a:defRPr>
            </a:lvl2pPr>
            <a:lvl3pPr marL="914400" algn="l" rtl="0" eaLnBrk="0" fontAlgn="base" hangingPunct="0">
              <a:spcBef>
                <a:spcPct val="0"/>
              </a:spcBef>
              <a:spcAft>
                <a:spcPct val="0"/>
              </a:spcAft>
              <a:defRPr b="1" kern="1200">
                <a:solidFill>
                  <a:schemeClr val="lt1"/>
                </a:solidFill>
                <a:latin typeface="+mn-lt"/>
                <a:ea typeface="+mn-ea"/>
                <a:cs typeface="+mn-cs"/>
              </a:defRPr>
            </a:lvl3pPr>
            <a:lvl4pPr marL="1371600" algn="l" rtl="0" eaLnBrk="0" fontAlgn="base" hangingPunct="0">
              <a:spcBef>
                <a:spcPct val="0"/>
              </a:spcBef>
              <a:spcAft>
                <a:spcPct val="0"/>
              </a:spcAft>
              <a:defRPr b="1" kern="1200">
                <a:solidFill>
                  <a:schemeClr val="lt1"/>
                </a:solidFill>
                <a:latin typeface="+mn-lt"/>
                <a:ea typeface="+mn-ea"/>
                <a:cs typeface="+mn-cs"/>
              </a:defRPr>
            </a:lvl4pPr>
            <a:lvl5pPr marL="1828800" algn="l" rtl="0" eaLnBrk="0" fontAlgn="base" hangingPunct="0">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28" name="矩形 27"/>
          <p:cNvSpPr/>
          <p:nvPr/>
        </p:nvSpPr>
        <p:spPr>
          <a:xfrm>
            <a:off x="6056663" y="5109357"/>
            <a:ext cx="1386501" cy="830997"/>
          </a:xfrm>
          <a:prstGeom prst="rect">
            <a:avLst/>
          </a:prstGeom>
        </p:spPr>
        <p:txBody>
          <a:bodyPr wrap="square">
            <a:spAutoFit/>
          </a:bodyPr>
          <a:ls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以几率来标识</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椭圆 28"/>
          <p:cNvSpPr/>
          <p:nvPr/>
        </p:nvSpPr>
        <p:spPr>
          <a:xfrm>
            <a:off x="1405524" y="4818275"/>
            <a:ext cx="1475509" cy="1413163"/>
          </a:xfrm>
          <a:prstGeom prst="ellipse">
            <a:avLst/>
          </a:prstGeom>
          <a:solidFill>
            <a:srgbClr val="000000">
              <a:lumMod val="20000"/>
              <a:lumOff val="80000"/>
            </a:srgbClr>
          </a:solidFill>
          <a:ln w="19050" cap="flat" cmpd="sng" algn="ctr">
            <a:solidFill>
              <a:srgbClr val="000000">
                <a:lumMod val="60000"/>
                <a:lumOff val="40000"/>
              </a:srgbClr>
            </a:solidFill>
            <a:prstDash val="solid"/>
          </a:ln>
          <a:effectLst>
            <a:outerShdw blurRad="50800" dist="38100" dir="16200000" rotWithShape="0">
              <a:prstClr val="black">
                <a:alpha val="40000"/>
              </a:prstClr>
            </a:outerShdw>
          </a:effectLst>
        </p:spPr>
        <p:txBody>
          <a:bodyPr rtlCol="0" anchor="ctr"/>
          <a:lstStyle>
            <a:defPPr>
              <a:defRPr lang="zh-CN"/>
            </a:defPPr>
            <a:lvl1pPr algn="l" rtl="0" eaLnBrk="0" fontAlgn="base" hangingPunct="0">
              <a:spcBef>
                <a:spcPct val="0"/>
              </a:spcBef>
              <a:spcAft>
                <a:spcPct val="0"/>
              </a:spcAft>
              <a:defRPr b="1" kern="1200">
                <a:solidFill>
                  <a:schemeClr val="lt1"/>
                </a:solidFill>
                <a:latin typeface="+mn-lt"/>
                <a:ea typeface="+mn-ea"/>
                <a:cs typeface="+mn-cs"/>
              </a:defRPr>
            </a:lvl1pPr>
            <a:lvl2pPr marL="457200" algn="l" rtl="0" eaLnBrk="0" fontAlgn="base" hangingPunct="0">
              <a:spcBef>
                <a:spcPct val="0"/>
              </a:spcBef>
              <a:spcAft>
                <a:spcPct val="0"/>
              </a:spcAft>
              <a:defRPr b="1" kern="1200">
                <a:solidFill>
                  <a:schemeClr val="lt1"/>
                </a:solidFill>
                <a:latin typeface="+mn-lt"/>
                <a:ea typeface="+mn-ea"/>
                <a:cs typeface="+mn-cs"/>
              </a:defRPr>
            </a:lvl2pPr>
            <a:lvl3pPr marL="914400" algn="l" rtl="0" eaLnBrk="0" fontAlgn="base" hangingPunct="0">
              <a:spcBef>
                <a:spcPct val="0"/>
              </a:spcBef>
              <a:spcAft>
                <a:spcPct val="0"/>
              </a:spcAft>
              <a:defRPr b="1" kern="1200">
                <a:solidFill>
                  <a:schemeClr val="lt1"/>
                </a:solidFill>
                <a:latin typeface="+mn-lt"/>
                <a:ea typeface="+mn-ea"/>
                <a:cs typeface="+mn-cs"/>
              </a:defRPr>
            </a:lvl3pPr>
            <a:lvl4pPr marL="1371600" algn="l" rtl="0" eaLnBrk="0" fontAlgn="base" hangingPunct="0">
              <a:spcBef>
                <a:spcPct val="0"/>
              </a:spcBef>
              <a:spcAft>
                <a:spcPct val="0"/>
              </a:spcAft>
              <a:defRPr b="1" kern="1200">
                <a:solidFill>
                  <a:schemeClr val="lt1"/>
                </a:solidFill>
                <a:latin typeface="+mn-lt"/>
                <a:ea typeface="+mn-ea"/>
                <a:cs typeface="+mn-cs"/>
              </a:defRPr>
            </a:lvl4pPr>
            <a:lvl5pPr marL="1828800" algn="l" rtl="0" eaLnBrk="0" fontAlgn="base" hangingPunct="0">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30" name="矩形 29"/>
          <p:cNvSpPr/>
          <p:nvPr/>
        </p:nvSpPr>
        <p:spPr>
          <a:xfrm>
            <a:off x="1450027" y="5109357"/>
            <a:ext cx="1386501" cy="830997"/>
          </a:xfrm>
          <a:prstGeom prst="rect">
            <a:avLst/>
          </a:prstGeom>
        </p:spPr>
        <p:txBody>
          <a:bodyPr wrap="square">
            <a:spAutoFit/>
          </a:bodyPr>
          <a:ls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在微观实验中</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 name="右箭头 13"/>
          <p:cNvSpPr/>
          <p:nvPr/>
        </p:nvSpPr>
        <p:spPr>
          <a:xfrm>
            <a:off x="3037418" y="5282754"/>
            <a:ext cx="519087" cy="397968"/>
          </a:xfrm>
          <a:prstGeom prst="rightArrow">
            <a:avLst/>
          </a:prstGeom>
          <a:solidFill>
            <a:srgbClr val="FFFFFF">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defPPr>
              <a:defRPr lang="zh-CN"/>
            </a:defPPr>
            <a:lvl1pPr algn="l" rtl="0" eaLnBrk="0" fontAlgn="base" hangingPunct="0">
              <a:spcBef>
                <a:spcPct val="0"/>
              </a:spcBef>
              <a:spcAft>
                <a:spcPct val="0"/>
              </a:spcAft>
              <a:defRPr b="1" kern="1200">
                <a:solidFill>
                  <a:schemeClr val="lt1"/>
                </a:solidFill>
                <a:latin typeface="+mn-lt"/>
                <a:ea typeface="+mn-ea"/>
                <a:cs typeface="+mn-cs"/>
              </a:defRPr>
            </a:lvl1pPr>
            <a:lvl2pPr marL="457200" algn="l" rtl="0" eaLnBrk="0" fontAlgn="base" hangingPunct="0">
              <a:spcBef>
                <a:spcPct val="0"/>
              </a:spcBef>
              <a:spcAft>
                <a:spcPct val="0"/>
              </a:spcAft>
              <a:defRPr b="1" kern="1200">
                <a:solidFill>
                  <a:schemeClr val="lt1"/>
                </a:solidFill>
                <a:latin typeface="+mn-lt"/>
                <a:ea typeface="+mn-ea"/>
                <a:cs typeface="+mn-cs"/>
              </a:defRPr>
            </a:lvl2pPr>
            <a:lvl3pPr marL="914400" algn="l" rtl="0" eaLnBrk="0" fontAlgn="base" hangingPunct="0">
              <a:spcBef>
                <a:spcPct val="0"/>
              </a:spcBef>
              <a:spcAft>
                <a:spcPct val="0"/>
              </a:spcAft>
              <a:defRPr b="1" kern="1200">
                <a:solidFill>
                  <a:schemeClr val="lt1"/>
                </a:solidFill>
                <a:latin typeface="+mn-lt"/>
                <a:ea typeface="+mn-ea"/>
                <a:cs typeface="+mn-cs"/>
              </a:defRPr>
            </a:lvl3pPr>
            <a:lvl4pPr marL="1371600" algn="l" rtl="0" eaLnBrk="0" fontAlgn="base" hangingPunct="0">
              <a:spcBef>
                <a:spcPct val="0"/>
              </a:spcBef>
              <a:spcAft>
                <a:spcPct val="0"/>
              </a:spcAft>
              <a:defRPr b="1" kern="1200">
                <a:solidFill>
                  <a:schemeClr val="lt1"/>
                </a:solidFill>
                <a:latin typeface="+mn-lt"/>
                <a:ea typeface="+mn-ea"/>
                <a:cs typeface="+mn-cs"/>
              </a:defRPr>
            </a:lvl4pPr>
            <a:lvl5pPr marL="1828800" algn="l" rtl="0" eaLnBrk="0" fontAlgn="base" hangingPunct="0">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32" name="右箭头 14"/>
          <p:cNvSpPr/>
          <p:nvPr/>
        </p:nvSpPr>
        <p:spPr>
          <a:xfrm>
            <a:off x="5336688" y="5269288"/>
            <a:ext cx="519087" cy="397968"/>
          </a:xfrm>
          <a:prstGeom prst="rightArrow">
            <a:avLst/>
          </a:prstGeom>
          <a:solidFill>
            <a:srgbClr val="FFFFFF">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defPPr>
              <a:defRPr lang="zh-CN"/>
            </a:defPPr>
            <a:lvl1pPr algn="l" rtl="0" eaLnBrk="0" fontAlgn="base" hangingPunct="0">
              <a:spcBef>
                <a:spcPct val="0"/>
              </a:spcBef>
              <a:spcAft>
                <a:spcPct val="0"/>
              </a:spcAft>
              <a:defRPr b="1" kern="1200">
                <a:solidFill>
                  <a:schemeClr val="lt1"/>
                </a:solidFill>
                <a:latin typeface="+mn-lt"/>
                <a:ea typeface="+mn-ea"/>
                <a:cs typeface="+mn-cs"/>
              </a:defRPr>
            </a:lvl1pPr>
            <a:lvl2pPr marL="457200" algn="l" rtl="0" eaLnBrk="0" fontAlgn="base" hangingPunct="0">
              <a:spcBef>
                <a:spcPct val="0"/>
              </a:spcBef>
              <a:spcAft>
                <a:spcPct val="0"/>
              </a:spcAft>
              <a:defRPr b="1" kern="1200">
                <a:solidFill>
                  <a:schemeClr val="lt1"/>
                </a:solidFill>
                <a:latin typeface="+mn-lt"/>
                <a:ea typeface="+mn-ea"/>
                <a:cs typeface="+mn-cs"/>
              </a:defRPr>
            </a:lvl2pPr>
            <a:lvl3pPr marL="914400" algn="l" rtl="0" eaLnBrk="0" fontAlgn="base" hangingPunct="0">
              <a:spcBef>
                <a:spcPct val="0"/>
              </a:spcBef>
              <a:spcAft>
                <a:spcPct val="0"/>
              </a:spcAft>
              <a:defRPr b="1" kern="1200">
                <a:solidFill>
                  <a:schemeClr val="lt1"/>
                </a:solidFill>
                <a:latin typeface="+mn-lt"/>
                <a:ea typeface="+mn-ea"/>
                <a:cs typeface="+mn-cs"/>
              </a:defRPr>
            </a:lvl3pPr>
            <a:lvl4pPr marL="1371600" algn="l" rtl="0" eaLnBrk="0" fontAlgn="base" hangingPunct="0">
              <a:spcBef>
                <a:spcPct val="0"/>
              </a:spcBef>
              <a:spcAft>
                <a:spcPct val="0"/>
              </a:spcAft>
              <a:defRPr b="1" kern="1200">
                <a:solidFill>
                  <a:schemeClr val="lt1"/>
                </a:solidFill>
                <a:latin typeface="+mn-lt"/>
                <a:ea typeface="+mn-ea"/>
                <a:cs typeface="+mn-cs"/>
              </a:defRPr>
            </a:lvl4pPr>
            <a:lvl5pPr marL="1828800" algn="l" rtl="0" eaLnBrk="0" fontAlgn="base" hangingPunct="0">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33" name="矩形 32"/>
          <p:cNvSpPr/>
          <p:nvPr/>
        </p:nvSpPr>
        <p:spPr>
          <a:xfrm>
            <a:off x="2724812" y="6384688"/>
            <a:ext cx="3897221" cy="461665"/>
          </a:xfrm>
          <a:prstGeom prst="rect">
            <a:avLst/>
          </a:prstGeom>
        </p:spPr>
        <p:txBody>
          <a:bodyPr wrap="none">
            <a:spAutoFit/>
          </a:bodyPr>
          <a:ls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卢瑟福散射公式的核心思想</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文本框 18"/>
              <p:cNvSpPr txBox="1"/>
              <p:nvPr/>
            </p:nvSpPr>
            <p:spPr>
              <a:xfrm>
                <a:off x="1721073" y="3797392"/>
                <a:ext cx="5803255" cy="144424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limLoc m:val="undOvr"/>
                          <m:ctrlPr>
                            <a:rPr lang="en-US" altLang="zh-CN" sz="2800" b="0" i="1" smtClean="0">
                              <a:effectLst/>
                              <a:latin typeface="Cambria Math" panose="02040503050406030204" pitchFamily="18" charset="0"/>
                            </a:rPr>
                          </m:ctrlPr>
                        </m:naryPr>
                        <m:sub>
                          <m:r>
                            <m:rPr>
                              <m:brk m:alnAt="24"/>
                            </m:rPr>
                            <a:rPr lang="zh-CN" altLang="en-US" sz="2800" b="0" i="1" smtClean="0">
                              <a:effectLst/>
                              <a:latin typeface="Cambria Math" panose="02040503050406030204" pitchFamily="18" charset="0"/>
                            </a:rPr>
                            <m:t>𝜋</m:t>
                          </m:r>
                          <m:r>
                            <a:rPr lang="en-US" altLang="zh-CN" sz="2800" b="0" i="1" smtClean="0">
                              <a:effectLst/>
                              <a:latin typeface="Cambria Math" panose="02040503050406030204" pitchFamily="18" charset="0"/>
                            </a:rPr>
                            <m:t>/2</m:t>
                          </m:r>
                        </m:sub>
                        <m:sup>
                          <m:r>
                            <a:rPr lang="zh-CN" altLang="en-US" sz="2800" b="0" i="1" smtClean="0">
                              <a:effectLst/>
                              <a:latin typeface="Cambria Math" panose="02040503050406030204" pitchFamily="18" charset="0"/>
                            </a:rPr>
                            <m:t>𝜋</m:t>
                          </m:r>
                        </m:sup>
                        <m:e>
                          <m:r>
                            <m:rPr>
                              <m:nor/>
                            </m:rPr>
                            <a:rPr lang="en-US" altLang="zh-CN" sz="2800" b="0" i="1">
                              <a:latin typeface="Times New Roman" panose="02020603050405020304" pitchFamily="18" charset="0"/>
                              <a:cs typeface="Times New Roman" panose="02020603050405020304" pitchFamily="18" charset="0"/>
                            </a:rPr>
                            <m:t>nt</m:t>
                          </m:r>
                          <m:r>
                            <m:rPr>
                              <m:nor/>
                            </m:rPr>
                            <a:rPr lang="en-US" altLang="zh-CN" sz="2800" b="0">
                              <a:latin typeface="Times New Roman" panose="02020603050405020304" pitchFamily="18" charset="0"/>
                              <a:cs typeface="Times New Roman" panose="02020603050405020304" pitchFamily="18" charset="0"/>
                            </a:rPr>
                            <m:t>(</m:t>
                          </m:r>
                          <m:f>
                            <m:fPr>
                              <m:ctrlPr>
                                <a:rPr lang="zh-CN" altLang="zh-CN" sz="2800" b="0" i="1">
                                  <a:latin typeface="Cambria Math" panose="02040503050406030204" pitchFamily="18" charset="0"/>
                                </a:rPr>
                              </m:ctrlPr>
                            </m:fPr>
                            <m:num>
                              <m:r>
                                <m:rPr>
                                  <m:nor/>
                                </m:rPr>
                                <a:rPr lang="en-US" altLang="zh-CN" sz="2800" b="0">
                                  <a:latin typeface="Times New Roman" panose="02020603050405020304" pitchFamily="18" charset="0"/>
                                  <a:cs typeface="Times New Roman" panose="02020603050405020304" pitchFamily="18" charset="0"/>
                                </a:rPr>
                                <m:t>1</m:t>
                              </m:r>
                            </m:num>
                            <m:den>
                              <m:r>
                                <m:rPr>
                                  <m:nor/>
                                </m:rPr>
                                <a:rPr lang="en-US" altLang="zh-CN" sz="2800" b="0">
                                  <a:latin typeface="Times New Roman" panose="02020603050405020304" pitchFamily="18" charset="0"/>
                                  <a:cs typeface="Times New Roman" panose="02020603050405020304" pitchFamily="18" charset="0"/>
                                </a:rPr>
                                <m:t>4</m:t>
                              </m:r>
                              <m:r>
                                <m:rPr>
                                  <m:nor/>
                                </m:rPr>
                                <a:rPr lang="en-US" altLang="zh-CN" sz="2800" b="0">
                                  <a:latin typeface="Times New Roman" panose="02020603050405020304" pitchFamily="18" charset="0"/>
                                  <a:cs typeface="Times New Roman" panose="02020603050405020304" pitchFamily="18" charset="0"/>
                                </a:rPr>
                                <m:t>π</m:t>
                              </m:r>
                              <m:sSub>
                                <m:sSubPr>
                                  <m:ctrlPr>
                                    <a:rPr lang="zh-CN" altLang="zh-CN" sz="2800" b="0" i="1">
                                      <a:latin typeface="Cambria Math" panose="02040503050406030204" pitchFamily="18" charset="0"/>
                                    </a:rPr>
                                  </m:ctrlPr>
                                </m:sSubPr>
                                <m:e>
                                  <m:r>
                                    <m:rPr>
                                      <m:nor/>
                                    </m:rPr>
                                    <a:rPr lang="en-US" altLang="zh-CN" sz="2800" b="0" i="1">
                                      <a:latin typeface="Times New Roman" panose="02020603050405020304" pitchFamily="18" charset="0"/>
                                      <a:cs typeface="Times New Roman" panose="02020603050405020304" pitchFamily="18" charset="0"/>
                                    </a:rPr>
                                    <m:t>ε</m:t>
                                  </m:r>
                                </m:e>
                                <m:sub>
                                  <m:r>
                                    <a:rPr lang="en-US" altLang="zh-CN" sz="2800" b="0" i="1">
                                      <a:latin typeface="Cambria Math" panose="02040503050406030204" pitchFamily="18" charset="0"/>
                                    </a:rPr>
                                    <m:t>0</m:t>
                                  </m:r>
                                </m:sub>
                              </m:sSub>
                            </m:den>
                          </m:f>
                          <m:sSup>
                            <m:sSupPr>
                              <m:ctrlPr>
                                <a:rPr lang="zh-CN" altLang="zh-CN" sz="2800" b="0" i="1">
                                  <a:latin typeface="Cambria Math" panose="02040503050406030204" pitchFamily="18" charset="0"/>
                                </a:rPr>
                              </m:ctrlPr>
                            </m:sSupPr>
                            <m:e>
                              <m:r>
                                <m:rPr>
                                  <m:nor/>
                                </m:rPr>
                                <a:rPr lang="en-US" altLang="zh-CN" sz="2800" b="0">
                                  <a:latin typeface="Times New Roman" panose="02020603050405020304" pitchFamily="18" charset="0"/>
                                  <a:cs typeface="Times New Roman" panose="02020603050405020304" pitchFamily="18" charset="0"/>
                                </a:rPr>
                                <m:t>)</m:t>
                              </m:r>
                            </m:e>
                            <m:sup>
                              <m:r>
                                <a:rPr lang="en-US" altLang="zh-CN" sz="2800" b="0" i="1">
                                  <a:latin typeface="Cambria Math" panose="02040503050406030204" pitchFamily="18" charset="0"/>
                                </a:rPr>
                                <m:t>2</m:t>
                              </m:r>
                            </m:sup>
                          </m:sSup>
                          <m:r>
                            <m:rPr>
                              <m:nor/>
                            </m:rPr>
                            <a:rPr lang="en-US" altLang="zh-CN" sz="2800" b="0">
                              <a:latin typeface="Times New Roman" panose="02020603050405020304" pitchFamily="18" charset="0"/>
                              <a:cs typeface="Times New Roman" panose="02020603050405020304" pitchFamily="18" charset="0"/>
                            </a:rPr>
                            <m:t>(</m:t>
                          </m:r>
                          <m:f>
                            <m:fPr>
                              <m:ctrlPr>
                                <a:rPr lang="zh-CN" altLang="zh-CN" sz="2800" b="0" i="1">
                                  <a:latin typeface="Cambria Math" panose="02040503050406030204" pitchFamily="18" charset="0"/>
                                </a:rPr>
                              </m:ctrlPr>
                            </m:fPr>
                            <m:num>
                              <m:sSub>
                                <m:sSubPr>
                                  <m:ctrlPr>
                                    <a:rPr lang="zh-CN" altLang="zh-CN" sz="2800" b="0" i="1">
                                      <a:latin typeface="Cambria Math" panose="02040503050406030204" pitchFamily="18" charset="0"/>
                                    </a:rPr>
                                  </m:ctrlPr>
                                </m:sSubPr>
                                <m:e>
                                  <m:r>
                                    <m:rPr>
                                      <m:nor/>
                                    </m:rPr>
                                    <a:rPr lang="en-US" altLang="zh-CN" sz="2800" b="0" i="1">
                                      <a:latin typeface="Times New Roman" panose="02020603050405020304" pitchFamily="18" charset="0"/>
                                      <a:cs typeface="Times New Roman" panose="02020603050405020304" pitchFamily="18" charset="0"/>
                                    </a:rPr>
                                    <m:t>Z</m:t>
                                  </m:r>
                                </m:e>
                                <m:sub>
                                  <m:r>
                                    <a:rPr lang="en-US" altLang="zh-CN" sz="2800" b="0" i="1">
                                      <a:latin typeface="Cambria Math" panose="02040503050406030204" pitchFamily="18" charset="0"/>
                                    </a:rPr>
                                    <m:t>1</m:t>
                                  </m:r>
                                </m:sub>
                              </m:sSub>
                              <m:sSub>
                                <m:sSubPr>
                                  <m:ctrlPr>
                                    <a:rPr lang="zh-CN" altLang="zh-CN" sz="2800" b="0" i="1">
                                      <a:latin typeface="Cambria Math" panose="02040503050406030204" pitchFamily="18" charset="0"/>
                                    </a:rPr>
                                  </m:ctrlPr>
                                </m:sSubPr>
                                <m:e>
                                  <m:r>
                                    <m:rPr>
                                      <m:nor/>
                                    </m:rPr>
                                    <a:rPr lang="en-US" altLang="zh-CN" sz="2800" b="0" i="1">
                                      <a:latin typeface="Times New Roman" panose="02020603050405020304" pitchFamily="18" charset="0"/>
                                      <a:cs typeface="Times New Roman" panose="02020603050405020304" pitchFamily="18" charset="0"/>
                                    </a:rPr>
                                    <m:t>Z</m:t>
                                  </m:r>
                                </m:e>
                                <m:sub>
                                  <m:r>
                                    <a:rPr lang="en-US" altLang="zh-CN" sz="2800" b="0" i="1" smtClean="0">
                                      <a:latin typeface="Cambria Math" panose="02040503050406030204" pitchFamily="18" charset="0"/>
                                    </a:rPr>
                                    <m:t>2</m:t>
                                  </m:r>
                                </m:sub>
                              </m:sSub>
                              <m:sSup>
                                <m:sSupPr>
                                  <m:ctrlPr>
                                    <a:rPr lang="zh-CN" altLang="zh-CN" sz="2800" b="0" i="1">
                                      <a:latin typeface="Cambria Math" panose="02040503050406030204" pitchFamily="18" charset="0"/>
                                    </a:rPr>
                                  </m:ctrlPr>
                                </m:sSupPr>
                                <m:e>
                                  <m:r>
                                    <m:rPr>
                                      <m:nor/>
                                    </m:rPr>
                                    <a:rPr lang="en-US" altLang="zh-CN" sz="2800" b="0" i="1">
                                      <a:latin typeface="Times New Roman" panose="02020603050405020304" pitchFamily="18" charset="0"/>
                                      <a:cs typeface="Times New Roman" panose="02020603050405020304" pitchFamily="18" charset="0"/>
                                    </a:rPr>
                                    <m:t>e</m:t>
                                  </m:r>
                                </m:e>
                                <m:sup>
                                  <m:r>
                                    <a:rPr lang="en-US" altLang="zh-CN" sz="2800" b="0" i="1">
                                      <a:latin typeface="Cambria Math" panose="02040503050406030204" pitchFamily="18" charset="0"/>
                                    </a:rPr>
                                    <m:t>2</m:t>
                                  </m:r>
                                </m:sup>
                              </m:sSup>
                            </m:num>
                            <m:den>
                              <m:r>
                                <m:rPr>
                                  <m:nor/>
                                </m:rPr>
                                <a:rPr lang="en-US" altLang="zh-CN" sz="2800" b="0">
                                  <a:latin typeface="Times New Roman" panose="02020603050405020304" pitchFamily="18" charset="0"/>
                                  <a:cs typeface="Times New Roman" panose="02020603050405020304" pitchFamily="18" charset="0"/>
                                </a:rPr>
                                <m:t>4</m:t>
                              </m:r>
                              <m:r>
                                <m:rPr>
                                  <m:nor/>
                                </m:rPr>
                                <a:rPr lang="en-US" altLang="zh-CN" sz="2800" b="0" i="1">
                                  <a:latin typeface="Times New Roman" panose="02020603050405020304" pitchFamily="18" charset="0"/>
                                  <a:cs typeface="Times New Roman" panose="02020603050405020304" pitchFamily="18" charset="0"/>
                                </a:rPr>
                                <m:t>E</m:t>
                              </m:r>
                            </m:den>
                          </m:f>
                          <m:sSup>
                            <m:sSupPr>
                              <m:ctrlPr>
                                <a:rPr lang="zh-CN" altLang="zh-CN" sz="2800" b="0" i="1">
                                  <a:latin typeface="Cambria Math" panose="02040503050406030204" pitchFamily="18" charset="0"/>
                                </a:rPr>
                              </m:ctrlPr>
                            </m:sSupPr>
                            <m:e>
                              <m:r>
                                <m:rPr>
                                  <m:nor/>
                                </m:rPr>
                                <a:rPr lang="en-US" altLang="zh-CN" sz="2800" b="0">
                                  <a:latin typeface="Times New Roman" panose="02020603050405020304" pitchFamily="18" charset="0"/>
                                  <a:cs typeface="Times New Roman" panose="02020603050405020304" pitchFamily="18" charset="0"/>
                                </a:rPr>
                                <m:t>)</m:t>
                              </m:r>
                            </m:e>
                            <m:sup>
                              <m:r>
                                <a:rPr lang="en-US" altLang="zh-CN" sz="2800" b="0" i="1">
                                  <a:latin typeface="Cambria Math" panose="02040503050406030204" pitchFamily="18" charset="0"/>
                                </a:rPr>
                                <m:t>2</m:t>
                              </m:r>
                            </m:sup>
                          </m:sSup>
                          <m:f>
                            <m:fPr>
                              <m:ctrlPr>
                                <a:rPr lang="zh-CN" altLang="zh-CN" sz="2800" b="0" i="1">
                                  <a:latin typeface="Cambria Math" panose="02040503050406030204" pitchFamily="18" charset="0"/>
                                </a:rPr>
                              </m:ctrlPr>
                            </m:fPr>
                            <m:num>
                              <m:r>
                                <m:rPr>
                                  <m:nor/>
                                </m:rPr>
                                <a:rPr lang="zh-CN" altLang="en-US" sz="2800" b="0">
                                  <a:solidFill>
                                    <a:srgbClr val="000000"/>
                                  </a:solidFill>
                                  <a:latin typeface="Times New Roman" panose="02020603050405020304" pitchFamily="18" charset="0"/>
                                  <a:cs typeface="Times New Roman" panose="02020603050405020304" pitchFamily="18" charset="0"/>
                                </a:rPr>
                                <m:t>2</m:t>
                              </m:r>
                              <m:r>
                                <m:rPr>
                                  <m:nor/>
                                </m:rPr>
                                <a:rPr lang="zh-CN" altLang="en-US" sz="2800" b="0">
                                  <a:solidFill>
                                    <a:srgbClr val="000000"/>
                                  </a:solidFill>
                                  <a:latin typeface="Times New Roman" panose="02020603050405020304" pitchFamily="18" charset="0"/>
                                  <a:cs typeface="Times New Roman" panose="02020603050405020304" pitchFamily="18" charset="0"/>
                                </a:rPr>
                                <m:t>π</m:t>
                              </m:r>
                              <m:func>
                                <m:funcPr>
                                  <m:ctrlPr>
                                    <a:rPr lang="zh-CN" altLang="en-US" sz="2800" b="0" i="1">
                                      <a:solidFill>
                                        <a:srgbClr val="000000"/>
                                      </a:solidFill>
                                      <a:latin typeface="Cambria Math" panose="02040503050406030204" pitchFamily="18" charset="0"/>
                                    </a:rPr>
                                  </m:ctrlPr>
                                </m:funcPr>
                                <m:fName>
                                  <m:r>
                                    <m:rPr>
                                      <m:nor/>
                                    </m:rPr>
                                    <a:rPr lang="zh-CN" altLang="en-US" sz="2800" b="0">
                                      <a:solidFill>
                                        <a:srgbClr val="000000"/>
                                      </a:solidFill>
                                      <a:latin typeface="Times New Roman" panose="02020603050405020304" pitchFamily="18" charset="0"/>
                                      <a:cs typeface="Times New Roman" panose="02020603050405020304" pitchFamily="18" charset="0"/>
                                    </a:rPr>
                                    <m:t>sin</m:t>
                                  </m:r>
                                </m:fName>
                                <m:e>
                                  <m:r>
                                    <m:rPr>
                                      <m:nor/>
                                    </m:rPr>
                                    <a:rPr lang="zh-CN" altLang="en-US" sz="2800" b="0" i="1">
                                      <a:solidFill>
                                        <a:srgbClr val="000000"/>
                                      </a:solidFill>
                                      <a:latin typeface="Times New Roman" panose="02020603050405020304" pitchFamily="18" charset="0"/>
                                      <a:cs typeface="Times New Roman" panose="02020603050405020304" pitchFamily="18" charset="0"/>
                                    </a:rPr>
                                    <m:t>θ</m:t>
                                  </m:r>
                                </m:e>
                              </m:func>
                              <m:r>
                                <m:rPr>
                                  <m:nor/>
                                </m:rPr>
                                <a:rPr lang="zh-CN" altLang="en-US" sz="2800" b="0">
                                  <a:solidFill>
                                    <a:srgbClr val="000000"/>
                                  </a:solidFill>
                                  <a:latin typeface="Times New Roman" panose="02020603050405020304" pitchFamily="18" charset="0"/>
                                  <a:cs typeface="Times New Roman" panose="02020603050405020304" pitchFamily="18" charset="0"/>
                                </a:rPr>
                                <m:t>d</m:t>
                              </m:r>
                              <m:r>
                                <m:rPr>
                                  <m:nor/>
                                </m:rPr>
                                <a:rPr lang="zh-CN" altLang="en-US" sz="2800" b="0" i="1">
                                  <a:solidFill>
                                    <a:srgbClr val="000000"/>
                                  </a:solidFill>
                                  <a:latin typeface="Times New Roman" panose="02020603050405020304" pitchFamily="18" charset="0"/>
                                  <a:cs typeface="Times New Roman" panose="02020603050405020304" pitchFamily="18" charset="0"/>
                                </a:rPr>
                                <m:t>θ</m:t>
                              </m:r>
                            </m:num>
                            <m:den>
                              <m:func>
                                <m:funcPr>
                                  <m:ctrlPr>
                                    <a:rPr lang="zh-CN" altLang="zh-CN" sz="2800" b="0" i="1">
                                      <a:latin typeface="Cambria Math" panose="02040503050406030204" pitchFamily="18" charset="0"/>
                                    </a:rPr>
                                  </m:ctrlPr>
                                </m:funcPr>
                                <m:fName>
                                  <m:sSup>
                                    <m:sSupPr>
                                      <m:ctrlPr>
                                        <a:rPr lang="zh-CN" altLang="zh-CN" sz="2800" b="0" i="1">
                                          <a:latin typeface="Cambria Math" panose="02040503050406030204" pitchFamily="18" charset="0"/>
                                        </a:rPr>
                                      </m:ctrlPr>
                                    </m:sSupPr>
                                    <m:e>
                                      <m:r>
                                        <m:rPr>
                                          <m:nor/>
                                        </m:rPr>
                                        <a:rPr lang="en-US" altLang="zh-CN" sz="2800" b="0">
                                          <a:latin typeface="Times New Roman" panose="02020603050405020304" pitchFamily="18" charset="0"/>
                                          <a:cs typeface="Times New Roman" panose="02020603050405020304" pitchFamily="18" charset="0"/>
                                        </a:rPr>
                                        <m:t>sin</m:t>
                                      </m:r>
                                    </m:e>
                                    <m:sup>
                                      <m:r>
                                        <a:rPr lang="en-US" altLang="zh-CN" sz="2800" b="0" i="1">
                                          <a:latin typeface="Cambria Math" panose="02040503050406030204" pitchFamily="18" charset="0"/>
                                        </a:rPr>
                                        <m:t>4</m:t>
                                      </m:r>
                                    </m:sup>
                                  </m:sSup>
                                </m:fName>
                                <m:e>
                                  <m:f>
                                    <m:fPr>
                                      <m:ctrlPr>
                                        <a:rPr lang="zh-CN" altLang="zh-CN" sz="2800" b="0" i="1">
                                          <a:latin typeface="Cambria Math" panose="02040503050406030204" pitchFamily="18" charset="0"/>
                                        </a:rPr>
                                      </m:ctrlPr>
                                    </m:fPr>
                                    <m:num>
                                      <m:r>
                                        <m:rPr>
                                          <m:nor/>
                                        </m:rPr>
                                        <a:rPr lang="en-US" altLang="zh-CN" sz="2800" b="0" i="1">
                                          <a:latin typeface="Times New Roman" panose="02020603050405020304" pitchFamily="18" charset="0"/>
                                          <a:cs typeface="Times New Roman" panose="02020603050405020304" pitchFamily="18" charset="0"/>
                                        </a:rPr>
                                        <m:t>θ</m:t>
                                      </m:r>
                                    </m:num>
                                    <m:den>
                                      <m:r>
                                        <m:rPr>
                                          <m:nor/>
                                        </m:rPr>
                                        <a:rPr lang="en-US" altLang="zh-CN" sz="2800" b="0">
                                          <a:latin typeface="Times New Roman" panose="02020603050405020304" pitchFamily="18" charset="0"/>
                                          <a:cs typeface="Times New Roman" panose="02020603050405020304" pitchFamily="18" charset="0"/>
                                        </a:rPr>
                                        <m:t>2</m:t>
                                      </m:r>
                                    </m:den>
                                  </m:f>
                                </m:e>
                              </m:func>
                            </m:den>
                          </m:f>
                        </m:e>
                      </m:nary>
                    </m:oMath>
                  </m:oMathPara>
                </a14:m>
                <a:endParaRPr lang="zh-CN" altLang="en-US" sz="2800" b="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721073" y="3797392"/>
                <a:ext cx="5803255" cy="1444242"/>
              </a:xfrm>
              <a:prstGeom prst="rect">
                <a:avLst/>
              </a:prstGeom>
              <a:blipFill rotWithShape="1">
                <a:blip r:embed="rId2"/>
                <a:stretch>
                  <a:fillRect l="-4" t="-6" r="4" b="-3230"/>
                </a:stretch>
              </a:blipFill>
            </p:spPr>
            <p:txBody>
              <a:bodyPr/>
              <a:lstStyle/>
              <a:p>
                <a:r>
                  <a:rPr lang="zh-CN" altLang="en-US">
                    <a:noFill/>
                  </a:rPr>
                  <a:t> </a:t>
                </a:r>
              </a:p>
            </p:txBody>
          </p:sp>
        </mc:Fallback>
      </mc:AlternateContent>
      <p:sp>
        <p:nvSpPr>
          <p:cNvPr id="2" name="Text Box 5"/>
          <p:cNvSpPr txBox="1">
            <a:spLocks noChangeArrowheads="1"/>
          </p:cNvSpPr>
          <p:nvPr/>
        </p:nvSpPr>
        <p:spPr bwMode="auto">
          <a:xfrm>
            <a:off x="611560" y="836712"/>
            <a:ext cx="806489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lgn="just">
              <a:spcBef>
                <a:spcPct val="50000"/>
              </a:spcBef>
              <a:buClr>
                <a:srgbClr val="C47546"/>
              </a:buClr>
              <a:buSzPct val="80000"/>
              <a:buFontTx/>
              <a:buNone/>
            </a:pP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rPr>
              <a:t>例</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rPr>
              <a:t>1</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rPr>
              <a:t>：卢瑟福散射中用的</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粒子是镭衰变放出的，其动能是</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4.78MeV</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。靶为金箔，厚度是</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1m</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，其密度为</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1.9310</a:t>
            </a:r>
            <a:r>
              <a:rPr kumimoji="1" lang="en-US" altLang="zh-CN" sz="2400" baseline="300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4</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kg/m</a:t>
            </a:r>
            <a:r>
              <a:rPr kumimoji="1" lang="en-US" altLang="zh-CN" sz="2400" baseline="300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3</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，其核电荷数</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Z</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为</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79</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，质量数</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A</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为</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197</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。试计算散射角大于</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90</a:t>
            </a:r>
            <a:r>
              <a:rPr kumimoji="1" lang="en-US" altLang="zh-CN" sz="2400" baseline="300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o</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的粒子占总的入射粒子的百分比</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rPr>
              <a:t>.</a:t>
            </a:r>
          </a:p>
        </p:txBody>
      </p:sp>
      <p:sp>
        <p:nvSpPr>
          <p:cNvPr id="3" name="Text Box 16"/>
          <p:cNvSpPr txBox="1">
            <a:spLocks noChangeArrowheads="1"/>
          </p:cNvSpPr>
          <p:nvPr/>
        </p:nvSpPr>
        <p:spPr bwMode="auto">
          <a:xfrm>
            <a:off x="162297" y="2838939"/>
            <a:ext cx="692150" cy="396875"/>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000" dirty="0"/>
              <a:t>解：</a:t>
            </a:r>
          </a:p>
        </p:txBody>
      </p:sp>
      <p:sp>
        <p:nvSpPr>
          <p:cNvPr id="6" name="Rectangle 20"/>
          <p:cNvSpPr>
            <a:spLocks noChangeArrowheads="1"/>
          </p:cNvSpPr>
          <p:nvPr/>
        </p:nvSpPr>
        <p:spPr bwMode="auto">
          <a:xfrm>
            <a:off x="162297" y="4355505"/>
            <a:ext cx="9144000" cy="396875"/>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endParaRPr lang="zh-CN" altLang="en-US" sz="2000"/>
          </a:p>
        </p:txBody>
      </p:sp>
      <p:sp>
        <p:nvSpPr>
          <p:cNvPr id="11" name="Text Box 24"/>
          <p:cNvSpPr txBox="1">
            <a:spLocks noChangeArrowheads="1"/>
          </p:cNvSpPr>
          <p:nvPr/>
        </p:nvSpPr>
        <p:spPr bwMode="auto">
          <a:xfrm>
            <a:off x="1781547" y="6170456"/>
            <a:ext cx="5902325" cy="45720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400" dirty="0">
                <a:solidFill>
                  <a:srgbClr val="CC00FF"/>
                </a:solidFill>
              </a:rPr>
              <a:t>与</a:t>
            </a:r>
            <a:r>
              <a:rPr lang="zh-CN" altLang="en-US" sz="2400" dirty="0">
                <a:solidFill>
                  <a:srgbClr val="CC00FF"/>
                </a:solidFill>
                <a:sym typeface="Symbol" panose="05050102010706020507" pitchFamily="18" charset="2"/>
              </a:rPr>
              <a:t></a:t>
            </a:r>
            <a:r>
              <a:rPr lang="zh-CN" altLang="en-US" sz="2400" dirty="0">
                <a:solidFill>
                  <a:srgbClr val="CC00FF"/>
                </a:solidFill>
              </a:rPr>
              <a:t>粒子散射实验得出的</a:t>
            </a:r>
            <a:r>
              <a:rPr lang="en-US" altLang="zh-CN" sz="2400" dirty="0">
                <a:solidFill>
                  <a:srgbClr val="CC00FF"/>
                </a:solidFill>
              </a:rPr>
              <a:t>1/8000</a:t>
            </a:r>
            <a:r>
              <a:rPr lang="zh-CN" altLang="en-US" sz="2400" dirty="0">
                <a:solidFill>
                  <a:srgbClr val="CC00FF"/>
                </a:solidFill>
              </a:rPr>
              <a:t>吻合很好！</a:t>
            </a:r>
          </a:p>
        </p:txBody>
      </p:sp>
      <p:sp>
        <p:nvSpPr>
          <p:cNvPr id="1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p:cNvSpPr txBox="1"/>
              <p:nvPr/>
            </p:nvSpPr>
            <p:spPr>
              <a:xfrm>
                <a:off x="691778" y="2569322"/>
                <a:ext cx="8824590" cy="1168718"/>
              </a:xfrm>
              <a:prstGeom prst="rect">
                <a:avLst/>
              </a:prstGeom>
              <a:noFill/>
            </p:spPr>
            <p:txBody>
              <a:bodyPr wrap="square">
                <a:spAutoFit/>
              </a:bodyPr>
              <a:lstStyle/>
              <a:p>
                <a14:m>
                  <m:oMath xmlns:m="http://schemas.openxmlformats.org/officeDocument/2006/math">
                    <m:r>
                      <m:rPr>
                        <m:nor/>
                      </m:rPr>
                      <a:rPr lang="en-US" altLang="zh-CN" sz="2800" b="0" smtClean="0">
                        <a:effectLst/>
                        <a:latin typeface="Times New Roman" panose="02020603050405020304" pitchFamily="18" charset="0"/>
                      </a:rPr>
                      <m:t>d</m:t>
                    </m:r>
                    <m:r>
                      <m:rPr>
                        <m:nor/>
                      </m:rPr>
                      <a:rPr lang="en-US" altLang="zh-CN" sz="2800" b="0" i="1" smtClean="0">
                        <a:effectLst/>
                        <a:latin typeface="Times New Roman" panose="02020603050405020304" pitchFamily="18" charset="0"/>
                      </a:rPr>
                      <m:t>p</m:t>
                    </m:r>
                    <m:d>
                      <m:dPr>
                        <m:ctrlPr>
                          <a:rPr lang="zh-CN" altLang="zh-CN" sz="2800" b="0" i="1">
                            <a:effectLst/>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altLang="zh-CN" sz="2800" b="0" i="1">
                            <a:effectLst/>
                            <a:latin typeface="Times New Roman" panose="02020603050405020304" pitchFamily="18" charset="0"/>
                          </a:rPr>
                          <m:t>θ</m:t>
                        </m:r>
                      </m:e>
                    </m:d>
                    <m:r>
                      <m:rPr>
                        <m:nor/>
                      </m:rPr>
                      <a:rPr lang="en-US" altLang="zh-CN" sz="2800" b="0" i="0" smtClean="0">
                        <a:effectLst/>
                        <a:latin typeface="Cambria Math" panose="02040503050406030204" pitchFamily="18" charset="0"/>
                      </a:rPr>
                      <m:t> </m:t>
                    </m:r>
                    <m:r>
                      <m:rPr>
                        <m:nor/>
                      </m:rPr>
                      <a:rPr lang="en-US" altLang="zh-CN" sz="2800" b="0">
                        <a:effectLst/>
                        <a:latin typeface="Times New Roman" panose="02020603050405020304" pitchFamily="18" charset="0"/>
                      </a:rPr>
                      <m:t>=</m:t>
                    </m:r>
                    <m:r>
                      <a:rPr lang="en-US" altLang="zh-CN" sz="2800" b="0" i="1" smtClean="0">
                        <a:effectLst/>
                        <a:latin typeface="Cambria Math" panose="02040503050406030204" pitchFamily="18" charset="0"/>
                      </a:rPr>
                      <m:t> </m:t>
                    </m:r>
                    <m:r>
                      <m:rPr>
                        <m:nor/>
                      </m:rPr>
                      <a:rPr lang="en-US" altLang="zh-CN" sz="2800" b="0" i="1">
                        <a:effectLst/>
                        <a:latin typeface="Times New Roman" panose="02020603050405020304" pitchFamily="18" charset="0"/>
                      </a:rPr>
                      <m:t>nt</m:t>
                    </m:r>
                    <m:r>
                      <m:rPr>
                        <m:nor/>
                      </m:rPr>
                      <a:rPr lang="en-US" altLang="zh-CN" sz="2800" b="0">
                        <a:effectLst/>
                        <a:latin typeface="Times New Roman" panose="02020603050405020304" pitchFamily="18" charset="0"/>
                      </a:rPr>
                      <m:t>d</m:t>
                    </m:r>
                    <m:r>
                      <m:rPr>
                        <m:nor/>
                      </m:rPr>
                      <a:rPr lang="en-US" altLang="zh-CN" sz="2800" b="0" i="1">
                        <a:effectLst/>
                        <a:latin typeface="Times New Roman" panose="02020603050405020304" pitchFamily="18" charset="0"/>
                      </a:rPr>
                      <m:t>σ</m:t>
                    </m:r>
                    <m:r>
                      <m:rPr>
                        <m:nor/>
                      </m:rPr>
                      <a:rPr lang="en-US" altLang="zh-CN" sz="2800" b="0" i="1" smtClean="0">
                        <a:effectLst/>
                        <a:latin typeface="Times New Roman" panose="02020603050405020304" pitchFamily="18" charset="0"/>
                      </a:rPr>
                      <m:t> </m:t>
                    </m:r>
                    <m:r>
                      <m:rPr>
                        <m:nor/>
                      </m:rPr>
                      <a:rPr lang="en-US" altLang="zh-CN" sz="2800" b="0">
                        <a:effectLst/>
                        <a:latin typeface="Times New Roman" panose="02020603050405020304" pitchFamily="18" charset="0"/>
                      </a:rPr>
                      <m:t>=</m:t>
                    </m:r>
                    <m:r>
                      <m:rPr>
                        <m:nor/>
                      </m:rPr>
                      <a:rPr lang="en-US" altLang="zh-CN" sz="2800" b="0" i="0" smtClean="0">
                        <a:effectLst/>
                        <a:latin typeface="Times New Roman" panose="02020603050405020304" pitchFamily="18" charset="0"/>
                      </a:rPr>
                      <m:t> </m:t>
                    </m:r>
                    <m:f>
                      <m:fPr>
                        <m:ctrlPr>
                          <a:rPr lang="zh-CN" altLang="zh-CN" sz="2800" b="0" i="1">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800" b="0" i="1">
                            <a:effectLst/>
                            <a:latin typeface="Times New Roman" panose="02020603050405020304" pitchFamily="18" charset="0"/>
                          </a:rPr>
                          <m:t>nt</m:t>
                        </m:r>
                        <m:sSup>
                          <m:sSupPr>
                            <m:ctrlPr>
                              <a:rPr lang="zh-CN" altLang="zh-CN" sz="2800" b="0" i="1">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800" b="0" i="1">
                                <a:effectLst/>
                                <a:latin typeface="Times New Roman" panose="02020603050405020304" pitchFamily="18" charset="0"/>
                              </a:rPr>
                              <m:t>a</m:t>
                            </m:r>
                          </m:e>
                          <m:sup>
                            <m:r>
                              <a:rPr lang="en-US" altLang="zh-CN" sz="2800" b="0" i="1" smtClean="0">
                                <a:effectLst/>
                                <a:latin typeface="Cambria Math" panose="02040503050406030204" pitchFamily="18" charset="0"/>
                              </a:rPr>
                              <m:t>2</m:t>
                            </m:r>
                          </m:sup>
                        </m:sSup>
                        <m:r>
                          <m:rPr>
                            <m:nor/>
                          </m:rPr>
                          <a:rPr lang="en-US" altLang="zh-CN" sz="2800" b="0">
                            <a:effectLst/>
                            <a:latin typeface="Times New Roman" panose="02020603050405020304" pitchFamily="18" charset="0"/>
                          </a:rPr>
                          <m:t>d</m:t>
                        </m:r>
                        <m:r>
                          <m:rPr>
                            <m:nor/>
                          </m:rPr>
                          <a:rPr lang="en-US" altLang="zh-CN" sz="2800" b="0" i="1">
                            <a:effectLst/>
                            <a:latin typeface="Times New Roman" panose="02020603050405020304" pitchFamily="18" charset="0"/>
                          </a:rPr>
                          <m:t>Ω</m:t>
                        </m:r>
                      </m:num>
                      <m:den>
                        <m:func>
                          <m:funcPr>
                            <m:ctrlPr>
                              <a:rPr lang="zh-CN" altLang="zh-CN" sz="2800" b="0" i="1">
                                <a:effectLst/>
                                <a:latin typeface="Cambria Math" panose="02040503050406030204" pitchFamily="18" charset="0"/>
                                <a:ea typeface="Cambria Math" panose="02040503050406030204" pitchFamily="18" charset="0"/>
                                <a:cs typeface="Times New Roman" panose="02020603050405020304" pitchFamily="18" charset="0"/>
                              </a:rPr>
                            </m:ctrlPr>
                          </m:funcPr>
                          <m:fName>
                            <m:sSup>
                              <m:sSupPr>
                                <m:ctrlPr>
                                  <a:rPr lang="zh-CN" altLang="zh-CN" sz="2800" b="0" i="1">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800" b="0">
                                    <a:effectLst/>
                                    <a:latin typeface="Times New Roman" panose="02020603050405020304" pitchFamily="18" charset="0"/>
                                  </a:rPr>
                                  <m:t>16</m:t>
                                </m:r>
                                <m:r>
                                  <m:rPr>
                                    <m:nor/>
                                  </m:rPr>
                                  <a:rPr lang="en-US" altLang="zh-CN" sz="2800" b="0">
                                    <a:effectLst/>
                                    <a:latin typeface="Times New Roman" panose="02020603050405020304" pitchFamily="18" charset="0"/>
                                  </a:rPr>
                                  <m:t>sin</m:t>
                                </m:r>
                              </m:e>
                              <m:sup>
                                <m:r>
                                  <a:rPr lang="en-US" altLang="zh-CN" sz="2800" b="0" i="1" smtClean="0">
                                    <a:effectLst/>
                                    <a:latin typeface="Cambria Math" panose="02040503050406030204" pitchFamily="18" charset="0"/>
                                  </a:rPr>
                                  <m:t>4</m:t>
                                </m:r>
                              </m:sup>
                            </m:sSup>
                          </m:fName>
                          <m:e>
                            <m:f>
                              <m:fPr>
                                <m:ctrlPr>
                                  <a:rPr lang="zh-CN" altLang="zh-CN" sz="2800" b="0" i="1">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2800" b="0" i="1">
                                    <a:effectLst/>
                                    <a:latin typeface="Times New Roman" panose="02020603050405020304" pitchFamily="18" charset="0"/>
                                  </a:rPr>
                                  <m:t>θ</m:t>
                                </m:r>
                              </m:num>
                              <m:den>
                                <m:r>
                                  <m:rPr>
                                    <m:nor/>
                                  </m:rPr>
                                  <a:rPr lang="en-US" altLang="zh-CN" sz="2800" b="0">
                                    <a:effectLst/>
                                    <a:latin typeface="Times New Roman" panose="02020603050405020304" pitchFamily="18" charset="0"/>
                                  </a:rPr>
                                  <m:t>2</m:t>
                                </m:r>
                              </m:den>
                            </m:f>
                          </m:e>
                        </m:func>
                      </m:den>
                    </m:f>
                  </m:oMath>
                </a14:m>
                <a:r>
                  <a:rPr lang="en-US" altLang="zh-CN" sz="2800" b="0" dirty="0">
                    <a:cs typeface="Times New Roman" panose="02020603050405020304" pitchFamily="18" charset="0"/>
                  </a:rPr>
                  <a:t> </a:t>
                </a:r>
                <a14:m>
                  <m:oMath xmlns:m="http://schemas.openxmlformats.org/officeDocument/2006/math">
                    <m:r>
                      <a:rPr lang="en-US" altLang="zh-CN" sz="2800" b="0" i="0" smtClean="0">
                        <a:latin typeface="Cambria Math" panose="02040503050406030204" pitchFamily="18" charset="0"/>
                        <a:cs typeface="Times New Roman" panose="02020603050405020304" pitchFamily="18" charset="0"/>
                      </a:rPr>
                      <m:t>=</m:t>
                    </m:r>
                    <m:r>
                      <m:rPr>
                        <m:nor/>
                      </m:rPr>
                      <a:rPr lang="en-US" altLang="zh-CN" sz="2800" b="0" i="1" smtClean="0">
                        <a:latin typeface="Times New Roman" panose="02020603050405020304" pitchFamily="18" charset="0"/>
                        <a:cs typeface="Times New Roman" panose="02020603050405020304" pitchFamily="18" charset="0"/>
                      </a:rPr>
                      <m:t>nt</m:t>
                    </m:r>
                    <m:r>
                      <m:rPr>
                        <m:nor/>
                      </m:rPr>
                      <a:rPr lang="en-US" altLang="zh-CN" sz="2800" b="0">
                        <a:latin typeface="Times New Roman" panose="02020603050405020304" pitchFamily="18" charset="0"/>
                        <a:cs typeface="Times New Roman" panose="02020603050405020304" pitchFamily="18" charset="0"/>
                      </a:rPr>
                      <m:t>(</m:t>
                    </m:r>
                    <m:f>
                      <m:fPr>
                        <m:ctrlPr>
                          <a:rPr lang="zh-CN" altLang="zh-CN" sz="2800" b="0" i="1">
                            <a:latin typeface="Cambria Math" panose="02040503050406030204" pitchFamily="18" charset="0"/>
                          </a:rPr>
                        </m:ctrlPr>
                      </m:fPr>
                      <m:num>
                        <m:r>
                          <m:rPr>
                            <m:nor/>
                          </m:rPr>
                          <a:rPr lang="en-US" altLang="zh-CN" sz="2800" b="0">
                            <a:latin typeface="Times New Roman" panose="02020603050405020304" pitchFamily="18" charset="0"/>
                            <a:cs typeface="Times New Roman" panose="02020603050405020304" pitchFamily="18" charset="0"/>
                          </a:rPr>
                          <m:t>1</m:t>
                        </m:r>
                      </m:num>
                      <m:den>
                        <m:r>
                          <m:rPr>
                            <m:nor/>
                          </m:rPr>
                          <a:rPr lang="en-US" altLang="zh-CN" sz="2800" b="0">
                            <a:latin typeface="Times New Roman" panose="02020603050405020304" pitchFamily="18" charset="0"/>
                            <a:cs typeface="Times New Roman" panose="02020603050405020304" pitchFamily="18" charset="0"/>
                          </a:rPr>
                          <m:t>4</m:t>
                        </m:r>
                        <m:r>
                          <m:rPr>
                            <m:nor/>
                          </m:rPr>
                          <a:rPr lang="en-US" altLang="zh-CN" sz="2800" b="0">
                            <a:latin typeface="Times New Roman" panose="02020603050405020304" pitchFamily="18" charset="0"/>
                            <a:cs typeface="Times New Roman" panose="02020603050405020304" pitchFamily="18" charset="0"/>
                          </a:rPr>
                          <m:t>π</m:t>
                        </m:r>
                        <m:sSub>
                          <m:sSubPr>
                            <m:ctrlPr>
                              <a:rPr lang="zh-CN" altLang="zh-CN" sz="2800" b="0" i="1">
                                <a:latin typeface="Cambria Math" panose="02040503050406030204" pitchFamily="18" charset="0"/>
                              </a:rPr>
                            </m:ctrlPr>
                          </m:sSubPr>
                          <m:e>
                            <m:r>
                              <m:rPr>
                                <m:nor/>
                              </m:rPr>
                              <a:rPr lang="en-US" altLang="zh-CN" sz="2800" b="0" i="1">
                                <a:latin typeface="Times New Roman" panose="02020603050405020304" pitchFamily="18" charset="0"/>
                                <a:cs typeface="Times New Roman" panose="02020603050405020304" pitchFamily="18" charset="0"/>
                              </a:rPr>
                              <m:t>ε</m:t>
                            </m:r>
                          </m:e>
                          <m:sub>
                            <m:r>
                              <a:rPr lang="en-US" altLang="zh-CN" sz="2800" b="0" i="1">
                                <a:latin typeface="Cambria Math" panose="02040503050406030204" pitchFamily="18" charset="0"/>
                              </a:rPr>
                              <m:t>0</m:t>
                            </m:r>
                          </m:sub>
                        </m:sSub>
                      </m:den>
                    </m:f>
                    <m:sSup>
                      <m:sSupPr>
                        <m:ctrlPr>
                          <a:rPr lang="zh-CN" altLang="zh-CN" sz="2800" b="0" i="1">
                            <a:latin typeface="Cambria Math" panose="02040503050406030204" pitchFamily="18" charset="0"/>
                          </a:rPr>
                        </m:ctrlPr>
                      </m:sSupPr>
                      <m:e>
                        <m:r>
                          <m:rPr>
                            <m:nor/>
                          </m:rPr>
                          <a:rPr lang="en-US" altLang="zh-CN" sz="2800" b="0">
                            <a:latin typeface="Times New Roman" panose="02020603050405020304" pitchFamily="18" charset="0"/>
                            <a:cs typeface="Times New Roman" panose="02020603050405020304" pitchFamily="18" charset="0"/>
                          </a:rPr>
                          <m:t>)</m:t>
                        </m:r>
                      </m:e>
                      <m:sup>
                        <m:r>
                          <a:rPr lang="en-US" altLang="zh-CN" sz="2800" b="0" i="1">
                            <a:latin typeface="Cambria Math" panose="02040503050406030204" pitchFamily="18" charset="0"/>
                          </a:rPr>
                          <m:t>2</m:t>
                        </m:r>
                      </m:sup>
                    </m:sSup>
                    <m:r>
                      <m:rPr>
                        <m:nor/>
                      </m:rPr>
                      <a:rPr lang="en-US" altLang="zh-CN" sz="2800" b="0">
                        <a:latin typeface="Times New Roman" panose="02020603050405020304" pitchFamily="18" charset="0"/>
                        <a:cs typeface="Times New Roman" panose="02020603050405020304" pitchFamily="18" charset="0"/>
                      </a:rPr>
                      <m:t>(</m:t>
                    </m:r>
                    <m:f>
                      <m:fPr>
                        <m:ctrlPr>
                          <a:rPr lang="zh-CN" altLang="zh-CN" sz="2800" b="0" i="1">
                            <a:latin typeface="Cambria Math" panose="02040503050406030204" pitchFamily="18" charset="0"/>
                          </a:rPr>
                        </m:ctrlPr>
                      </m:fPr>
                      <m:num>
                        <m:sSub>
                          <m:sSubPr>
                            <m:ctrlPr>
                              <a:rPr lang="zh-CN" altLang="zh-CN" sz="2800" b="0" i="1">
                                <a:latin typeface="Cambria Math" panose="02040503050406030204" pitchFamily="18" charset="0"/>
                              </a:rPr>
                            </m:ctrlPr>
                          </m:sSubPr>
                          <m:e>
                            <m:r>
                              <m:rPr>
                                <m:nor/>
                              </m:rPr>
                              <a:rPr lang="en-US" altLang="zh-CN" sz="2800" b="0" i="1">
                                <a:latin typeface="Times New Roman" panose="02020603050405020304" pitchFamily="18" charset="0"/>
                                <a:cs typeface="Times New Roman" panose="02020603050405020304" pitchFamily="18" charset="0"/>
                              </a:rPr>
                              <m:t>Z</m:t>
                            </m:r>
                          </m:e>
                          <m:sub>
                            <m:r>
                              <a:rPr lang="en-US" altLang="zh-CN" sz="2800" b="0" i="1">
                                <a:latin typeface="Cambria Math" panose="02040503050406030204" pitchFamily="18" charset="0"/>
                              </a:rPr>
                              <m:t>1</m:t>
                            </m:r>
                          </m:sub>
                        </m:sSub>
                        <m:sSub>
                          <m:sSubPr>
                            <m:ctrlPr>
                              <a:rPr lang="zh-CN" altLang="zh-CN" sz="2800" b="0" i="1">
                                <a:latin typeface="Cambria Math" panose="02040503050406030204" pitchFamily="18" charset="0"/>
                              </a:rPr>
                            </m:ctrlPr>
                          </m:sSubPr>
                          <m:e>
                            <m:r>
                              <m:rPr>
                                <m:nor/>
                              </m:rPr>
                              <a:rPr lang="en-US" altLang="zh-CN" sz="2800" b="0" i="1">
                                <a:latin typeface="Times New Roman" panose="02020603050405020304" pitchFamily="18" charset="0"/>
                                <a:cs typeface="Times New Roman" panose="02020603050405020304" pitchFamily="18" charset="0"/>
                              </a:rPr>
                              <m:t>Z</m:t>
                            </m:r>
                          </m:e>
                          <m:sub>
                            <m:r>
                              <a:rPr lang="en-US" altLang="zh-CN" sz="2800" b="0" i="1" smtClean="0">
                                <a:latin typeface="Cambria Math" panose="02040503050406030204" pitchFamily="18" charset="0"/>
                              </a:rPr>
                              <m:t>2</m:t>
                            </m:r>
                          </m:sub>
                        </m:sSub>
                        <m:sSup>
                          <m:sSupPr>
                            <m:ctrlPr>
                              <a:rPr lang="zh-CN" altLang="zh-CN" sz="2800" b="0" i="1">
                                <a:latin typeface="Cambria Math" panose="02040503050406030204" pitchFamily="18" charset="0"/>
                              </a:rPr>
                            </m:ctrlPr>
                          </m:sSupPr>
                          <m:e>
                            <m:r>
                              <m:rPr>
                                <m:nor/>
                              </m:rPr>
                              <a:rPr lang="en-US" altLang="zh-CN" sz="2800" b="0" i="1">
                                <a:latin typeface="Times New Roman" panose="02020603050405020304" pitchFamily="18" charset="0"/>
                                <a:cs typeface="Times New Roman" panose="02020603050405020304" pitchFamily="18" charset="0"/>
                              </a:rPr>
                              <m:t>e</m:t>
                            </m:r>
                          </m:e>
                          <m:sup>
                            <m:r>
                              <a:rPr lang="en-US" altLang="zh-CN" sz="2800" b="0" i="1">
                                <a:latin typeface="Cambria Math" panose="02040503050406030204" pitchFamily="18" charset="0"/>
                              </a:rPr>
                              <m:t>2</m:t>
                            </m:r>
                          </m:sup>
                        </m:sSup>
                      </m:num>
                      <m:den>
                        <m:r>
                          <m:rPr>
                            <m:nor/>
                          </m:rPr>
                          <a:rPr lang="en-US" altLang="zh-CN" sz="2800" b="0">
                            <a:latin typeface="Times New Roman" panose="02020603050405020304" pitchFamily="18" charset="0"/>
                            <a:cs typeface="Times New Roman" panose="02020603050405020304" pitchFamily="18" charset="0"/>
                          </a:rPr>
                          <m:t>4</m:t>
                        </m:r>
                        <m:r>
                          <m:rPr>
                            <m:nor/>
                          </m:rPr>
                          <a:rPr lang="en-US" altLang="zh-CN" sz="2800" b="0" i="1">
                            <a:latin typeface="Times New Roman" panose="02020603050405020304" pitchFamily="18" charset="0"/>
                            <a:cs typeface="Times New Roman" panose="02020603050405020304" pitchFamily="18" charset="0"/>
                          </a:rPr>
                          <m:t>E</m:t>
                        </m:r>
                      </m:den>
                    </m:f>
                    <m:sSup>
                      <m:sSupPr>
                        <m:ctrlPr>
                          <a:rPr lang="zh-CN" altLang="zh-CN" sz="2800" b="0" i="1">
                            <a:latin typeface="Cambria Math" panose="02040503050406030204" pitchFamily="18" charset="0"/>
                          </a:rPr>
                        </m:ctrlPr>
                      </m:sSupPr>
                      <m:e>
                        <m:r>
                          <m:rPr>
                            <m:nor/>
                          </m:rPr>
                          <a:rPr lang="en-US" altLang="zh-CN" sz="2800" b="0">
                            <a:latin typeface="Times New Roman" panose="02020603050405020304" pitchFamily="18" charset="0"/>
                            <a:cs typeface="Times New Roman" panose="02020603050405020304" pitchFamily="18" charset="0"/>
                          </a:rPr>
                          <m:t>)</m:t>
                        </m:r>
                      </m:e>
                      <m:sup>
                        <m:r>
                          <a:rPr lang="en-US" altLang="zh-CN" sz="2800" b="0" i="1">
                            <a:latin typeface="Cambria Math" panose="02040503050406030204" pitchFamily="18" charset="0"/>
                          </a:rPr>
                          <m:t>2</m:t>
                        </m:r>
                      </m:sup>
                    </m:sSup>
                    <m:f>
                      <m:fPr>
                        <m:ctrlPr>
                          <a:rPr lang="zh-CN" altLang="zh-CN" sz="2800" b="0" i="1">
                            <a:latin typeface="Cambria Math" panose="02040503050406030204" pitchFamily="18" charset="0"/>
                          </a:rPr>
                        </m:ctrlPr>
                      </m:fPr>
                      <m:num>
                        <m:r>
                          <m:rPr>
                            <m:nor/>
                          </m:rPr>
                          <a:rPr lang="zh-CN" altLang="en-US" sz="2800" b="0">
                            <a:solidFill>
                              <a:srgbClr val="000000"/>
                            </a:solidFill>
                            <a:latin typeface="Times New Roman" panose="02020603050405020304" pitchFamily="18" charset="0"/>
                            <a:cs typeface="Times New Roman" panose="02020603050405020304" pitchFamily="18" charset="0"/>
                          </a:rPr>
                          <m:t>2</m:t>
                        </m:r>
                        <m:r>
                          <m:rPr>
                            <m:nor/>
                          </m:rPr>
                          <a:rPr lang="zh-CN" altLang="en-US" sz="2800" b="0">
                            <a:solidFill>
                              <a:srgbClr val="000000"/>
                            </a:solidFill>
                            <a:latin typeface="Times New Roman" panose="02020603050405020304" pitchFamily="18" charset="0"/>
                            <a:cs typeface="Times New Roman" panose="02020603050405020304" pitchFamily="18" charset="0"/>
                          </a:rPr>
                          <m:t>π</m:t>
                        </m:r>
                        <m:func>
                          <m:funcPr>
                            <m:ctrlPr>
                              <a:rPr lang="zh-CN" altLang="en-US" sz="2800" b="0" i="1">
                                <a:solidFill>
                                  <a:srgbClr val="000000"/>
                                </a:solidFill>
                                <a:latin typeface="Cambria Math" panose="02040503050406030204" pitchFamily="18" charset="0"/>
                              </a:rPr>
                            </m:ctrlPr>
                          </m:funcPr>
                          <m:fName>
                            <m:r>
                              <m:rPr>
                                <m:nor/>
                              </m:rPr>
                              <a:rPr lang="zh-CN" altLang="en-US" sz="2800" b="0">
                                <a:solidFill>
                                  <a:srgbClr val="000000"/>
                                </a:solidFill>
                                <a:latin typeface="Times New Roman" panose="02020603050405020304" pitchFamily="18" charset="0"/>
                                <a:cs typeface="Times New Roman" panose="02020603050405020304" pitchFamily="18" charset="0"/>
                              </a:rPr>
                              <m:t>sin</m:t>
                            </m:r>
                          </m:fName>
                          <m:e>
                            <m:r>
                              <m:rPr>
                                <m:nor/>
                              </m:rPr>
                              <a:rPr lang="zh-CN" altLang="en-US" sz="2800" b="0" i="1">
                                <a:solidFill>
                                  <a:srgbClr val="000000"/>
                                </a:solidFill>
                                <a:latin typeface="Times New Roman" panose="02020603050405020304" pitchFamily="18" charset="0"/>
                                <a:cs typeface="Times New Roman" panose="02020603050405020304" pitchFamily="18" charset="0"/>
                              </a:rPr>
                              <m:t>θ</m:t>
                            </m:r>
                          </m:e>
                        </m:func>
                        <m:r>
                          <m:rPr>
                            <m:nor/>
                          </m:rPr>
                          <a:rPr lang="zh-CN" altLang="en-US" sz="2800" b="0">
                            <a:solidFill>
                              <a:srgbClr val="000000"/>
                            </a:solidFill>
                            <a:latin typeface="Times New Roman" panose="02020603050405020304" pitchFamily="18" charset="0"/>
                            <a:cs typeface="Times New Roman" panose="02020603050405020304" pitchFamily="18" charset="0"/>
                          </a:rPr>
                          <m:t>d</m:t>
                        </m:r>
                        <m:r>
                          <m:rPr>
                            <m:nor/>
                          </m:rPr>
                          <a:rPr lang="zh-CN" altLang="en-US" sz="2800" b="0" i="1">
                            <a:solidFill>
                              <a:srgbClr val="000000"/>
                            </a:solidFill>
                            <a:latin typeface="Times New Roman" panose="02020603050405020304" pitchFamily="18" charset="0"/>
                            <a:cs typeface="Times New Roman" panose="02020603050405020304" pitchFamily="18" charset="0"/>
                          </a:rPr>
                          <m:t>θ</m:t>
                        </m:r>
                      </m:num>
                      <m:den>
                        <m:func>
                          <m:funcPr>
                            <m:ctrlPr>
                              <a:rPr lang="zh-CN" altLang="zh-CN" sz="2800" b="0" i="1">
                                <a:latin typeface="Cambria Math" panose="02040503050406030204" pitchFamily="18" charset="0"/>
                              </a:rPr>
                            </m:ctrlPr>
                          </m:funcPr>
                          <m:fName>
                            <m:sSup>
                              <m:sSupPr>
                                <m:ctrlPr>
                                  <a:rPr lang="zh-CN" altLang="zh-CN" sz="2800" b="0" i="1">
                                    <a:latin typeface="Cambria Math" panose="02040503050406030204" pitchFamily="18" charset="0"/>
                                  </a:rPr>
                                </m:ctrlPr>
                              </m:sSupPr>
                              <m:e>
                                <m:r>
                                  <m:rPr>
                                    <m:nor/>
                                  </m:rPr>
                                  <a:rPr lang="en-US" altLang="zh-CN" sz="2800" b="0">
                                    <a:latin typeface="Times New Roman" panose="02020603050405020304" pitchFamily="18" charset="0"/>
                                    <a:cs typeface="Times New Roman" panose="02020603050405020304" pitchFamily="18" charset="0"/>
                                  </a:rPr>
                                  <m:t>sin</m:t>
                                </m:r>
                              </m:e>
                              <m:sup>
                                <m:r>
                                  <a:rPr lang="en-US" altLang="zh-CN" sz="2800" b="0" i="1">
                                    <a:latin typeface="Cambria Math" panose="02040503050406030204" pitchFamily="18" charset="0"/>
                                  </a:rPr>
                                  <m:t>4</m:t>
                                </m:r>
                              </m:sup>
                            </m:sSup>
                          </m:fName>
                          <m:e>
                            <m:f>
                              <m:fPr>
                                <m:ctrlPr>
                                  <a:rPr lang="zh-CN" altLang="zh-CN" sz="2800" b="0" i="1">
                                    <a:latin typeface="Cambria Math" panose="02040503050406030204" pitchFamily="18" charset="0"/>
                                  </a:rPr>
                                </m:ctrlPr>
                              </m:fPr>
                              <m:num>
                                <m:r>
                                  <m:rPr>
                                    <m:nor/>
                                  </m:rPr>
                                  <a:rPr lang="en-US" altLang="zh-CN" sz="2800" b="0" i="1">
                                    <a:latin typeface="Times New Roman" panose="02020603050405020304" pitchFamily="18" charset="0"/>
                                    <a:cs typeface="Times New Roman" panose="02020603050405020304" pitchFamily="18" charset="0"/>
                                  </a:rPr>
                                  <m:t>θ</m:t>
                                </m:r>
                              </m:num>
                              <m:den>
                                <m:r>
                                  <m:rPr>
                                    <m:nor/>
                                  </m:rPr>
                                  <a:rPr lang="en-US" altLang="zh-CN" sz="2800" b="0">
                                    <a:latin typeface="Times New Roman" panose="02020603050405020304" pitchFamily="18" charset="0"/>
                                    <a:cs typeface="Times New Roman" panose="02020603050405020304" pitchFamily="18" charset="0"/>
                                  </a:rPr>
                                  <m:t>2</m:t>
                                </m:r>
                              </m:den>
                            </m:f>
                          </m:e>
                        </m:func>
                      </m:den>
                    </m:f>
                  </m:oMath>
                </a14:m>
                <a:endParaRPr lang="zh-CN" altLang="en-US" sz="2800" b="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91778" y="2569322"/>
                <a:ext cx="8824590" cy="1168718"/>
              </a:xfrm>
              <a:prstGeom prst="rect">
                <a:avLst/>
              </a:prstGeom>
              <a:blipFill rotWithShape="1">
                <a:blip r:embed="rId3"/>
                <a:stretch>
                  <a:fillRect l="-3" t="-10" r="3" b="37"/>
                </a:stretch>
              </a:blipFill>
            </p:spPr>
            <p:txBody>
              <a:bodyPr/>
              <a:lstStyle/>
              <a:p>
                <a:r>
                  <a:rPr lang="zh-CN" altLang="en-US">
                    <a:noFill/>
                  </a:rPr>
                  <a:t> </a:t>
                </a:r>
              </a:p>
            </p:txBody>
          </p:sp>
        </mc:Fallback>
      </mc:AlternateContent>
      <p:grpSp>
        <p:nvGrpSpPr>
          <p:cNvPr id="24" name="组合 23"/>
          <p:cNvGrpSpPr/>
          <p:nvPr/>
        </p:nvGrpSpPr>
        <p:grpSpPr>
          <a:xfrm>
            <a:off x="2965760" y="5280941"/>
            <a:ext cx="3857547" cy="780022"/>
            <a:chOff x="1929500" y="5267781"/>
            <a:chExt cx="3857547" cy="780022"/>
          </a:xfrm>
        </p:grpSpPr>
        <mc:AlternateContent xmlns:mc="http://schemas.openxmlformats.org/markup-compatibility/2006" xmlns:a14="http://schemas.microsoft.com/office/drawing/2010/main">
          <mc:Choice Requires="a14">
            <p:sp>
              <p:nvSpPr>
                <p:cNvPr id="21" name="文本框 20"/>
                <p:cNvSpPr txBox="1"/>
                <p:nvPr/>
              </p:nvSpPr>
              <p:spPr>
                <a:xfrm>
                  <a:off x="1929500" y="5267781"/>
                  <a:ext cx="1606240" cy="7800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zh-CN" altLang="en-US" sz="2400" b="0" i="1" smtClean="0">
                            <a:latin typeface="Times New Roman" panose="02020603050405020304" pitchFamily="18" charset="0"/>
                            <a:cs typeface="Times New Roman" panose="02020603050405020304" pitchFamily="18" charset="0"/>
                          </a:rPr>
                          <m:t>n</m:t>
                        </m:r>
                        <m:r>
                          <m:rPr>
                            <m:nor/>
                          </m:rPr>
                          <a:rPr lang="en-US" altLang="zh-CN" sz="2400" b="0" i="1" smtClean="0">
                            <a:latin typeface="Times New Roman" panose="02020603050405020304" pitchFamily="18" charset="0"/>
                            <a:cs typeface="Times New Roman" panose="02020603050405020304" pitchFamily="18" charset="0"/>
                          </a:rPr>
                          <m:t> </m:t>
                        </m:r>
                        <m:r>
                          <m:rPr>
                            <m:nor/>
                          </m:rPr>
                          <a:rPr lang="zh-CN" altLang="en-US" sz="2400" b="0" i="0" smtClean="0">
                            <a:latin typeface="Times New Roman" panose="02020603050405020304" pitchFamily="18" charset="0"/>
                            <a:cs typeface="Times New Roman" panose="02020603050405020304" pitchFamily="18" charset="0"/>
                          </a:rPr>
                          <m:t>= </m:t>
                        </m:r>
                        <m:f>
                          <m:fPr>
                            <m:ctrlPr>
                              <a:rPr lang="zh-CN" altLang="en-US" sz="2400" b="0" i="1">
                                <a:solidFill>
                                  <a:srgbClr val="836967"/>
                                </a:solidFill>
                                <a:latin typeface="Cambria Math" panose="02040503050406030204" pitchFamily="18" charset="0"/>
                              </a:rPr>
                            </m:ctrlPr>
                          </m:fPr>
                          <m:num>
                            <m:sSub>
                              <m:sSubPr>
                                <m:ctrlPr>
                                  <a:rPr lang="zh-CN" altLang="en-US" sz="2400" b="0" i="1">
                                    <a:solidFill>
                                      <a:srgbClr val="836967"/>
                                    </a:solidFill>
                                    <a:latin typeface="Cambria Math" panose="02040503050406030204" pitchFamily="18" charset="0"/>
                                  </a:rPr>
                                </m:ctrlPr>
                              </m:sSubPr>
                              <m:e>
                                <m:r>
                                  <m:rPr>
                                    <m:nor/>
                                  </m:rPr>
                                  <a:rPr lang="zh-CN" altLang="en-US" sz="2400" b="0" i="1">
                                    <a:latin typeface="Times New Roman" panose="02020603050405020304" pitchFamily="18" charset="0"/>
                                    <a:cs typeface="Times New Roman" panose="02020603050405020304" pitchFamily="18" charset="0"/>
                                  </a:rPr>
                                  <m:t>N</m:t>
                                </m:r>
                              </m:e>
                              <m:sub>
                                <m:r>
                                  <m:rPr>
                                    <m:sty m:val="p"/>
                                  </m:rPr>
                                  <a:rPr lang="en-US" altLang="zh-CN" sz="2400" b="0" i="0" smtClean="0">
                                    <a:latin typeface="Cambria Math" panose="02040503050406030204" pitchFamily="18" charset="0"/>
                                  </a:rPr>
                                  <m:t>A</m:t>
                                </m:r>
                              </m:sub>
                            </m:sSub>
                            <m:r>
                              <m:rPr>
                                <m:nor/>
                              </m:rPr>
                              <a:rPr lang="zh-CN" altLang="en-US" sz="2400" b="0" i="1">
                                <a:latin typeface="Times New Roman" panose="02020603050405020304" pitchFamily="18" charset="0"/>
                                <a:cs typeface="Times New Roman" panose="02020603050405020304" pitchFamily="18" charset="0"/>
                              </a:rPr>
                              <m:t>ρ</m:t>
                            </m:r>
                          </m:num>
                          <m:den>
                            <m:r>
                              <m:rPr>
                                <m:nor/>
                              </m:rPr>
                              <a:rPr lang="zh-CN" altLang="en-US" sz="2400" b="0" i="0">
                                <a:latin typeface="Times New Roman" panose="02020603050405020304" pitchFamily="18" charset="0"/>
                                <a:cs typeface="Times New Roman" panose="02020603050405020304" pitchFamily="18" charset="0"/>
                              </a:rPr>
                              <m:t>A</m:t>
                            </m:r>
                          </m:den>
                        </m:f>
                      </m:oMath>
                    </m:oMathPara>
                  </a14:m>
                  <a:endParaRPr lang="zh-CN" altLang="en-US" sz="2400" b="0" dirty="0">
                    <a:latin typeface="Times New Roman" panose="02020603050405020304" pitchFamily="18" charset="0"/>
                    <a:cs typeface="Times New Roman" panose="020206030504050203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1929500" y="5267781"/>
                  <a:ext cx="1606240" cy="780022"/>
                </a:xfrm>
                <a:prstGeom prst="rect">
                  <a:avLst/>
                </a:prstGeom>
                <a:blipFill rotWithShape="1">
                  <a:blip r:embed="rId4"/>
                </a:blipFill>
              </p:spPr>
              <p:txBody>
                <a:bodyPr/>
                <a:lstStyle/>
                <a:p>
                  <a:r>
                    <a:rPr lang="zh-CN" altLang="en-US">
                      <a:noFill/>
                    </a:rPr>
                    <a:t> </a:t>
                  </a:r>
                </a:p>
              </p:txBody>
            </p:sp>
          </mc:Fallback>
        </mc:AlternateContent>
        <p:sp>
          <p:nvSpPr>
            <p:cNvPr id="8" name="Rectangle 21"/>
            <p:cNvSpPr>
              <a:spLocks noChangeArrowheads="1"/>
            </p:cNvSpPr>
            <p:nvPr/>
          </p:nvSpPr>
          <p:spPr bwMode="auto">
            <a:xfrm>
              <a:off x="3197869" y="5441398"/>
              <a:ext cx="2589178" cy="463846"/>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0" dirty="0">
                  <a:latin typeface="Times New Roman" panose="02020603050405020304" pitchFamily="18" charset="0"/>
                  <a:cs typeface="Times New Roman" panose="02020603050405020304" pitchFamily="18" charset="0"/>
                </a:rPr>
                <a:t>= 5.9 × 10</a:t>
              </a:r>
              <a:r>
                <a:rPr lang="en-US" altLang="zh-CN" sz="2400" b="0" baseline="30000" dirty="0">
                  <a:latin typeface="Times New Roman" panose="02020603050405020304" pitchFamily="18" charset="0"/>
                  <a:cs typeface="Times New Roman" panose="02020603050405020304" pitchFamily="18" charset="0"/>
                </a:rPr>
                <a:t>28</a:t>
              </a:r>
              <a:r>
                <a:rPr lang="en-US" altLang="zh-CN" sz="2000" b="0" dirty="0"/>
                <a:t> </a:t>
              </a:r>
              <a:r>
                <a:rPr lang="zh-CN" altLang="en-US" sz="2000" b="0" dirty="0"/>
                <a:t>个</a:t>
              </a:r>
              <a:r>
                <a:rPr lang="en-US" altLang="zh-CN" sz="2000" b="0" dirty="0"/>
                <a:t>/m</a:t>
              </a:r>
              <a:r>
                <a:rPr lang="en-US" altLang="zh-CN" sz="2000" b="0" baseline="30000" dirty="0"/>
                <a:t>3</a:t>
              </a:r>
              <a:r>
                <a:rPr lang="en-US" altLang="zh-CN" sz="2000" dirty="0"/>
                <a:t> </a:t>
              </a:r>
            </a:p>
          </p:txBody>
        </p:sp>
      </p:grpSp>
      <p:sp>
        <p:nvSpPr>
          <p:cNvPr id="25" name="文本框 24"/>
          <p:cNvSpPr txBox="1"/>
          <p:nvPr/>
        </p:nvSpPr>
        <p:spPr>
          <a:xfrm>
            <a:off x="6840760" y="4195818"/>
            <a:ext cx="2195736" cy="523220"/>
          </a:xfrm>
          <a:prstGeom prst="rect">
            <a:avLst/>
          </a:prstGeom>
          <a:noFill/>
        </p:spPr>
        <p:txBody>
          <a:bodyPr wrap="square" rtlCol="0">
            <a:spAutoFit/>
          </a:bodyPr>
          <a:lstStyle/>
          <a:p>
            <a:r>
              <a:rPr lang="en-US" altLang="zh-CN" sz="2800" b="0" dirty="0">
                <a:latin typeface="Times New Roman" panose="02020603050405020304" pitchFamily="18" charset="0"/>
                <a:cs typeface="Times New Roman" panose="02020603050405020304" pitchFamily="18" charset="0"/>
              </a:rPr>
              <a:t>= </a:t>
            </a:r>
            <a:r>
              <a:rPr lang="en-US" altLang="zh-CN" sz="2800" b="0" dirty="0">
                <a:solidFill>
                  <a:srgbClr val="FF0000"/>
                </a:solidFill>
                <a:latin typeface="Times New Roman" panose="02020603050405020304" pitchFamily="18" charset="0"/>
                <a:cs typeface="Times New Roman" panose="02020603050405020304" pitchFamily="18" charset="0"/>
              </a:rPr>
              <a:t>1.2 × 10</a:t>
            </a:r>
            <a:r>
              <a:rPr lang="en-US" altLang="zh-CN" sz="2800" b="0" baseline="30000" dirty="0">
                <a:solidFill>
                  <a:srgbClr val="FF0000"/>
                </a:solidFill>
                <a:latin typeface="Times New Roman" panose="02020603050405020304" pitchFamily="18" charset="0"/>
                <a:cs typeface="Times New Roman" panose="02020603050405020304" pitchFamily="18" charset="0"/>
              </a:rPr>
              <a:t>-4</a:t>
            </a:r>
            <a:endParaRPr lang="zh-CN" altLang="en-US" sz="2800" b="0" dirty="0">
              <a:solidFill>
                <a:srgbClr val="FF0000"/>
              </a:solidFill>
              <a:latin typeface="Times New Roman" panose="02020603050405020304" pitchFamily="18" charset="0"/>
              <a:cs typeface="Times New Roman" panose="02020603050405020304" pitchFamily="18" charset="0"/>
            </a:endParaRPr>
          </a:p>
        </p:txBody>
      </p:sp>
      <p:sp>
        <p:nvSpPr>
          <p:cNvPr id="26" name="文本框 25"/>
          <p:cNvSpPr txBox="1"/>
          <p:nvPr/>
        </p:nvSpPr>
        <p:spPr>
          <a:xfrm>
            <a:off x="323528" y="4168420"/>
            <a:ext cx="1558776" cy="523220"/>
          </a:xfrm>
          <a:prstGeom prst="rect">
            <a:avLst/>
          </a:prstGeom>
          <a:noFill/>
        </p:spPr>
        <p:txBody>
          <a:bodyPr wrap="square" rtlCol="0">
            <a:spAutoFit/>
          </a:bodyPr>
          <a:lstStyle/>
          <a:p>
            <a:r>
              <a:rPr lang="el-GR" altLang="zh-CN" sz="2800" b="0" dirty="0">
                <a:latin typeface="Times New Roman" panose="02020603050405020304" pitchFamily="18" charset="0"/>
                <a:cs typeface="Times New Roman" panose="02020603050405020304" pitchFamily="18" charset="0"/>
              </a:rPr>
              <a:t>π</a:t>
            </a:r>
            <a:r>
              <a:rPr lang="en-US" altLang="zh-CN" sz="2800" b="0" dirty="0">
                <a:latin typeface="Times New Roman" panose="02020603050405020304" pitchFamily="18" charset="0"/>
                <a:cs typeface="Times New Roman" panose="02020603050405020304" pitchFamily="18" charset="0"/>
              </a:rPr>
              <a:t>/2 </a:t>
            </a:r>
            <a:r>
              <a:rPr lang="el-GR" altLang="zh-CN" sz="2800" b="0" dirty="0">
                <a:latin typeface="Times New Roman" panose="02020603050405020304" pitchFamily="18" charset="0"/>
                <a:cs typeface="Times New Roman" panose="02020603050405020304" pitchFamily="18" charset="0"/>
              </a:rPr>
              <a:t>→ π</a:t>
            </a:r>
            <a:r>
              <a:rPr lang="en-US" altLang="zh-CN" sz="2800" b="0" dirty="0">
                <a:latin typeface="Times New Roman" panose="02020603050405020304" pitchFamily="18" charset="0"/>
                <a:cs typeface="Times New Roman" panose="02020603050405020304" pitchFamily="18" charset="0"/>
              </a:rPr>
              <a:t>:</a:t>
            </a:r>
            <a:endParaRPr lang="zh-CN" altLang="en-US" sz="28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13" grpId="0"/>
      <p:bldP spid="25" grpId="0"/>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1-3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卢瑟福公式的推导</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 Box 5"/>
          <p:cNvSpPr txBox="1">
            <a:spLocks noChangeArrowheads="1"/>
          </p:cNvSpPr>
          <p:nvPr/>
        </p:nvSpPr>
        <p:spPr bwMode="auto">
          <a:xfrm>
            <a:off x="629111" y="908720"/>
            <a:ext cx="835292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lgn="just">
              <a:spcBef>
                <a:spcPct val="50000"/>
              </a:spcBef>
              <a:buClr>
                <a:schemeClr val="accent2"/>
              </a:buClr>
              <a:buSzPct val="80000"/>
              <a:buFontTx/>
              <a:buNone/>
            </a:pPr>
            <a:r>
              <a:rPr kumimoji="1" lang="zh-CN" altLang="en-US" sz="2400" dirty="0">
                <a:latin typeface="隶书" panose="02010509060101010101" pitchFamily="49" charset="-122"/>
                <a:ea typeface="隶书" panose="02010509060101010101" pitchFamily="49" charset="-122"/>
                <a:cs typeface="Times New Roman" panose="02020603050405020304" pitchFamily="18" charset="0"/>
              </a:rPr>
              <a:t>例</a:t>
            </a:r>
            <a:r>
              <a:rPr kumimoji="1" lang="en-US" altLang="zh-CN" sz="2400" dirty="0">
                <a:latin typeface="隶书" panose="02010509060101010101" pitchFamily="49" charset="-122"/>
                <a:ea typeface="隶书" panose="02010509060101010101" pitchFamily="49" charset="-122"/>
                <a:cs typeface="Times New Roman" panose="02020603050405020304" pitchFamily="18" charset="0"/>
              </a:rPr>
              <a:t>2</a:t>
            </a:r>
            <a:r>
              <a:rPr kumimoji="1" lang="zh-CN" altLang="en-US" sz="2400" dirty="0">
                <a:latin typeface="隶书" panose="02010509060101010101" pitchFamily="49" charset="-122"/>
                <a:ea typeface="隶书" panose="02010509060101010101" pitchFamily="49" charset="-122"/>
                <a:cs typeface="Times New Roman" panose="02020603050405020304" pitchFamily="18" charset="0"/>
              </a:rPr>
              <a:t>：已知</a:t>
            </a:r>
            <a:r>
              <a:rPr kumimoji="1" lang="zh-CN" altLang="en-US"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粒子散射在</a:t>
            </a:r>
            <a:r>
              <a:rPr kumimoji="1" lang="en-US" altLang="zh-CN"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60</a:t>
            </a:r>
            <a:r>
              <a:rPr kumimoji="1" lang="en-US" altLang="zh-CN" sz="2400" baseline="300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o</a:t>
            </a:r>
            <a:r>
              <a:rPr kumimoji="1" lang="zh-CN" altLang="en-US"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的微分散射截面为</a:t>
            </a:r>
            <a:r>
              <a:rPr kumimoji="1" lang="en-US" altLang="zh-CN"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1b</a:t>
            </a:r>
            <a:r>
              <a:rPr kumimoji="1" lang="zh-CN" altLang="en-US"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，靶是厚度为</a:t>
            </a:r>
            <a:r>
              <a:rPr kumimoji="1" lang="en-US" altLang="zh-CN"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1m</a:t>
            </a:r>
            <a:r>
              <a:rPr kumimoji="1" lang="zh-CN" altLang="en-US"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的金箔（</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密度为</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1.9310</a:t>
            </a:r>
            <a:r>
              <a:rPr kumimoji="1" lang="en-US" altLang="zh-CN" sz="2400" baseline="300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4</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kg/m</a:t>
            </a:r>
            <a:r>
              <a:rPr kumimoji="1" lang="en-US" altLang="zh-CN" sz="2400" baseline="300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3</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，核电荷数</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Z</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为</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79</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，质量数</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A</a:t>
            </a:r>
            <a:r>
              <a:rPr kumimoji="1" lang="zh-CN" altLang="en-US"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为</a:t>
            </a:r>
            <a:r>
              <a:rPr kumimoji="1" lang="en-US" altLang="zh-CN" sz="2400" dirty="0">
                <a:solidFill>
                  <a:prstClr val="black"/>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197</a:t>
            </a:r>
            <a:r>
              <a:rPr kumimoji="1" lang="zh-CN" altLang="en-US"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），入射粒子的个数为每秒</a:t>
            </a:r>
            <a:r>
              <a:rPr kumimoji="1" lang="en-US" altLang="zh-CN"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10</a:t>
            </a:r>
            <a:r>
              <a:rPr kumimoji="1" lang="en-US" altLang="zh-CN" sz="2400" baseline="300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5</a:t>
            </a:r>
            <a:r>
              <a:rPr kumimoji="1" lang="zh-CN" altLang="en-US"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个（这已经是比较强的放射源了！），探测器的立体角为</a:t>
            </a:r>
            <a:r>
              <a:rPr kumimoji="1" lang="en-US" altLang="zh-CN"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0.01</a:t>
            </a:r>
            <a:r>
              <a:rPr kumimoji="1" lang="zh-CN" altLang="en-US"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，如果要保证在</a:t>
            </a:r>
            <a:r>
              <a:rPr kumimoji="1" lang="en-US" altLang="zh-CN"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60</a:t>
            </a:r>
            <a:r>
              <a:rPr kumimoji="1" lang="en-US" altLang="zh-CN" sz="2400" baseline="300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o</a:t>
            </a:r>
            <a:r>
              <a:rPr kumimoji="1" lang="zh-CN" altLang="en-US"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测量到的计数为</a:t>
            </a:r>
            <a:r>
              <a:rPr kumimoji="1" lang="en-US" altLang="zh-CN"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10</a:t>
            </a:r>
            <a:r>
              <a:rPr kumimoji="1" lang="en-US" altLang="zh-CN" sz="2400" baseline="300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2</a:t>
            </a:r>
            <a:r>
              <a:rPr kumimoji="1" lang="zh-CN" altLang="en-US" sz="2400" dirty="0">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个，求所需的时间。</a:t>
            </a:r>
            <a:endParaRPr kumimoji="1" lang="en-US" altLang="zh-CN" sz="24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4" name="Text Box 16"/>
          <p:cNvSpPr txBox="1">
            <a:spLocks noChangeArrowheads="1"/>
          </p:cNvSpPr>
          <p:nvPr/>
        </p:nvSpPr>
        <p:spPr bwMode="auto">
          <a:xfrm>
            <a:off x="405667" y="3105963"/>
            <a:ext cx="692150" cy="396875"/>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000" dirty="0"/>
              <a:t>解：</a:t>
            </a:r>
          </a:p>
        </p:txBody>
      </p:sp>
      <mc:AlternateContent xmlns:mc="http://schemas.openxmlformats.org/markup-compatibility/2006" xmlns:a14="http://schemas.microsoft.com/office/drawing/2010/main">
        <mc:Choice Requires="a14">
          <p:sp>
            <p:nvSpPr>
              <p:cNvPr id="5" name="文本框 4"/>
              <p:cNvSpPr txBox="1"/>
              <p:nvPr/>
            </p:nvSpPr>
            <p:spPr>
              <a:xfrm>
                <a:off x="2483955" y="3049796"/>
                <a:ext cx="425039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800" b="0" smtClean="0">
                          <a:effectLst/>
                          <a:latin typeface="Times New Roman" panose="02020603050405020304" pitchFamily="18" charset="0"/>
                        </a:rPr>
                        <m:t>d</m:t>
                      </m:r>
                      <m:r>
                        <m:rPr>
                          <m:nor/>
                        </m:rPr>
                        <a:rPr lang="en-US" altLang="zh-CN" sz="2800" b="0" i="1" smtClean="0">
                          <a:effectLst/>
                          <a:latin typeface="Times New Roman" panose="02020603050405020304" pitchFamily="18" charset="0"/>
                        </a:rPr>
                        <m:t>p</m:t>
                      </m:r>
                      <m:d>
                        <m:dPr>
                          <m:ctrlPr>
                            <a:rPr lang="zh-CN" altLang="zh-CN" sz="2800" b="0" i="1">
                              <a:effectLst/>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altLang="zh-CN" sz="2800" b="0" i="1">
                              <a:effectLst/>
                              <a:latin typeface="Times New Roman" panose="02020603050405020304" pitchFamily="18" charset="0"/>
                            </a:rPr>
                            <m:t>θ</m:t>
                          </m:r>
                        </m:e>
                      </m:d>
                      <m:r>
                        <m:rPr>
                          <m:nor/>
                        </m:rPr>
                        <a:rPr lang="en-US" altLang="zh-CN" sz="2800" b="0" i="0" smtClean="0">
                          <a:effectLst/>
                          <a:latin typeface="Cambria Math" panose="02040503050406030204" pitchFamily="18" charset="0"/>
                        </a:rPr>
                        <m:t> </m:t>
                      </m:r>
                      <m:r>
                        <m:rPr>
                          <m:nor/>
                        </m:rPr>
                        <a:rPr lang="en-US" altLang="zh-CN" sz="2800" b="0">
                          <a:effectLst/>
                          <a:latin typeface="Times New Roman" panose="02020603050405020304" pitchFamily="18" charset="0"/>
                        </a:rPr>
                        <m:t>=</m:t>
                      </m:r>
                      <m:r>
                        <a:rPr lang="en-US" altLang="zh-CN" sz="2800" b="0" i="1" smtClean="0">
                          <a:effectLst/>
                          <a:latin typeface="Cambria Math" panose="02040503050406030204" pitchFamily="18" charset="0"/>
                        </a:rPr>
                        <m:t> </m:t>
                      </m:r>
                      <m:r>
                        <m:rPr>
                          <m:nor/>
                        </m:rPr>
                        <a:rPr lang="en-US" altLang="zh-CN" sz="2800" b="0" i="1">
                          <a:effectLst/>
                          <a:latin typeface="Times New Roman" panose="02020603050405020304" pitchFamily="18" charset="0"/>
                        </a:rPr>
                        <m:t>nt</m:t>
                      </m:r>
                      <m:r>
                        <m:rPr>
                          <m:nor/>
                        </m:rPr>
                        <a:rPr lang="en-US" altLang="zh-CN" sz="2800" b="0">
                          <a:effectLst/>
                          <a:latin typeface="Times New Roman" panose="02020603050405020304" pitchFamily="18" charset="0"/>
                        </a:rPr>
                        <m:t>d</m:t>
                      </m:r>
                      <m:r>
                        <m:rPr>
                          <m:nor/>
                        </m:rPr>
                        <a:rPr lang="en-US" altLang="zh-CN" sz="2800" b="0" i="1">
                          <a:effectLst/>
                          <a:latin typeface="Times New Roman" panose="02020603050405020304" pitchFamily="18" charset="0"/>
                        </a:rPr>
                        <m:t>σ</m:t>
                      </m:r>
                      <m:r>
                        <m:rPr>
                          <m:nor/>
                        </m:rPr>
                        <a:rPr lang="en-US" altLang="zh-CN" sz="2800" b="0" i="1" smtClean="0">
                          <a:effectLst/>
                          <a:latin typeface="Times New Roman" panose="02020603050405020304" pitchFamily="18" charset="0"/>
                        </a:rPr>
                        <m:t> </m:t>
                      </m:r>
                      <m:r>
                        <m:rPr>
                          <m:nor/>
                        </m:rPr>
                        <a:rPr lang="en-US" altLang="zh-CN" sz="2800" b="0">
                          <a:effectLst/>
                          <a:latin typeface="Times New Roman" panose="02020603050405020304" pitchFamily="18" charset="0"/>
                        </a:rPr>
                        <m:t>=</m:t>
                      </m:r>
                      <m:r>
                        <m:rPr>
                          <m:nor/>
                        </m:rPr>
                        <a:rPr lang="en-US" altLang="zh-CN" sz="2800" b="0" i="1" smtClean="0">
                          <a:effectLst/>
                          <a:latin typeface="Times New Roman" panose="02020603050405020304" pitchFamily="18" charset="0"/>
                        </a:rPr>
                        <m:t> </m:t>
                      </m:r>
                      <m:r>
                        <m:rPr>
                          <m:nor/>
                        </m:rPr>
                        <a:rPr lang="en-US" altLang="zh-CN" sz="2800" b="0" i="1">
                          <a:latin typeface="Times New Roman" panose="02020603050405020304" pitchFamily="18" charset="0"/>
                        </a:rPr>
                        <m:t>nt</m:t>
                      </m:r>
                      <m:r>
                        <m:rPr>
                          <m:nor/>
                        </m:rPr>
                        <a:rPr lang="en-US" altLang="zh-CN" sz="2800" b="0" i="1">
                          <a:latin typeface="Times New Roman" panose="02020603050405020304" pitchFamily="18" charset="0"/>
                          <a:cs typeface="Times New Roman" panose="02020603050405020304" pitchFamily="18" charset="0"/>
                        </a:rPr>
                        <m:t>σ</m:t>
                      </m:r>
                      <m:r>
                        <m:rPr>
                          <m:nor/>
                        </m:rPr>
                        <a:rPr lang="en-US" altLang="zh-CN" sz="2800" b="0">
                          <a:latin typeface="Times New Roman" panose="02020603050405020304" pitchFamily="18" charset="0"/>
                          <a:cs typeface="Times New Roman" panose="02020603050405020304" pitchFamily="18" charset="0"/>
                        </a:rPr>
                        <m:t>(</m:t>
                      </m:r>
                      <m:r>
                        <m:rPr>
                          <m:nor/>
                        </m:rPr>
                        <a:rPr lang="en-US" altLang="zh-CN" sz="2800" b="0" i="1">
                          <a:latin typeface="Times New Roman" panose="02020603050405020304" pitchFamily="18" charset="0"/>
                          <a:cs typeface="Times New Roman" panose="02020603050405020304" pitchFamily="18" charset="0"/>
                        </a:rPr>
                        <m:t>θ</m:t>
                      </m:r>
                      <m:r>
                        <m:rPr>
                          <m:nor/>
                        </m:rPr>
                        <a:rPr lang="en-US" altLang="zh-CN" sz="2800" b="0">
                          <a:latin typeface="Times New Roman" panose="02020603050405020304" pitchFamily="18" charset="0"/>
                          <a:cs typeface="Times New Roman" panose="02020603050405020304" pitchFamily="18" charset="0"/>
                        </a:rPr>
                        <m:t>)</m:t>
                      </m:r>
                      <m:r>
                        <m:rPr>
                          <m:nor/>
                        </m:rPr>
                        <a:rPr lang="en-US" altLang="zh-CN" sz="2800" b="0">
                          <a:latin typeface="Times New Roman" panose="02020603050405020304" pitchFamily="18" charset="0"/>
                          <a:cs typeface="Times New Roman" panose="02020603050405020304" pitchFamily="18" charset="0"/>
                        </a:rPr>
                        <m:t>d</m:t>
                      </m:r>
                      <m:r>
                        <m:rPr>
                          <m:nor/>
                        </m:rPr>
                        <a:rPr lang="en-US" altLang="zh-CN" sz="2800" b="0" i="1">
                          <a:latin typeface="Times New Roman" panose="02020603050405020304" pitchFamily="18" charset="0"/>
                          <a:cs typeface="Times New Roman" panose="02020603050405020304" pitchFamily="18" charset="0"/>
                        </a:rPr>
                        <m:t>Ω</m:t>
                      </m:r>
                    </m:oMath>
                  </m:oMathPara>
                </a14:m>
                <a:endParaRPr lang="zh-CN" altLang="en-US" sz="2800" b="0" dirty="0"/>
              </a:p>
            </p:txBody>
          </p:sp>
        </mc:Choice>
        <mc:Fallback xmlns="">
          <p:sp>
            <p:nvSpPr>
              <p:cNvPr id="5" name="文本框 4"/>
              <p:cNvSpPr txBox="1">
                <a:spLocks noRot="1" noChangeAspect="1" noMove="1" noResize="1" noEditPoints="1" noAdjustHandles="1" noChangeArrowheads="1" noChangeShapeType="1" noTextEdit="1"/>
              </p:cNvSpPr>
              <p:nvPr/>
            </p:nvSpPr>
            <p:spPr>
              <a:xfrm>
                <a:off x="2483955" y="3049796"/>
                <a:ext cx="4250393" cy="523220"/>
              </a:xfrm>
              <a:prstGeom prst="rect">
                <a:avLst/>
              </a:prstGeom>
              <a:blipFill rotWithShape="1">
                <a:blip r:embed="rId2"/>
                <a:stretch>
                  <a:fillRect l="-11" t="-101" r="4" b="97"/>
                </a:stretch>
              </a:blipFill>
            </p:spPr>
            <p:txBody>
              <a:bodyPr/>
              <a:lstStyle/>
              <a:p>
                <a:r>
                  <a:rPr lang="zh-CN" altLang="en-US">
                    <a:noFill/>
                  </a:rPr>
                  <a:t> </a:t>
                </a:r>
              </a:p>
            </p:txBody>
          </p:sp>
        </mc:Fallback>
      </mc:AlternateContent>
      <p:grpSp>
        <p:nvGrpSpPr>
          <p:cNvPr id="6" name="组合 5"/>
          <p:cNvGrpSpPr/>
          <p:nvPr/>
        </p:nvGrpSpPr>
        <p:grpSpPr>
          <a:xfrm>
            <a:off x="2680377" y="3538901"/>
            <a:ext cx="3857547" cy="780022"/>
            <a:chOff x="1929500" y="5267781"/>
            <a:chExt cx="3857547" cy="780022"/>
          </a:xfrm>
        </p:grpSpPr>
        <mc:AlternateContent xmlns:mc="http://schemas.openxmlformats.org/markup-compatibility/2006" xmlns:a14="http://schemas.microsoft.com/office/drawing/2010/main">
          <mc:Choice Requires="a14">
            <p:sp>
              <p:nvSpPr>
                <p:cNvPr id="7" name="文本框 6"/>
                <p:cNvSpPr txBox="1"/>
                <p:nvPr/>
              </p:nvSpPr>
              <p:spPr>
                <a:xfrm>
                  <a:off x="1929500" y="5267781"/>
                  <a:ext cx="1606240" cy="7800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zh-CN" altLang="en-US" sz="2400" b="0" i="1" smtClean="0">
                            <a:latin typeface="Times New Roman" panose="02020603050405020304" pitchFamily="18" charset="0"/>
                            <a:cs typeface="Times New Roman" panose="02020603050405020304" pitchFamily="18" charset="0"/>
                          </a:rPr>
                          <m:t>n</m:t>
                        </m:r>
                        <m:r>
                          <m:rPr>
                            <m:nor/>
                          </m:rPr>
                          <a:rPr lang="en-US" altLang="zh-CN" sz="2400" b="0" i="1" smtClean="0">
                            <a:latin typeface="Times New Roman" panose="02020603050405020304" pitchFamily="18" charset="0"/>
                            <a:cs typeface="Times New Roman" panose="02020603050405020304" pitchFamily="18" charset="0"/>
                          </a:rPr>
                          <m:t> </m:t>
                        </m:r>
                        <m:r>
                          <m:rPr>
                            <m:nor/>
                          </m:rPr>
                          <a:rPr lang="zh-CN" altLang="en-US" sz="2400" b="0" i="0" smtClean="0">
                            <a:latin typeface="Times New Roman" panose="02020603050405020304" pitchFamily="18" charset="0"/>
                            <a:cs typeface="Times New Roman" panose="02020603050405020304" pitchFamily="18" charset="0"/>
                          </a:rPr>
                          <m:t>= </m:t>
                        </m:r>
                        <m:f>
                          <m:fPr>
                            <m:ctrlPr>
                              <a:rPr lang="zh-CN" altLang="en-US" sz="2400" b="0" i="1">
                                <a:solidFill>
                                  <a:srgbClr val="836967"/>
                                </a:solidFill>
                                <a:latin typeface="Cambria Math" panose="02040503050406030204" pitchFamily="18" charset="0"/>
                              </a:rPr>
                            </m:ctrlPr>
                          </m:fPr>
                          <m:num>
                            <m:sSub>
                              <m:sSubPr>
                                <m:ctrlPr>
                                  <a:rPr lang="zh-CN" altLang="en-US" sz="2400" b="0" i="1">
                                    <a:solidFill>
                                      <a:srgbClr val="836967"/>
                                    </a:solidFill>
                                    <a:latin typeface="Cambria Math" panose="02040503050406030204" pitchFamily="18" charset="0"/>
                                  </a:rPr>
                                </m:ctrlPr>
                              </m:sSubPr>
                              <m:e>
                                <m:r>
                                  <m:rPr>
                                    <m:nor/>
                                  </m:rPr>
                                  <a:rPr lang="zh-CN" altLang="en-US" sz="2400" b="0" i="1">
                                    <a:latin typeface="Times New Roman" panose="02020603050405020304" pitchFamily="18" charset="0"/>
                                    <a:cs typeface="Times New Roman" panose="02020603050405020304" pitchFamily="18" charset="0"/>
                                  </a:rPr>
                                  <m:t>N</m:t>
                                </m:r>
                              </m:e>
                              <m:sub>
                                <m:r>
                                  <m:rPr>
                                    <m:sty m:val="p"/>
                                  </m:rPr>
                                  <a:rPr lang="en-US" altLang="zh-CN" sz="2400" b="0" i="0" smtClean="0">
                                    <a:latin typeface="Cambria Math" panose="02040503050406030204" pitchFamily="18" charset="0"/>
                                  </a:rPr>
                                  <m:t>A</m:t>
                                </m:r>
                              </m:sub>
                            </m:sSub>
                            <m:r>
                              <m:rPr>
                                <m:nor/>
                              </m:rPr>
                              <a:rPr lang="zh-CN" altLang="en-US" sz="2400" b="0" i="1">
                                <a:latin typeface="Times New Roman" panose="02020603050405020304" pitchFamily="18" charset="0"/>
                                <a:cs typeface="Times New Roman" panose="02020603050405020304" pitchFamily="18" charset="0"/>
                              </a:rPr>
                              <m:t>ρ</m:t>
                            </m:r>
                          </m:num>
                          <m:den>
                            <m:r>
                              <m:rPr>
                                <m:nor/>
                              </m:rPr>
                              <a:rPr lang="zh-CN" altLang="en-US" sz="2400" b="0" i="0">
                                <a:latin typeface="Times New Roman" panose="02020603050405020304" pitchFamily="18" charset="0"/>
                                <a:cs typeface="Times New Roman" panose="02020603050405020304" pitchFamily="18" charset="0"/>
                              </a:rPr>
                              <m:t>A</m:t>
                            </m:r>
                          </m:den>
                        </m:f>
                      </m:oMath>
                    </m:oMathPara>
                  </a14:m>
                  <a:endParaRPr lang="zh-CN" altLang="en-US" sz="2400" b="0" dirty="0">
                    <a:latin typeface="Times New Roman" panose="02020603050405020304" pitchFamily="18" charset="0"/>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929500" y="5267781"/>
                  <a:ext cx="1606240" cy="780022"/>
                </a:xfrm>
                <a:prstGeom prst="rect">
                  <a:avLst/>
                </a:prstGeom>
                <a:blipFill rotWithShape="1">
                  <a:blip r:embed="rId3"/>
                </a:blipFill>
              </p:spPr>
              <p:txBody>
                <a:bodyPr/>
                <a:lstStyle/>
                <a:p>
                  <a:r>
                    <a:rPr lang="zh-CN" altLang="en-US">
                      <a:noFill/>
                    </a:rPr>
                    <a:t> </a:t>
                  </a:r>
                </a:p>
              </p:txBody>
            </p:sp>
          </mc:Fallback>
        </mc:AlternateContent>
        <p:sp>
          <p:nvSpPr>
            <p:cNvPr id="8" name="Rectangle 21"/>
            <p:cNvSpPr>
              <a:spLocks noChangeArrowheads="1"/>
            </p:cNvSpPr>
            <p:nvPr/>
          </p:nvSpPr>
          <p:spPr bwMode="auto">
            <a:xfrm>
              <a:off x="3197869" y="5441398"/>
              <a:ext cx="2589178" cy="463846"/>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0" dirty="0">
                  <a:latin typeface="Times New Roman" panose="02020603050405020304" pitchFamily="18" charset="0"/>
                  <a:cs typeface="Times New Roman" panose="02020603050405020304" pitchFamily="18" charset="0"/>
                </a:rPr>
                <a:t>= 5.9 × 10</a:t>
              </a:r>
              <a:r>
                <a:rPr lang="en-US" altLang="zh-CN" sz="2400" b="0" baseline="30000" dirty="0">
                  <a:latin typeface="Times New Roman" panose="02020603050405020304" pitchFamily="18" charset="0"/>
                  <a:cs typeface="Times New Roman" panose="02020603050405020304" pitchFamily="18" charset="0"/>
                </a:rPr>
                <a:t>28</a:t>
              </a:r>
              <a:r>
                <a:rPr lang="en-US" altLang="zh-CN" sz="2000" b="0" dirty="0"/>
                <a:t> </a:t>
              </a:r>
              <a:r>
                <a:rPr lang="zh-CN" altLang="en-US" sz="2000" b="0" dirty="0"/>
                <a:t>个</a:t>
              </a:r>
              <a:r>
                <a:rPr lang="en-US" altLang="zh-CN" sz="2000" b="0" dirty="0"/>
                <a:t>/m</a:t>
              </a:r>
              <a:r>
                <a:rPr lang="en-US" altLang="zh-CN" sz="2000" b="0" baseline="30000" dirty="0"/>
                <a:t>3</a:t>
              </a:r>
              <a:r>
                <a:rPr lang="en-US" altLang="zh-CN" sz="2000" dirty="0"/>
                <a:t> </a:t>
              </a:r>
            </a:p>
          </p:txBody>
        </p:sp>
      </p:grpSp>
      <mc:AlternateContent xmlns:mc="http://schemas.openxmlformats.org/markup-compatibility/2006" xmlns:a14="http://schemas.microsoft.com/office/drawing/2010/main">
        <mc:Choice Requires="a14">
          <p:sp>
            <p:nvSpPr>
              <p:cNvPr id="9" name="文本框 8"/>
              <p:cNvSpPr txBox="1"/>
              <p:nvPr/>
            </p:nvSpPr>
            <p:spPr>
              <a:xfrm>
                <a:off x="197063" y="4717878"/>
                <a:ext cx="285092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800" b="0" smtClean="0">
                          <a:effectLst/>
                          <a:latin typeface="Times New Roman" panose="02020603050405020304" pitchFamily="18" charset="0"/>
                        </a:rPr>
                        <m:t>d</m:t>
                      </m:r>
                      <m:r>
                        <m:rPr>
                          <m:nor/>
                        </m:rPr>
                        <a:rPr lang="en-US" altLang="zh-CN" sz="2800" b="0" i="1" smtClean="0">
                          <a:effectLst/>
                          <a:latin typeface="Times New Roman" panose="02020603050405020304" pitchFamily="18" charset="0"/>
                        </a:rPr>
                        <m:t>p</m:t>
                      </m:r>
                      <m:d>
                        <m:dPr>
                          <m:ctrlPr>
                            <a:rPr lang="zh-CN" altLang="zh-CN" sz="2800" b="0" i="1">
                              <a:effectLst/>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altLang="zh-CN" sz="2800" b="0" i="1">
                              <a:effectLst/>
                              <a:latin typeface="Times New Roman" panose="02020603050405020304" pitchFamily="18" charset="0"/>
                            </a:rPr>
                            <m:t>θ</m:t>
                          </m:r>
                        </m:e>
                      </m:d>
                      <m:r>
                        <m:rPr>
                          <m:nor/>
                        </m:rPr>
                        <a:rPr lang="en-US" altLang="zh-CN" sz="2800" b="0" i="0" smtClean="0">
                          <a:effectLst/>
                          <a:latin typeface="Cambria Math" panose="02040503050406030204" pitchFamily="18" charset="0"/>
                        </a:rPr>
                        <m:t> </m:t>
                      </m:r>
                      <m:r>
                        <m:rPr>
                          <m:nor/>
                        </m:rPr>
                        <a:rPr lang="en-US" altLang="zh-CN" sz="2800" b="0">
                          <a:effectLst/>
                          <a:latin typeface="Times New Roman" panose="02020603050405020304" pitchFamily="18" charset="0"/>
                        </a:rPr>
                        <m:t>=</m:t>
                      </m:r>
                      <m:r>
                        <a:rPr lang="en-US" altLang="zh-CN" sz="2800" b="0" i="1" smtClean="0">
                          <a:effectLst/>
                          <a:latin typeface="Cambria Math" panose="02040503050406030204" pitchFamily="18" charset="0"/>
                        </a:rPr>
                        <m:t> </m:t>
                      </m:r>
                      <m:r>
                        <m:rPr>
                          <m:nor/>
                        </m:rPr>
                        <a:rPr lang="en-US" altLang="zh-CN" sz="2800" b="0" i="1">
                          <a:latin typeface="Times New Roman" panose="02020603050405020304" pitchFamily="18" charset="0"/>
                        </a:rPr>
                        <m:t>nt</m:t>
                      </m:r>
                      <m:r>
                        <m:rPr>
                          <m:nor/>
                        </m:rPr>
                        <a:rPr lang="en-US" altLang="zh-CN" sz="2800" b="0" i="1">
                          <a:latin typeface="Times New Roman" panose="02020603050405020304" pitchFamily="18" charset="0"/>
                          <a:cs typeface="Times New Roman" panose="02020603050405020304" pitchFamily="18" charset="0"/>
                        </a:rPr>
                        <m:t>σ</m:t>
                      </m:r>
                      <m:r>
                        <m:rPr>
                          <m:nor/>
                        </m:rPr>
                        <a:rPr lang="en-US" altLang="zh-CN" sz="2800" b="0">
                          <a:latin typeface="Times New Roman" panose="02020603050405020304" pitchFamily="18" charset="0"/>
                          <a:cs typeface="Times New Roman" panose="02020603050405020304" pitchFamily="18" charset="0"/>
                        </a:rPr>
                        <m:t>(</m:t>
                      </m:r>
                      <m:r>
                        <m:rPr>
                          <m:nor/>
                        </m:rPr>
                        <a:rPr lang="en-US" altLang="zh-CN" sz="2800" b="0" i="1">
                          <a:latin typeface="Times New Roman" panose="02020603050405020304" pitchFamily="18" charset="0"/>
                          <a:cs typeface="Times New Roman" panose="02020603050405020304" pitchFamily="18" charset="0"/>
                        </a:rPr>
                        <m:t>θ</m:t>
                      </m:r>
                      <m:r>
                        <m:rPr>
                          <m:nor/>
                        </m:rPr>
                        <a:rPr lang="en-US" altLang="zh-CN" sz="2800" b="0">
                          <a:latin typeface="Times New Roman" panose="02020603050405020304" pitchFamily="18" charset="0"/>
                          <a:cs typeface="Times New Roman" panose="02020603050405020304" pitchFamily="18" charset="0"/>
                        </a:rPr>
                        <m:t>)</m:t>
                      </m:r>
                      <m:r>
                        <m:rPr>
                          <m:nor/>
                        </m:rPr>
                        <a:rPr lang="en-US" altLang="zh-CN" sz="2800" b="0">
                          <a:latin typeface="Times New Roman" panose="02020603050405020304" pitchFamily="18" charset="0"/>
                          <a:cs typeface="Times New Roman" panose="02020603050405020304" pitchFamily="18" charset="0"/>
                        </a:rPr>
                        <m:t>d</m:t>
                      </m:r>
                      <m:r>
                        <m:rPr>
                          <m:nor/>
                        </m:rPr>
                        <a:rPr lang="en-US" altLang="zh-CN" sz="2800" b="0" i="1">
                          <a:latin typeface="Times New Roman" panose="02020603050405020304" pitchFamily="18" charset="0"/>
                          <a:cs typeface="Times New Roman" panose="02020603050405020304" pitchFamily="18" charset="0"/>
                        </a:rPr>
                        <m:t>Ω</m:t>
                      </m:r>
                      <m:r>
                        <m:rPr>
                          <m:nor/>
                        </m:rPr>
                        <a:rPr lang="en-US" altLang="zh-CN" sz="2800" b="0" i="1" smtClean="0">
                          <a:latin typeface="Times New Roman" panose="02020603050405020304" pitchFamily="18" charset="0"/>
                          <a:cs typeface="Times New Roman" panose="02020603050405020304" pitchFamily="18" charset="0"/>
                        </a:rPr>
                        <m:t> </m:t>
                      </m:r>
                    </m:oMath>
                  </m:oMathPara>
                </a14:m>
                <a:endParaRPr lang="zh-CN" altLang="en-US" sz="28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197063" y="4717878"/>
                <a:ext cx="2850929" cy="523220"/>
              </a:xfrm>
              <a:prstGeom prst="rect">
                <a:avLst/>
              </a:prstGeom>
              <a:blipFill rotWithShape="1">
                <a:blip r:embed="rId4"/>
                <a:stretch>
                  <a:fillRect l="-7" t="-88" r="22" b="85"/>
                </a:stretch>
              </a:blipFill>
            </p:spPr>
            <p:txBody>
              <a:bodyPr/>
              <a:lstStyle/>
              <a:p>
                <a:r>
                  <a:rPr lang="zh-CN" altLang="en-US">
                    <a:noFill/>
                  </a:rPr>
                  <a:t> </a:t>
                </a:r>
              </a:p>
            </p:txBody>
          </p:sp>
        </mc:Fallback>
      </mc:AlternateContent>
      <p:sp>
        <p:nvSpPr>
          <p:cNvPr id="10" name="文本框 9"/>
          <p:cNvSpPr txBox="1"/>
          <p:nvPr/>
        </p:nvSpPr>
        <p:spPr>
          <a:xfrm>
            <a:off x="2843808" y="4770605"/>
            <a:ext cx="6408712" cy="461665"/>
          </a:xfrm>
          <a:prstGeom prst="rect">
            <a:avLst/>
          </a:prstGeom>
          <a:noFill/>
        </p:spPr>
        <p:txBody>
          <a:bodyPr wrap="square" rtlCol="0">
            <a:spAutoFit/>
          </a:bodyPr>
          <a:lstStyle/>
          <a:p>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5.9 × 10</a:t>
            </a:r>
            <a:r>
              <a:rPr kumimoji="0" lang="en-US" altLang="zh-CN" sz="24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28</a:t>
            </a:r>
            <a:r>
              <a:rPr kumimoji="0" lang="en-US" altLang="zh-CN" sz="2400" b="0" i="0" u="none" strike="noStrike" kern="1200" cap="none" spc="0" normalizeH="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10</a:t>
            </a:r>
            <a:r>
              <a:rPr kumimoji="0" lang="en-US" altLang="zh-CN" sz="24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-6</a:t>
            </a:r>
            <a:r>
              <a:rPr kumimoji="0" lang="en-US" altLang="zh-CN" sz="2400" b="0" i="0" u="none" strike="noStrike" kern="1200" cap="none" spc="0" normalizeH="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4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-28</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 10</a:t>
            </a:r>
            <a:r>
              <a:rPr kumimoji="0" lang="en-US" altLang="zh-CN" sz="24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400" b="0" i="0" u="none" strike="noStrike" kern="1200" cap="none" spc="0" normalizeH="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 5.9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0" u="none" strike="noStrike" kern="1200" cap="none" spc="0" normalizeH="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r>
              <a:rPr kumimoji="0" lang="en-US" altLang="zh-CN" sz="24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sp>
        <p:nvSpPr>
          <p:cNvPr id="11" name="Rectangle 10"/>
          <p:cNvSpPr>
            <a:spLocks noChangeArrowheads="1"/>
          </p:cNvSpPr>
          <p:nvPr/>
        </p:nvSpPr>
        <p:spPr bwMode="auto">
          <a:xfrm>
            <a:off x="272771" y="5373216"/>
            <a:ext cx="5142074" cy="463846"/>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0000FF"/>
                </a:solidFill>
                <a:latin typeface="隶书" panose="02010509060101010101" pitchFamily="49" charset="-122"/>
                <a:ea typeface="隶书" panose="02010509060101010101" pitchFamily="49" charset="-122"/>
              </a:rPr>
              <a:t>统计计数达到</a:t>
            </a:r>
            <a:r>
              <a:rPr lang="en-US" altLang="zh-CN" sz="2400" dirty="0">
                <a:solidFill>
                  <a:srgbClr val="0000FF"/>
                </a:solidFill>
                <a:latin typeface="隶书" panose="02010509060101010101" pitchFamily="49" charset="-122"/>
                <a:ea typeface="隶书" panose="02010509060101010101" pitchFamily="49" charset="-122"/>
              </a:rPr>
              <a:t>100</a:t>
            </a:r>
            <a:r>
              <a:rPr lang="zh-CN" altLang="en-US" sz="2400" dirty="0">
                <a:solidFill>
                  <a:srgbClr val="0000FF"/>
                </a:solidFill>
                <a:latin typeface="隶书" panose="02010509060101010101" pitchFamily="49" charset="-122"/>
                <a:ea typeface="隶书" panose="02010509060101010101" pitchFamily="49" charset="-122"/>
              </a:rPr>
              <a:t>个所需的时间</a:t>
            </a:r>
            <a:r>
              <a:rPr lang="en-US" altLang="zh-CN" sz="2400" i="1" dirty="0">
                <a:solidFill>
                  <a:srgbClr val="0000FF"/>
                </a:solidFill>
                <a:latin typeface="隶书" panose="02010509060101010101" pitchFamily="49" charset="-122"/>
                <a:ea typeface="隶书" panose="02010509060101010101" pitchFamily="49" charset="-122"/>
              </a:rPr>
              <a:t>t</a:t>
            </a:r>
            <a:r>
              <a:rPr lang="en-US" altLang="zh-CN" sz="2400" baseline="-25000" dirty="0">
                <a:solidFill>
                  <a:srgbClr val="0000FF"/>
                </a:solidFill>
                <a:latin typeface="隶书" panose="02010509060101010101" pitchFamily="49" charset="-122"/>
                <a:ea typeface="隶书" panose="02010509060101010101" pitchFamily="49" charset="-122"/>
              </a:rPr>
              <a:t>0</a:t>
            </a:r>
            <a:r>
              <a:rPr lang="zh-CN" altLang="en-US" sz="2400" dirty="0">
                <a:solidFill>
                  <a:srgbClr val="0000FF"/>
                </a:solidFill>
                <a:latin typeface="隶书" panose="02010509060101010101" pitchFamily="49" charset="-122"/>
                <a:ea typeface="隶书" panose="02010509060101010101" pitchFamily="49" charset="-122"/>
              </a:rPr>
              <a:t>为： </a:t>
            </a:r>
          </a:p>
        </p:txBody>
      </p:sp>
      <p:sp>
        <p:nvSpPr>
          <p:cNvPr id="12" name="Rectangle 10"/>
          <p:cNvSpPr>
            <a:spLocks noChangeArrowheads="1"/>
          </p:cNvSpPr>
          <p:nvPr/>
        </p:nvSpPr>
        <p:spPr bwMode="auto">
          <a:xfrm>
            <a:off x="294022" y="4293096"/>
            <a:ext cx="5142074" cy="463846"/>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dirty="0">
                <a:solidFill>
                  <a:srgbClr val="0000FF"/>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在</a:t>
            </a:r>
            <a:r>
              <a:rPr kumimoji="1" lang="en-US" altLang="zh-CN" sz="2400" dirty="0">
                <a:solidFill>
                  <a:srgbClr val="0000FF"/>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60</a:t>
            </a:r>
            <a:r>
              <a:rPr kumimoji="1" lang="en-US" altLang="zh-CN" sz="2400" baseline="30000" dirty="0">
                <a:solidFill>
                  <a:srgbClr val="0000FF"/>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o</a:t>
            </a:r>
            <a:r>
              <a:rPr kumimoji="1" lang="zh-CN" altLang="en-US" sz="2400" dirty="0">
                <a:solidFill>
                  <a:srgbClr val="0000FF"/>
                </a:solidFill>
                <a:latin typeface="隶书" panose="02010509060101010101" pitchFamily="49" charset="-122"/>
                <a:ea typeface="隶书" panose="02010509060101010101" pitchFamily="49" charset="-122"/>
                <a:cs typeface="Times New Roman" panose="02020603050405020304" pitchFamily="18" charset="0"/>
                <a:sym typeface="Symbol" panose="05050102010706020507" pitchFamily="18" charset="2"/>
              </a:rPr>
              <a:t>测量到粒子散射的概率：</a:t>
            </a:r>
            <a:endParaRPr lang="zh-CN" altLang="en-US" sz="2400" dirty="0">
              <a:solidFill>
                <a:srgbClr val="0000FF"/>
              </a:solidFill>
              <a:latin typeface="隶书" panose="02010509060101010101" pitchFamily="49" charset="-122"/>
              <a:ea typeface="隶书" panose="02010509060101010101" pitchFamily="49" charset="-122"/>
            </a:endParaRPr>
          </a:p>
        </p:txBody>
      </p:sp>
      <p:grpSp>
        <p:nvGrpSpPr>
          <p:cNvPr id="24" name="组合 23"/>
          <p:cNvGrpSpPr/>
          <p:nvPr/>
        </p:nvGrpSpPr>
        <p:grpSpPr>
          <a:xfrm>
            <a:off x="2004022" y="5724366"/>
            <a:ext cx="3020278" cy="912600"/>
            <a:chOff x="1404795" y="5703639"/>
            <a:chExt cx="3020278" cy="912600"/>
          </a:xfrm>
        </p:grpSpPr>
        <p:sp>
          <p:nvSpPr>
            <p:cNvPr id="13" name="文本框 12"/>
            <p:cNvSpPr txBox="1"/>
            <p:nvPr/>
          </p:nvSpPr>
          <p:spPr>
            <a:xfrm>
              <a:off x="1404795" y="5930805"/>
              <a:ext cx="646925" cy="461665"/>
            </a:xfrm>
            <a:prstGeom prst="rect">
              <a:avLst/>
            </a:prstGeom>
            <a:noFill/>
          </p:spPr>
          <p:txBody>
            <a:bodyPr wrap="square" rtlCol="0">
              <a:spAutoFit/>
            </a:bodyPr>
            <a:lstStyle/>
            <a:p>
              <a:r>
                <a:rPr kumimoji="0" lang="en-US" altLang="zh-CN" sz="2400" b="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sp>
          <p:nvSpPr>
            <p:cNvPr id="19" name="文本框 18"/>
            <p:cNvSpPr txBox="1"/>
            <p:nvPr/>
          </p:nvSpPr>
          <p:spPr>
            <a:xfrm>
              <a:off x="2027020" y="6154574"/>
              <a:ext cx="2370441" cy="461665"/>
            </a:xfrm>
            <a:prstGeom prst="rect">
              <a:avLst/>
            </a:prstGeom>
            <a:noFill/>
          </p:spPr>
          <p:txBody>
            <a:bodyPr wrap="square">
              <a:spAutoFit/>
            </a:bodyPr>
            <a:lstStyle/>
            <a:p>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5.9 × 10</a:t>
              </a:r>
              <a:r>
                <a:rPr kumimoji="0" lang="en-US" altLang="zh-CN" sz="24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-8</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 10</a:t>
              </a:r>
              <a:r>
                <a:rPr kumimoji="0" lang="en-US" altLang="zh-CN" sz="24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5</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p>
          </p:txBody>
        </p:sp>
        <p:sp>
          <p:nvSpPr>
            <p:cNvPr id="20" name="文本框 19"/>
            <p:cNvSpPr txBox="1"/>
            <p:nvPr/>
          </p:nvSpPr>
          <p:spPr>
            <a:xfrm>
              <a:off x="2027020" y="5703639"/>
              <a:ext cx="2370441" cy="461665"/>
            </a:xfrm>
            <a:prstGeom prst="rect">
              <a:avLst/>
            </a:prstGeom>
            <a:noFill/>
          </p:spPr>
          <p:txBody>
            <a:bodyPr wrap="square">
              <a:spAutoFit/>
            </a:bodyPr>
            <a:lstStyle/>
            <a:p>
              <a:pPr algn="ctr"/>
              <a:r>
                <a:rPr lang="en-US" altLang="zh-CN" sz="2400" b="0" dirty="0">
                  <a:solidFill>
                    <a:prstClr val="black"/>
                  </a:solidFill>
                  <a:latin typeface="Times New Roman" panose="02020603050405020304" pitchFamily="18" charset="0"/>
                  <a:cs typeface="Times New Roman" panose="02020603050405020304" pitchFamily="18" charset="0"/>
                </a:rPr>
                <a:t>100</a:t>
              </a:r>
              <a:endParaRPr lang="zh-CN" altLang="en-US" dirty="0"/>
            </a:p>
          </p:txBody>
        </p:sp>
        <p:cxnSp>
          <p:nvCxnSpPr>
            <p:cNvPr id="22" name="直接连接符 21"/>
            <p:cNvCxnSpPr/>
            <p:nvPr/>
          </p:nvCxnSpPr>
          <p:spPr>
            <a:xfrm flipH="1">
              <a:off x="1999408" y="6154988"/>
              <a:ext cx="2425665" cy="990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5024300" y="5944468"/>
            <a:ext cx="3027247" cy="461665"/>
          </a:xfrm>
          <a:prstGeom prst="rect">
            <a:avLst/>
          </a:prstGeom>
          <a:noFill/>
        </p:spPr>
        <p:txBody>
          <a:bodyPr wrap="square">
            <a:spAutoFit/>
          </a:bodyPr>
          <a:lstStyle/>
          <a:p>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1.7 × 10</a:t>
            </a:r>
            <a:r>
              <a:rPr kumimoji="0" lang="en-US" altLang="zh-CN" sz="2400" b="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s = 4.7 h</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11559" y="224662"/>
            <a:ext cx="5976565" cy="525401"/>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solidFill>
                  <a:srgbClr val="800000"/>
                </a:solidFill>
                <a:latin typeface="微软雅黑" panose="020B0503020204020204" pitchFamily="34" charset="-122"/>
                <a:ea typeface="微软雅黑" panose="020B0503020204020204" pitchFamily="34" charset="-122"/>
              </a:rPr>
              <a:t>小知识：卢瑟福背散射技术 </a:t>
            </a:r>
          </a:p>
        </p:txBody>
      </p:sp>
      <p:sp>
        <p:nvSpPr>
          <p:cNvPr id="25603" name="Rectangle 5"/>
          <p:cNvSpPr>
            <a:spLocks noChangeArrowheads="1"/>
          </p:cNvSpPr>
          <p:nvPr/>
        </p:nvSpPr>
        <p:spPr bwMode="auto">
          <a:xfrm>
            <a:off x="612443" y="1067501"/>
            <a:ext cx="2806700" cy="396875"/>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t>考虑到原子核的反冲： </a:t>
            </a:r>
          </a:p>
        </p:txBody>
      </p:sp>
      <p:graphicFrame>
        <p:nvGraphicFramePr>
          <p:cNvPr id="25604" name="Object 6"/>
          <p:cNvGraphicFramePr>
            <a:graphicFrameLocks noChangeAspect="1"/>
          </p:cNvGraphicFramePr>
          <p:nvPr/>
        </p:nvGraphicFramePr>
        <p:xfrm>
          <a:off x="3310573" y="740538"/>
          <a:ext cx="4067175" cy="1012825"/>
        </p:xfrm>
        <a:graphic>
          <a:graphicData uri="http://schemas.openxmlformats.org/presentationml/2006/ole">
            <mc:AlternateContent xmlns:mc="http://schemas.openxmlformats.org/markup-compatibility/2006">
              <mc:Choice xmlns:v="urn:schemas-microsoft-com:vml" Requires="v">
                <p:oleObj spid="_x0000_s16386" name="Equation" r:id="rId4" imgW="2298700" imgH="571500" progId="Equation.DSMT4">
                  <p:embed/>
                </p:oleObj>
              </mc:Choice>
              <mc:Fallback>
                <p:oleObj name="Equation" r:id="rId4" imgW="2298700" imgH="5715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0573" y="740538"/>
                        <a:ext cx="406717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80401" y="3867642"/>
            <a:ext cx="5063599" cy="253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
          <p:cNvSpPr>
            <a:spLocks noChangeArrowheads="1"/>
          </p:cNvSpPr>
          <p:nvPr/>
        </p:nvSpPr>
        <p:spPr bwMode="auto">
          <a:xfrm>
            <a:off x="4239148" y="6390054"/>
            <a:ext cx="5110162" cy="401638"/>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solidFill>
                  <a:srgbClr val="00B050"/>
                </a:solidFill>
              </a:rPr>
              <a:t>石墨上沉积少量金和银的卢瑟福背散射谱</a:t>
            </a:r>
          </a:p>
        </p:txBody>
      </p:sp>
      <p:sp>
        <p:nvSpPr>
          <p:cNvPr id="4" name="文本框 3"/>
          <p:cNvSpPr txBox="1"/>
          <p:nvPr/>
        </p:nvSpPr>
        <p:spPr>
          <a:xfrm>
            <a:off x="611558" y="1781309"/>
            <a:ext cx="8316925" cy="1938992"/>
          </a:xfrm>
          <a:prstGeom prst="rect">
            <a:avLst/>
          </a:prstGeom>
          <a:noFill/>
        </p:spPr>
        <p:txBody>
          <a:bodyPr wrap="square">
            <a:spAutoFit/>
          </a:bodyPr>
          <a:lstStyle/>
          <a:p>
            <a:pPr algn="just"/>
            <a:r>
              <a:rPr lang="zh-CN" altLang="en-US" sz="2000" b="1" i="0" kern="1200" dirty="0">
                <a:solidFill>
                  <a:schemeClr val="tx1"/>
                </a:solidFill>
                <a:effectLst/>
                <a:latin typeface="Arial" panose="020B0604020202020204" pitchFamily="34" charset="0"/>
                <a:ea typeface="宋体" panose="02010600030101010101" pitchFamily="2" charset="-122"/>
                <a:cs typeface="+mn-cs"/>
              </a:rPr>
              <a:t>卢瑟福背散射分析</a:t>
            </a:r>
            <a:r>
              <a:rPr lang="zh-CN" altLang="en-US" sz="2000" b="0" i="0" kern="1200" dirty="0">
                <a:solidFill>
                  <a:schemeClr val="tx1"/>
                </a:solidFill>
                <a:effectLst/>
                <a:latin typeface="Arial" panose="020B0604020202020204" pitchFamily="34" charset="0"/>
                <a:ea typeface="宋体" panose="02010600030101010101" pitchFamily="2" charset="-122"/>
                <a:cs typeface="+mn-cs"/>
              </a:rPr>
              <a:t>或</a:t>
            </a:r>
            <a:r>
              <a:rPr lang="zh-CN" altLang="en-US" sz="2000" b="1" i="0" kern="1200" dirty="0">
                <a:solidFill>
                  <a:schemeClr val="tx1"/>
                </a:solidFill>
                <a:effectLst/>
                <a:latin typeface="Arial" panose="020B0604020202020204" pitchFamily="34" charset="0"/>
                <a:ea typeface="宋体" panose="02010600030101010101" pitchFamily="2" charset="-122"/>
                <a:cs typeface="+mn-cs"/>
              </a:rPr>
              <a:t>卢瑟福背散射谱学</a:t>
            </a:r>
            <a:r>
              <a:rPr lang="en-US" altLang="zh-CN" sz="2000" b="0" i="0" kern="1200" dirty="0">
                <a:solidFill>
                  <a:schemeClr val="tx1"/>
                </a:solidFill>
                <a:effectLst/>
                <a:latin typeface="Arial" panose="020B0604020202020204" pitchFamily="34" charset="0"/>
                <a:ea typeface="宋体" panose="02010600030101010101" pitchFamily="2" charset="-122"/>
                <a:cs typeface="+mn-cs"/>
              </a:rPr>
              <a:t>(</a:t>
            </a:r>
            <a:r>
              <a:rPr lang="en-US" altLang="zh-CN" sz="2000" b="1" i="0" kern="1200" dirty="0">
                <a:solidFill>
                  <a:schemeClr val="tx1"/>
                </a:solidFill>
                <a:effectLst/>
                <a:latin typeface="Arial" panose="020B0604020202020204" pitchFamily="34" charset="0"/>
                <a:ea typeface="宋体" panose="02010600030101010101" pitchFamily="2" charset="-122"/>
                <a:cs typeface="+mn-cs"/>
              </a:rPr>
              <a:t>R</a:t>
            </a:r>
            <a:r>
              <a:rPr lang="en-US" altLang="zh-CN" sz="2000" b="0" i="0" kern="1200" dirty="0">
                <a:solidFill>
                  <a:schemeClr val="tx1"/>
                </a:solidFill>
                <a:effectLst/>
                <a:latin typeface="Arial" panose="020B0604020202020204" pitchFamily="34" charset="0"/>
                <a:ea typeface="宋体" panose="02010600030101010101" pitchFamily="2" charset="-122"/>
                <a:cs typeface="+mn-cs"/>
              </a:rPr>
              <a:t>utherford </a:t>
            </a:r>
            <a:r>
              <a:rPr lang="en-US" altLang="zh-CN" sz="2000" b="1" i="0" kern="1200" dirty="0">
                <a:solidFill>
                  <a:schemeClr val="tx1"/>
                </a:solidFill>
                <a:effectLst/>
                <a:latin typeface="Arial" panose="020B0604020202020204" pitchFamily="34" charset="0"/>
                <a:ea typeface="宋体" panose="02010600030101010101" pitchFamily="2" charset="-122"/>
                <a:cs typeface="+mn-cs"/>
              </a:rPr>
              <a:t>B</a:t>
            </a:r>
            <a:r>
              <a:rPr lang="en-US" altLang="zh-CN" sz="2000" b="0" i="0" kern="1200" dirty="0">
                <a:solidFill>
                  <a:schemeClr val="tx1"/>
                </a:solidFill>
                <a:effectLst/>
                <a:latin typeface="Arial" panose="020B0604020202020204" pitchFamily="34" charset="0"/>
                <a:ea typeface="宋体" panose="02010600030101010101" pitchFamily="2" charset="-122"/>
                <a:cs typeface="+mn-cs"/>
              </a:rPr>
              <a:t>ackscattering </a:t>
            </a:r>
            <a:r>
              <a:rPr lang="en-US" altLang="zh-CN" sz="2000" b="1" i="0" kern="1200" dirty="0">
                <a:solidFill>
                  <a:schemeClr val="tx1"/>
                </a:solidFill>
                <a:effectLst/>
                <a:latin typeface="Arial" panose="020B0604020202020204" pitchFamily="34" charset="0"/>
                <a:ea typeface="宋体" panose="02010600030101010101" pitchFamily="2" charset="-122"/>
                <a:cs typeface="+mn-cs"/>
              </a:rPr>
              <a:t>S</a:t>
            </a:r>
            <a:r>
              <a:rPr lang="en-US" altLang="zh-CN" sz="2000" b="0" i="0" kern="1200" dirty="0">
                <a:solidFill>
                  <a:schemeClr val="tx1"/>
                </a:solidFill>
                <a:effectLst/>
                <a:latin typeface="Arial" panose="020B0604020202020204" pitchFamily="34" charset="0"/>
                <a:ea typeface="宋体" panose="02010600030101010101" pitchFamily="2" charset="-122"/>
                <a:cs typeface="+mn-cs"/>
              </a:rPr>
              <a:t>pectrometry</a:t>
            </a:r>
            <a:r>
              <a:rPr lang="zh-CN" altLang="en-US" sz="2000" b="0" i="0" kern="1200" dirty="0">
                <a:solidFill>
                  <a:schemeClr val="tx1"/>
                </a:solidFill>
                <a:effectLst/>
                <a:latin typeface="Arial" panose="020B0604020202020204" pitchFamily="34" charset="0"/>
                <a:ea typeface="宋体" panose="02010600030101010101" pitchFamily="2" charset="-122"/>
                <a:cs typeface="+mn-cs"/>
              </a:rPr>
              <a:t>，</a:t>
            </a:r>
            <a:r>
              <a:rPr lang="en-US" altLang="zh-CN" sz="2000" b="1" i="0" kern="1200" dirty="0">
                <a:solidFill>
                  <a:schemeClr val="tx1"/>
                </a:solidFill>
                <a:effectLst/>
                <a:latin typeface="Arial" panose="020B0604020202020204" pitchFamily="34" charset="0"/>
                <a:ea typeface="宋体" panose="02010600030101010101" pitchFamily="2" charset="-122"/>
                <a:cs typeface="+mn-cs"/>
              </a:rPr>
              <a:t>RBS</a:t>
            </a:r>
            <a:r>
              <a:rPr lang="en-US" altLang="zh-CN" sz="2000" b="0" i="0" kern="1200" dirty="0">
                <a:solidFill>
                  <a:schemeClr val="tx1"/>
                </a:solidFill>
                <a:effectLst/>
                <a:latin typeface="Arial" panose="020B0604020202020204" pitchFamily="34" charset="0"/>
                <a:ea typeface="宋体" panose="02010600030101010101" pitchFamily="2" charset="-122"/>
                <a:cs typeface="+mn-cs"/>
              </a:rPr>
              <a:t>)</a:t>
            </a:r>
            <a:r>
              <a:rPr lang="zh-CN" altLang="en-US" sz="2000" b="0" i="0" kern="1200" dirty="0">
                <a:solidFill>
                  <a:schemeClr val="tx1"/>
                </a:solidFill>
                <a:effectLst/>
                <a:latin typeface="Arial" panose="020B0604020202020204" pitchFamily="34" charset="0"/>
                <a:ea typeface="宋体" panose="02010600030101010101" pitchFamily="2" charset="-122"/>
                <a:cs typeface="+mn-cs"/>
              </a:rPr>
              <a:t>，有时候被称为高能离子散射谱学</a:t>
            </a:r>
            <a:r>
              <a:rPr lang="en-US" altLang="zh-CN" sz="2000" b="0" i="0" kern="1200" dirty="0">
                <a:solidFill>
                  <a:schemeClr val="tx1"/>
                </a:solidFill>
                <a:effectLst/>
                <a:latin typeface="Arial" panose="020B0604020202020204" pitchFamily="34" charset="0"/>
                <a:ea typeface="宋体" panose="02010600030101010101" pitchFamily="2" charset="-122"/>
                <a:cs typeface="+mn-cs"/>
              </a:rPr>
              <a:t>(High-Energy Ion Scattering</a:t>
            </a:r>
            <a:r>
              <a:rPr lang="zh-CN" altLang="en-US" sz="2000" b="0" i="0" kern="1200" dirty="0">
                <a:solidFill>
                  <a:schemeClr val="tx1"/>
                </a:solidFill>
                <a:effectLst/>
                <a:latin typeface="Arial" panose="020B0604020202020204" pitchFamily="34" charset="0"/>
                <a:ea typeface="宋体" panose="02010600030101010101" pitchFamily="2" charset="-122"/>
                <a:cs typeface="+mn-cs"/>
              </a:rPr>
              <a:t>，</a:t>
            </a:r>
            <a:r>
              <a:rPr lang="en-US" altLang="zh-CN" sz="2000" b="0" i="0" kern="1200" dirty="0">
                <a:solidFill>
                  <a:schemeClr val="tx1"/>
                </a:solidFill>
                <a:effectLst/>
                <a:latin typeface="Arial" panose="020B0604020202020204" pitchFamily="34" charset="0"/>
                <a:ea typeface="宋体" panose="02010600030101010101" pitchFamily="2" charset="-122"/>
                <a:cs typeface="+mn-cs"/>
              </a:rPr>
              <a:t>HEIS)</a:t>
            </a:r>
            <a:r>
              <a:rPr lang="zh-CN" altLang="en-US" sz="2000" b="0" i="0" kern="1200" dirty="0">
                <a:solidFill>
                  <a:schemeClr val="tx1"/>
                </a:solidFill>
                <a:effectLst/>
                <a:latin typeface="Arial" panose="020B0604020202020204" pitchFamily="34" charset="0"/>
                <a:ea typeface="宋体" panose="02010600030101010101" pitchFamily="2" charset="-122"/>
                <a:cs typeface="+mn-cs"/>
              </a:rPr>
              <a:t>，是一种离子束分析技术，被用在</a:t>
            </a:r>
            <a:r>
              <a:rPr lang="zh-CN" altLang="en-US" sz="2000" b="0" i="0" u="none" strike="noStrike" kern="1200" dirty="0">
                <a:solidFill>
                  <a:schemeClr val="tx1"/>
                </a:solidFill>
                <a:effectLst/>
                <a:latin typeface="Arial" panose="020B0604020202020204" pitchFamily="34" charset="0"/>
                <a:ea typeface="宋体" panose="02010600030101010101" pitchFamily="2" charset="-122"/>
                <a:cs typeface="+mn-cs"/>
              </a:rPr>
              <a:t>材料科学</a:t>
            </a:r>
            <a:r>
              <a:rPr lang="zh-CN" altLang="en-US" sz="2000" b="0" i="0" kern="1200" dirty="0">
                <a:solidFill>
                  <a:schemeClr val="tx1"/>
                </a:solidFill>
                <a:effectLst/>
                <a:latin typeface="Arial" panose="020B0604020202020204" pitchFamily="34" charset="0"/>
                <a:ea typeface="宋体" panose="02010600030101010101" pitchFamily="2" charset="-122"/>
                <a:cs typeface="+mn-cs"/>
              </a:rPr>
              <a:t>中，用以分析、测量材料的结构和组成。通过将一束确定能量的高能离子束（通常是</a:t>
            </a:r>
            <a:r>
              <a:rPr lang="zh-CN" altLang="en-US" sz="2000" b="0" i="0" u="none" strike="noStrike" kern="1200" dirty="0">
                <a:solidFill>
                  <a:schemeClr val="tx1"/>
                </a:solidFill>
                <a:effectLst/>
                <a:latin typeface="Arial" panose="020B0604020202020204" pitchFamily="34" charset="0"/>
                <a:ea typeface="宋体" panose="02010600030101010101" pitchFamily="2" charset="-122"/>
                <a:cs typeface="+mn-cs"/>
              </a:rPr>
              <a:t>质子</a:t>
            </a:r>
            <a:r>
              <a:rPr lang="zh-CN" altLang="en-US" sz="2000" b="0" i="0" kern="1200" dirty="0">
                <a:solidFill>
                  <a:schemeClr val="tx1"/>
                </a:solidFill>
                <a:effectLst/>
                <a:latin typeface="Arial" panose="020B0604020202020204" pitchFamily="34" charset="0"/>
                <a:ea typeface="宋体" panose="02010600030101010101" pitchFamily="2" charset="-122"/>
                <a:cs typeface="+mn-cs"/>
              </a:rPr>
              <a:t>或</a:t>
            </a:r>
            <a:r>
              <a:rPr lang="el-GR" altLang="zh-CN" sz="2000" b="0" i="0" u="none" strike="noStrike" kern="1200" dirty="0">
                <a:solidFill>
                  <a:schemeClr val="tx1"/>
                </a:solidFill>
                <a:effectLst/>
                <a:latin typeface="Arial" panose="020B0604020202020204" pitchFamily="34" charset="0"/>
                <a:ea typeface="宋体" panose="02010600030101010101" pitchFamily="2" charset="-122"/>
                <a:cs typeface="+mn-cs"/>
              </a:rPr>
              <a:t>α</a:t>
            </a:r>
            <a:r>
              <a:rPr lang="zh-CN" altLang="en-US" sz="2000" b="0" i="0" u="none" strike="noStrike" kern="1200" dirty="0">
                <a:solidFill>
                  <a:schemeClr val="tx1"/>
                </a:solidFill>
                <a:effectLst/>
                <a:latin typeface="Arial" panose="020B0604020202020204" pitchFamily="34" charset="0"/>
                <a:ea typeface="宋体" panose="02010600030101010101" pitchFamily="2" charset="-122"/>
                <a:cs typeface="+mn-cs"/>
              </a:rPr>
              <a:t>粒子</a:t>
            </a:r>
            <a:r>
              <a:rPr lang="zh-CN" altLang="en-US" sz="2000" b="0" i="0" kern="1200" dirty="0">
                <a:solidFill>
                  <a:schemeClr val="tx1"/>
                </a:solidFill>
                <a:effectLst/>
                <a:latin typeface="Arial" panose="020B0604020202020204" pitchFamily="34" charset="0"/>
                <a:ea typeface="宋体" panose="02010600030101010101" pitchFamily="2" charset="-122"/>
                <a:cs typeface="+mn-cs"/>
              </a:rPr>
              <a:t>）打到待分析材料上，检测背向反射的离子的能量，即可确定靶原子的种类、浓度和深度分布。</a:t>
            </a:r>
            <a:endParaRPr lang="en-US" altLang="zh-CN" sz="2000" b="0" i="0" kern="1200" dirty="0">
              <a:solidFill>
                <a:schemeClr val="tx1"/>
              </a:solidFill>
              <a:effectLst/>
              <a:latin typeface="Arial" panose="020B0604020202020204" pitchFamily="34" charset="0"/>
              <a:ea typeface="宋体" panose="02010600030101010101" pitchFamily="2" charset="-122"/>
              <a:cs typeface="+mn-cs"/>
            </a:endParaRPr>
          </a:p>
        </p:txBody>
      </p:sp>
      <p:sp>
        <p:nvSpPr>
          <p:cNvPr id="6" name="文本框 5"/>
          <p:cNvSpPr txBox="1"/>
          <p:nvPr/>
        </p:nvSpPr>
        <p:spPr>
          <a:xfrm>
            <a:off x="611558" y="3867642"/>
            <a:ext cx="3263533" cy="2554545"/>
          </a:xfrm>
          <a:prstGeom prst="rect">
            <a:avLst/>
          </a:prstGeom>
          <a:noFill/>
        </p:spPr>
        <p:txBody>
          <a:bodyPr wrap="square">
            <a:spAutoFit/>
          </a:bodyPr>
          <a:lstStyle/>
          <a:p>
            <a:pPr algn="just"/>
            <a:r>
              <a:rPr lang="zh-CN" altLang="en-US" sz="2000" b="0" i="0" kern="1200" dirty="0">
                <a:solidFill>
                  <a:schemeClr val="tx1"/>
                </a:solidFill>
                <a:effectLst/>
                <a:latin typeface="Arial" panose="020B0604020202020204" pitchFamily="34" charset="0"/>
                <a:ea typeface="宋体" panose="02010600030101010101" pitchFamily="2" charset="-122"/>
                <a:cs typeface="+mn-cs"/>
              </a:rPr>
              <a:t>在入射粒子动能固定时，原子核的质量越轻、散射角越大，则原子核获得的反冲动能越大，对应入射粒子和散射粒子的能量差越大。因此，实验上可以固定一个角度，通过测量散射粒子的动能，就可以检测原子的种类。</a:t>
            </a:r>
            <a:endParaRPr lang="zh-CN" altLang="en-US" sz="2000" dirty="0"/>
          </a:p>
        </p:txBody>
      </p:sp>
      <p:sp>
        <p:nvSpPr>
          <p:cNvPr id="5" name="圆角矩形 4"/>
          <p:cNvSpPr/>
          <p:nvPr/>
        </p:nvSpPr>
        <p:spPr>
          <a:xfrm>
            <a:off x="5436235" y="1341120"/>
            <a:ext cx="288290" cy="288290"/>
          </a:xfrm>
          <a:prstGeom prst="round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 name="圆角矩形 7"/>
          <p:cNvSpPr/>
          <p:nvPr/>
        </p:nvSpPr>
        <p:spPr>
          <a:xfrm>
            <a:off x="5147945" y="971550"/>
            <a:ext cx="288290" cy="288290"/>
          </a:xfrm>
          <a:prstGeom prst="round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2488" y="2132856"/>
            <a:ext cx="6215856" cy="3452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标题 5"/>
          <p:cNvSpPr txBox="1"/>
          <p:nvPr/>
        </p:nvSpPr>
        <p:spPr>
          <a:xfrm>
            <a:off x="636960" y="947174"/>
            <a:ext cx="7886700" cy="65548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3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第四节</a:t>
            </a:r>
            <a:r>
              <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 </a:t>
            </a:r>
            <a:r>
              <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卢瑟福公式的实验验证</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1-4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实验验证</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6"/>
          <p:cNvSpPr>
            <a:spLocks noChangeArrowheads="1"/>
          </p:cNvSpPr>
          <p:nvPr/>
        </p:nvSpPr>
        <p:spPr bwMode="auto">
          <a:xfrm>
            <a:off x="539552" y="2060848"/>
            <a:ext cx="55991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kumimoji="1" lang="zh-CN" altLang="en-US" sz="2400" dirty="0">
                <a:solidFill>
                  <a:prstClr val="black"/>
                </a:solidFill>
                <a:latin typeface="宋体" panose="02010600030101010101" pitchFamily="2" charset="-122"/>
                <a:ea typeface="宋体" panose="02010600030101010101" pitchFamily="2" charset="-122"/>
              </a:rPr>
              <a:t>由</a:t>
            </a:r>
            <a:r>
              <a:rPr kumimoji="1" lang="zh-CN" altLang="en-US" sz="2400" dirty="0">
                <a:solidFill>
                  <a:srgbClr val="000099"/>
                </a:solidFill>
                <a:latin typeface="宋体" panose="02010600030101010101" pitchFamily="2" charset="-122"/>
                <a:ea typeface="宋体" panose="02010600030101010101" pitchFamily="2" charset="-122"/>
              </a:rPr>
              <a:t>卢瑟福公式</a:t>
            </a:r>
            <a:r>
              <a:rPr kumimoji="1" lang="zh-CN" altLang="en-US" sz="2400" dirty="0">
                <a:solidFill>
                  <a:prstClr val="black"/>
                </a:solidFill>
                <a:latin typeface="宋体" panose="02010600030101010101" pitchFamily="2" charset="-122"/>
                <a:ea typeface="宋体" panose="02010600030101010101" pitchFamily="2" charset="-122"/>
              </a:rPr>
              <a:t>，我们可以作出如下预言</a:t>
            </a:r>
            <a:r>
              <a:rPr kumimoji="1" lang="en-US" altLang="zh-CN" sz="2400" dirty="0">
                <a:solidFill>
                  <a:prstClr val="black"/>
                </a:solidFill>
                <a:latin typeface="宋体" panose="02010600030101010101" pitchFamily="2" charset="-122"/>
                <a:ea typeface="宋体" panose="02010600030101010101" pitchFamily="2" charset="-122"/>
              </a:rPr>
              <a:t>:</a:t>
            </a:r>
          </a:p>
        </p:txBody>
      </p:sp>
      <mc:AlternateContent xmlns:mc="http://schemas.openxmlformats.org/markup-compatibility/2006" xmlns:a14="http://schemas.microsoft.com/office/drawing/2010/main">
        <mc:Choice Requires="a14">
          <p:sp>
            <p:nvSpPr>
              <p:cNvPr id="14" name="Rectangle 11"/>
              <p:cNvSpPr>
                <a:spLocks noChangeArrowheads="1"/>
              </p:cNvSpPr>
              <p:nvPr/>
            </p:nvSpPr>
            <p:spPr bwMode="auto">
              <a:xfrm>
                <a:off x="539552" y="2635611"/>
                <a:ext cx="8277547" cy="10556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buClrTx/>
                  <a:buSzTx/>
                  <a:buFontTx/>
                  <a:buNone/>
                </a:pPr>
                <a:r>
                  <a:rPr kumimoji="1" lang="en-US" altLang="zh-CN" sz="2400" dirty="0">
                    <a:solidFill>
                      <a:prstClr val="black"/>
                    </a:solidFill>
                    <a:latin typeface="宋体" panose="02010600030101010101" pitchFamily="2" charset="-122"/>
                    <a:ea typeface="宋体" panose="02010600030101010101" pitchFamily="2" charset="-122"/>
                  </a:rPr>
                  <a:t>1.</a:t>
                </a:r>
                <a:r>
                  <a:rPr kumimoji="1" lang="zh-CN" altLang="en-US" sz="2400" dirty="0">
                    <a:solidFill>
                      <a:prstClr val="black"/>
                    </a:solidFill>
                    <a:latin typeface="宋体" panose="02010600030101010101" pitchFamily="2" charset="-122"/>
                    <a:ea typeface="宋体" panose="02010600030101010101" pitchFamily="2" charset="-122"/>
                  </a:rPr>
                  <a:t>一定能量的</a:t>
                </a:r>
                <a:r>
                  <a:rPr kumimoji="1" lang="en-US" altLang="zh-CN" sz="2400" i="1" dirty="0">
                    <a:solidFill>
                      <a:srgbClr val="FF0000"/>
                    </a:solidFill>
                    <a:latin typeface="宋体" panose="02010600030101010101" pitchFamily="2" charset="-122"/>
                    <a:ea typeface="宋体" panose="02010600030101010101" pitchFamily="2" charset="-122"/>
                  </a:rPr>
                  <a:t>α</a:t>
                </a:r>
                <a:r>
                  <a:rPr kumimoji="1" lang="zh-CN" altLang="en-US" sz="2400" dirty="0">
                    <a:solidFill>
                      <a:prstClr val="black"/>
                    </a:solidFill>
                    <a:latin typeface="宋体" panose="02010600030101010101" pitchFamily="2" charset="-122"/>
                    <a:ea typeface="宋体" panose="02010600030101010101" pitchFamily="2" charset="-122"/>
                  </a:rPr>
                  <a:t>粒子，被一定的金属箔散射时，在</a:t>
                </a:r>
                <a:r>
                  <a:rPr kumimoji="1" lang="en-US" altLang="zh-CN" sz="2400" i="1" dirty="0">
                    <a:solidFill>
                      <a:srgbClr val="FF0000"/>
                    </a:solidFill>
                    <a:latin typeface="宋体" panose="02010600030101010101" pitchFamily="2" charset="-122"/>
                    <a:ea typeface="宋体" panose="02010600030101010101" pitchFamily="2" charset="-122"/>
                  </a:rPr>
                  <a:t>θ</a:t>
                </a:r>
                <a:r>
                  <a:rPr kumimoji="1" lang="zh-CN" altLang="en-US" sz="2400" dirty="0">
                    <a:solidFill>
                      <a:prstClr val="black"/>
                    </a:solidFill>
                    <a:latin typeface="宋体" panose="02010600030101010101" pitchFamily="2" charset="-122"/>
                    <a:ea typeface="宋体" panose="02010600030101010101" pitchFamily="2" charset="-122"/>
                  </a:rPr>
                  <a:t>角方向单位立体角中的粒子数与</a:t>
                </a:r>
                <a14:m>
                  <m:oMath xmlns:m="http://schemas.openxmlformats.org/officeDocument/2006/math">
                    <m:func>
                      <m:funcPr>
                        <m:ctrlPr>
                          <a:rPr lang="zh-CN" altLang="zh-CN" sz="2400" b="0" i="1" smtClean="0">
                            <a:solidFill>
                              <a:srgbClr val="FF0000"/>
                            </a:solidFill>
                            <a:latin typeface="Cambria Math" panose="02040503050406030204" pitchFamily="18" charset="0"/>
                          </a:rPr>
                        </m:ctrlPr>
                      </m:funcPr>
                      <m:fName>
                        <m:sSup>
                          <m:sSupPr>
                            <m:ctrlPr>
                              <a:rPr lang="zh-CN" altLang="zh-CN" sz="2400" b="0" i="1">
                                <a:solidFill>
                                  <a:srgbClr val="FF0000"/>
                                </a:solidFill>
                                <a:latin typeface="Cambria Math" panose="02040503050406030204" pitchFamily="18" charset="0"/>
                              </a:rPr>
                            </m:ctrlPr>
                          </m:sSupPr>
                          <m:e>
                            <m:r>
                              <m:rPr>
                                <m:nor/>
                              </m:rPr>
                              <a:rPr lang="en-US" altLang="zh-CN" sz="2400" b="0">
                                <a:solidFill>
                                  <a:srgbClr val="FF0000"/>
                                </a:solidFill>
                                <a:latin typeface="Times New Roman" panose="02020603050405020304" pitchFamily="18" charset="0"/>
                                <a:cs typeface="Times New Roman" panose="02020603050405020304" pitchFamily="18" charset="0"/>
                              </a:rPr>
                              <m:t>sin</m:t>
                            </m:r>
                          </m:e>
                          <m:sup>
                            <m:r>
                              <a:rPr lang="en-US" altLang="zh-CN" sz="2400" b="0" i="1">
                                <a:solidFill>
                                  <a:srgbClr val="FF0000"/>
                                </a:solidFill>
                                <a:latin typeface="Cambria Math" panose="02040503050406030204" pitchFamily="18" charset="0"/>
                                <a:cs typeface="Times New Roman" panose="02020603050405020304" pitchFamily="18" charset="0"/>
                              </a:rPr>
                              <m:t>4</m:t>
                            </m:r>
                          </m:sup>
                        </m:sSup>
                      </m:fName>
                      <m:e>
                        <m:f>
                          <m:fPr>
                            <m:ctrlPr>
                              <a:rPr lang="zh-CN" altLang="zh-CN" sz="2400" b="0" i="1">
                                <a:solidFill>
                                  <a:srgbClr val="FF0000"/>
                                </a:solidFill>
                                <a:latin typeface="Cambria Math" panose="02040503050406030204" pitchFamily="18" charset="0"/>
                              </a:rPr>
                            </m:ctrlPr>
                          </m:fPr>
                          <m:num>
                            <m:r>
                              <m:rPr>
                                <m:nor/>
                              </m:rPr>
                              <a:rPr lang="en-US" altLang="zh-CN" sz="2400" b="0" i="1">
                                <a:solidFill>
                                  <a:srgbClr val="FF0000"/>
                                </a:solidFill>
                                <a:latin typeface="Times New Roman" panose="02020603050405020304" pitchFamily="18" charset="0"/>
                                <a:cs typeface="Times New Roman" panose="02020603050405020304" pitchFamily="18" charset="0"/>
                              </a:rPr>
                              <m:t>θ</m:t>
                            </m:r>
                          </m:num>
                          <m:den>
                            <m:r>
                              <m:rPr>
                                <m:nor/>
                              </m:rPr>
                              <a:rPr lang="en-US" altLang="zh-CN" sz="2400" b="0">
                                <a:solidFill>
                                  <a:srgbClr val="FF0000"/>
                                </a:solidFill>
                                <a:latin typeface="Times New Roman" panose="02020603050405020304" pitchFamily="18" charset="0"/>
                                <a:cs typeface="Times New Roman" panose="02020603050405020304" pitchFamily="18" charset="0"/>
                              </a:rPr>
                              <m:t>2</m:t>
                            </m:r>
                          </m:den>
                        </m:f>
                      </m:e>
                    </m:func>
                  </m:oMath>
                </a14:m>
                <a:r>
                  <a:rPr kumimoji="1" lang="zh-CN" altLang="en-US" sz="2400" dirty="0">
                    <a:solidFill>
                      <a:prstClr val="black"/>
                    </a:solidFill>
                    <a:latin typeface="宋体" panose="02010600030101010101" pitchFamily="2" charset="-122"/>
                    <a:ea typeface="宋体" panose="02010600030101010101" pitchFamily="2" charset="-122"/>
                  </a:rPr>
                  <a:t>成</a:t>
                </a:r>
                <a:r>
                  <a:rPr kumimoji="1" lang="zh-CN" altLang="en-US" sz="2400" dirty="0">
                    <a:solidFill>
                      <a:prstClr val="black"/>
                    </a:solidFill>
                    <a:latin typeface="宋体" panose="02010600030101010101" pitchFamily="2" charset="-122"/>
                  </a:rPr>
                  <a:t>反</a:t>
                </a:r>
                <a:r>
                  <a:rPr kumimoji="1" lang="zh-CN" altLang="en-US" sz="2400" dirty="0">
                    <a:solidFill>
                      <a:prstClr val="black"/>
                    </a:solidFill>
                    <a:latin typeface="宋体" panose="02010600030101010101" pitchFamily="2" charset="-122"/>
                    <a:ea typeface="宋体" panose="02010600030101010101" pitchFamily="2" charset="-122"/>
                  </a:rPr>
                  <a:t>比；</a:t>
                </a:r>
              </a:p>
            </p:txBody>
          </p:sp>
        </mc:Choice>
        <mc:Fallback xmlns="">
          <p:sp>
            <p:nvSpPr>
              <p:cNvPr id="14" name="Rectangle 11"/>
              <p:cNvSpPr>
                <a:spLocks noRot="1" noChangeAspect="1" noMove="1" noResize="1" noEditPoints="1" noAdjustHandles="1" noChangeArrowheads="1" noChangeShapeType="1" noTextEdit="1"/>
              </p:cNvSpPr>
              <p:nvPr/>
            </p:nvSpPr>
            <p:spPr bwMode="auto">
              <a:xfrm>
                <a:off x="539552" y="2635611"/>
                <a:ext cx="8277547" cy="1055610"/>
              </a:xfrm>
              <a:prstGeom prst="rect">
                <a:avLst/>
              </a:prstGeom>
              <a:blipFill rotWithShape="1">
                <a:blip r:embed="rId2"/>
                <a:stretch>
                  <a:fillRect l="-5" t="-34" r="1" b="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Rectangle 14"/>
          <p:cNvSpPr>
            <a:spLocks noChangeArrowheads="1"/>
          </p:cNvSpPr>
          <p:nvPr/>
        </p:nvSpPr>
        <p:spPr bwMode="auto">
          <a:xfrm>
            <a:off x="539552" y="3804022"/>
            <a:ext cx="827754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ClrTx/>
              <a:buSzTx/>
              <a:buFontTx/>
              <a:buNone/>
            </a:pPr>
            <a:r>
              <a:rPr kumimoji="1" lang="en-US" altLang="zh-CN" sz="2400" dirty="0">
                <a:solidFill>
                  <a:prstClr val="black"/>
                </a:solidFill>
                <a:latin typeface="宋体" panose="02010600030101010101" pitchFamily="2" charset="-122"/>
                <a:ea typeface="宋体" panose="02010600030101010101" pitchFamily="2" charset="-122"/>
              </a:rPr>
              <a:t>2.</a:t>
            </a:r>
            <a:r>
              <a:rPr kumimoji="1" lang="zh-CN" altLang="en-US" sz="2400" dirty="0">
                <a:solidFill>
                  <a:prstClr val="black"/>
                </a:solidFill>
                <a:latin typeface="宋体" panose="02010600030101010101" pitchFamily="2" charset="-122"/>
                <a:ea typeface="宋体" panose="02010600030101010101" pitchFamily="2" charset="-122"/>
              </a:rPr>
              <a:t>在</a:t>
            </a:r>
            <a:r>
              <a:rPr kumimoji="1" lang="en-US" altLang="zh-CN" sz="2400" i="1" dirty="0">
                <a:solidFill>
                  <a:srgbClr val="FF0000"/>
                </a:solidFill>
                <a:latin typeface="宋体" panose="02010600030101010101" pitchFamily="2" charset="-122"/>
                <a:ea typeface="宋体" panose="02010600030101010101" pitchFamily="2" charset="-122"/>
              </a:rPr>
              <a:t>α</a:t>
            </a:r>
            <a:r>
              <a:rPr kumimoji="1" lang="zh-CN" altLang="en-US" sz="2400" dirty="0">
                <a:solidFill>
                  <a:prstClr val="black"/>
                </a:solidFill>
                <a:latin typeface="宋体" panose="02010600030101010101" pitchFamily="2" charset="-122"/>
                <a:ea typeface="宋体" panose="02010600030101010101" pitchFamily="2" charset="-122"/>
              </a:rPr>
              <a:t>粒子能量与偏转角固定时，被散射的</a:t>
            </a:r>
            <a:r>
              <a:rPr kumimoji="1" lang="en-US" altLang="zh-CN" sz="2400" dirty="0">
                <a:solidFill>
                  <a:srgbClr val="FF0000"/>
                </a:solidFill>
                <a:latin typeface="宋体" panose="02010600030101010101" pitchFamily="2" charset="-122"/>
                <a:ea typeface="宋体" panose="02010600030101010101" pitchFamily="2" charset="-122"/>
              </a:rPr>
              <a:t>α</a:t>
            </a:r>
            <a:r>
              <a:rPr kumimoji="1" lang="zh-CN" altLang="en-US" sz="2400" dirty="0">
                <a:solidFill>
                  <a:prstClr val="black"/>
                </a:solidFill>
                <a:latin typeface="宋体" panose="02010600030101010101" pitchFamily="2" charset="-122"/>
                <a:ea typeface="宋体" panose="02010600030101010101" pitchFamily="2" charset="-122"/>
              </a:rPr>
              <a:t>粒子数与金属箔厚度成正比；</a:t>
            </a:r>
          </a:p>
        </p:txBody>
      </p:sp>
      <p:sp>
        <p:nvSpPr>
          <p:cNvPr id="17" name="Rectangle 4"/>
          <p:cNvSpPr>
            <a:spLocks noChangeArrowheads="1"/>
          </p:cNvSpPr>
          <p:nvPr/>
        </p:nvSpPr>
        <p:spPr bwMode="auto">
          <a:xfrm>
            <a:off x="539552" y="4748673"/>
            <a:ext cx="828072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ClrTx/>
              <a:buSzTx/>
              <a:buFontTx/>
              <a:buNone/>
            </a:pPr>
            <a:r>
              <a:rPr kumimoji="1" lang="en-US" altLang="zh-CN" sz="2400" dirty="0">
                <a:solidFill>
                  <a:prstClr val="black"/>
                </a:solidFill>
                <a:latin typeface="宋体" panose="02010600030101010101" pitchFamily="2" charset="-122"/>
                <a:ea typeface="宋体" panose="02010600030101010101" pitchFamily="2" charset="-122"/>
              </a:rPr>
              <a:t>3.</a:t>
            </a:r>
            <a:r>
              <a:rPr kumimoji="1" lang="zh-CN" altLang="en-US" sz="2400" dirty="0">
                <a:solidFill>
                  <a:prstClr val="black"/>
                </a:solidFill>
                <a:latin typeface="宋体" panose="02010600030101010101" pitchFamily="2" charset="-122"/>
                <a:ea typeface="宋体" panose="02010600030101010101" pitchFamily="2" charset="-122"/>
              </a:rPr>
              <a:t>偏转角</a:t>
            </a:r>
            <a:r>
              <a:rPr kumimoji="1" lang="en-US" altLang="zh-CN" sz="2400" i="1" dirty="0">
                <a:solidFill>
                  <a:srgbClr val="FF0000"/>
                </a:solidFill>
                <a:latin typeface="宋体" panose="02010600030101010101" pitchFamily="2" charset="-122"/>
                <a:ea typeface="宋体" panose="02010600030101010101" pitchFamily="2" charset="-122"/>
              </a:rPr>
              <a:t>θ</a:t>
            </a:r>
            <a:r>
              <a:rPr kumimoji="1" lang="zh-CN" altLang="en-US" sz="2400" dirty="0">
                <a:solidFill>
                  <a:prstClr val="black"/>
                </a:solidFill>
                <a:latin typeface="宋体" panose="02010600030101010101" pitchFamily="2" charset="-122"/>
                <a:ea typeface="宋体" panose="02010600030101010101" pitchFamily="2" charset="-122"/>
              </a:rPr>
              <a:t>和金属箔厚度固定时，散射的粒子数与</a:t>
            </a:r>
            <a:r>
              <a:rPr kumimoji="1" lang="en-US" altLang="zh-CN" sz="2400" i="1" dirty="0">
                <a:solidFill>
                  <a:srgbClr val="FF0000"/>
                </a:solidFill>
                <a:latin typeface="宋体" panose="02010600030101010101" pitchFamily="2" charset="-122"/>
                <a:ea typeface="宋体" panose="02010600030101010101" pitchFamily="2" charset="-122"/>
              </a:rPr>
              <a:t>α</a:t>
            </a:r>
            <a:r>
              <a:rPr kumimoji="1" lang="zh-CN" altLang="en-US" sz="2400" dirty="0">
                <a:solidFill>
                  <a:prstClr val="black"/>
                </a:solidFill>
                <a:latin typeface="宋体" panose="02010600030101010101" pitchFamily="2" charset="-122"/>
                <a:ea typeface="宋体" panose="02010600030101010101" pitchFamily="2" charset="-122"/>
              </a:rPr>
              <a:t>粒子能量的平方成反比；</a:t>
            </a:r>
          </a:p>
        </p:txBody>
      </p:sp>
      <p:sp>
        <p:nvSpPr>
          <p:cNvPr id="18" name="Rectangle 5"/>
          <p:cNvSpPr>
            <a:spLocks noChangeArrowheads="1"/>
          </p:cNvSpPr>
          <p:nvPr/>
        </p:nvSpPr>
        <p:spPr bwMode="auto">
          <a:xfrm>
            <a:off x="539552" y="5691736"/>
            <a:ext cx="828072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0"/>
              </a:spcBef>
              <a:buClrTx/>
              <a:buSzTx/>
              <a:buFontTx/>
              <a:buNone/>
            </a:pPr>
            <a:r>
              <a:rPr kumimoji="1" lang="en-US" altLang="zh-CN" sz="2400" dirty="0">
                <a:solidFill>
                  <a:prstClr val="black"/>
                </a:solidFill>
                <a:latin typeface="宋体" panose="02010600030101010101" pitchFamily="2" charset="-122"/>
                <a:ea typeface="宋体" panose="02010600030101010101" pitchFamily="2" charset="-122"/>
              </a:rPr>
              <a:t>4.</a:t>
            </a:r>
            <a:r>
              <a:rPr kumimoji="1" lang="zh-CN" altLang="en-US" sz="2400" dirty="0">
                <a:solidFill>
                  <a:prstClr val="black"/>
                </a:solidFill>
                <a:latin typeface="宋体" panose="02010600030101010101" pitchFamily="2" charset="-122"/>
                <a:ea typeface="宋体" panose="02010600030101010101" pitchFamily="2" charset="-122"/>
              </a:rPr>
              <a:t>散射粒子数与</a:t>
            </a:r>
            <a:r>
              <a:rPr kumimoji="1" lang="en-US" altLang="zh-CN" sz="2400" i="1" dirty="0">
                <a:solidFill>
                  <a:prstClr val="black"/>
                </a:solidFill>
                <a:latin typeface="宋体" panose="02010600030101010101" pitchFamily="2" charset="-122"/>
                <a:ea typeface="宋体" panose="02010600030101010101" pitchFamily="2" charset="-122"/>
              </a:rPr>
              <a:t>Z</a:t>
            </a:r>
            <a:r>
              <a:rPr kumimoji="1" lang="en-US" altLang="zh-CN" sz="2400" baseline="-25000" dirty="0">
                <a:solidFill>
                  <a:prstClr val="black"/>
                </a:solidFill>
                <a:latin typeface="宋体" panose="02010600030101010101" pitchFamily="2" charset="-122"/>
                <a:ea typeface="宋体" panose="02010600030101010101" pitchFamily="2" charset="-122"/>
              </a:rPr>
              <a:t>1</a:t>
            </a:r>
            <a:r>
              <a:rPr kumimoji="1" lang="zh-CN" altLang="en-US" sz="2400" dirty="0">
                <a:solidFill>
                  <a:prstClr val="black"/>
                </a:solidFill>
                <a:latin typeface="宋体" panose="02010600030101010101" pitchFamily="2" charset="-122"/>
                <a:ea typeface="宋体" panose="02010600030101010101" pitchFamily="2" charset="-122"/>
              </a:rPr>
              <a:t>的平方成正比</a:t>
            </a:r>
            <a:r>
              <a:rPr kumimoji="1" lang="en-US" altLang="zh-CN" sz="2400" dirty="0">
                <a:solidFill>
                  <a:prstClr val="black"/>
                </a:solidFill>
                <a:latin typeface="宋体" panose="02010600030101010101" pitchFamily="2" charset="-122"/>
                <a:ea typeface="宋体" panose="02010600030101010101" pitchFamily="2" charset="-122"/>
              </a:rPr>
              <a:t>,</a:t>
            </a:r>
            <a:r>
              <a:rPr kumimoji="1" lang="en-US" altLang="zh-CN" sz="2400" i="1" dirty="0">
                <a:solidFill>
                  <a:srgbClr val="FF0000"/>
                </a:solidFill>
                <a:latin typeface="宋体" panose="02010600030101010101" pitchFamily="2" charset="-122"/>
                <a:ea typeface="宋体" panose="02010600030101010101" pitchFamily="2" charset="-122"/>
              </a:rPr>
              <a:t>Z</a:t>
            </a:r>
            <a:r>
              <a:rPr kumimoji="1" lang="en-US" altLang="zh-CN" sz="2400" baseline="-25000" dirty="0">
                <a:solidFill>
                  <a:srgbClr val="FF0000"/>
                </a:solidFill>
                <a:latin typeface="宋体" panose="02010600030101010101" pitchFamily="2" charset="-122"/>
                <a:ea typeface="宋体" panose="02010600030101010101" pitchFamily="2" charset="-122"/>
              </a:rPr>
              <a:t>1</a:t>
            </a:r>
            <a:r>
              <a:rPr kumimoji="1" lang="en-US" altLang="zh-CN" sz="2400" i="1" dirty="0">
                <a:solidFill>
                  <a:srgbClr val="FF0000"/>
                </a:solidFill>
                <a:latin typeface="宋体" panose="02010600030101010101" pitchFamily="2" charset="-122"/>
                <a:ea typeface="宋体" panose="02010600030101010101" pitchFamily="2" charset="-122"/>
              </a:rPr>
              <a:t>e </a:t>
            </a:r>
            <a:r>
              <a:rPr kumimoji="1" lang="zh-CN" altLang="en-US" sz="2400" dirty="0">
                <a:solidFill>
                  <a:prstClr val="black"/>
                </a:solidFill>
                <a:latin typeface="宋体" panose="02010600030101010101" pitchFamily="2" charset="-122"/>
                <a:ea typeface="宋体" panose="02010600030101010101" pitchFamily="2" charset="-122"/>
              </a:rPr>
              <a:t>是原子核的正电荷，从而可以测定</a:t>
            </a:r>
            <a:r>
              <a:rPr kumimoji="1" lang="en-US" altLang="zh-CN" sz="2400" dirty="0">
                <a:solidFill>
                  <a:prstClr val="black"/>
                </a:solidFill>
                <a:latin typeface="宋体" panose="02010600030101010101" pitchFamily="2" charset="-122"/>
                <a:ea typeface="宋体" panose="02010600030101010101" pitchFamily="2" charset="-122"/>
              </a:rPr>
              <a:t>Z</a:t>
            </a:r>
            <a:r>
              <a:rPr kumimoji="1" lang="zh-CN" altLang="en-US" sz="2400" dirty="0">
                <a:solidFill>
                  <a:prstClr val="black"/>
                </a:solidFill>
                <a:latin typeface="宋体" panose="02010600030101010101" pitchFamily="2" charset="-122"/>
                <a:ea typeface="宋体" panose="02010600030101010101" pitchFamily="2" charset="-122"/>
              </a:rPr>
              <a:t>。</a:t>
            </a:r>
          </a:p>
        </p:txBody>
      </p:sp>
      <mc:AlternateContent xmlns:mc="http://schemas.openxmlformats.org/markup-compatibility/2006" xmlns:a14="http://schemas.microsoft.com/office/drawing/2010/main">
        <mc:Choice Requires="a14">
          <p:sp>
            <p:nvSpPr>
              <p:cNvPr id="20" name="文本框 19"/>
              <p:cNvSpPr txBox="1"/>
              <p:nvPr/>
            </p:nvSpPr>
            <p:spPr>
              <a:xfrm>
                <a:off x="323528" y="792621"/>
                <a:ext cx="7175400" cy="13088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2800" b="0" i="0" smtClean="0">
                          <a:solidFill>
                            <a:srgbClr val="000000"/>
                          </a:solidFill>
                          <a:effectLst/>
                          <a:latin typeface="Times New Roman" panose="02020603050405020304" pitchFamily="18" charset="0"/>
                          <a:cs typeface="Times New Roman" panose="02020603050405020304" pitchFamily="18" charset="0"/>
                        </a:rPr>
                        <m:t>d</m:t>
                      </m:r>
                      <m:r>
                        <m:rPr>
                          <m:nor/>
                        </m:rPr>
                        <a:rPr lang="en-US" altLang="zh-CN" sz="2800" b="0" i="1" smtClean="0">
                          <a:solidFill>
                            <a:srgbClr val="000000"/>
                          </a:solidFill>
                          <a:effectLst/>
                          <a:latin typeface="Times New Roman" panose="02020603050405020304" pitchFamily="18" charset="0"/>
                          <a:cs typeface="Times New Roman" panose="02020603050405020304" pitchFamily="18" charset="0"/>
                        </a:rPr>
                        <m:t>N</m:t>
                      </m:r>
                      <m:r>
                        <m:rPr>
                          <m:nor/>
                        </m:rPr>
                        <a:rPr lang="en-US" altLang="zh-CN" sz="2800" b="0" i="0" smtClean="0">
                          <a:solidFill>
                            <a:srgbClr val="000000"/>
                          </a:solidFill>
                          <a:effectLst/>
                          <a:latin typeface="Times New Roman" panose="02020603050405020304" pitchFamily="18" charset="0"/>
                          <a:cs typeface="Times New Roman" panose="02020603050405020304" pitchFamily="18" charset="0"/>
                        </a:rPr>
                        <m:t> = </m:t>
                      </m:r>
                      <m:r>
                        <m:rPr>
                          <m:nor/>
                        </m:rPr>
                        <a:rPr lang="en-US" altLang="zh-CN" sz="2800" b="0" i="1" smtClean="0">
                          <a:solidFill>
                            <a:srgbClr val="000000"/>
                          </a:solidFill>
                          <a:effectLst/>
                          <a:latin typeface="Times New Roman" panose="02020603050405020304" pitchFamily="18" charset="0"/>
                          <a:cs typeface="Times New Roman" panose="02020603050405020304" pitchFamily="18" charset="0"/>
                        </a:rPr>
                        <m:t>N</m:t>
                      </m:r>
                      <m:r>
                        <m:rPr>
                          <m:nor/>
                        </m:rPr>
                        <a:rPr lang="en-US" altLang="zh-CN" sz="2800" b="0" i="1" smtClean="0">
                          <a:latin typeface="Times New Roman" panose="02020603050405020304" pitchFamily="18" charset="0"/>
                          <a:cs typeface="Times New Roman" panose="02020603050405020304" pitchFamily="18" charset="0"/>
                        </a:rPr>
                        <m:t>nt</m:t>
                      </m:r>
                      <m:r>
                        <m:rPr>
                          <m:nor/>
                        </m:rPr>
                        <a:rPr lang="en-US" altLang="zh-CN" sz="2800" b="0" smtClean="0">
                          <a:latin typeface="Times New Roman" panose="02020603050405020304" pitchFamily="18" charset="0"/>
                          <a:cs typeface="Times New Roman" panose="02020603050405020304" pitchFamily="18" charset="0"/>
                        </a:rPr>
                        <m:t>(</m:t>
                      </m:r>
                      <m:f>
                        <m:fPr>
                          <m:ctrlPr>
                            <a:rPr lang="zh-CN" altLang="zh-CN" sz="2800" b="0" i="1">
                              <a:latin typeface="Cambria Math" panose="02040503050406030204" pitchFamily="18" charset="0"/>
                            </a:rPr>
                          </m:ctrlPr>
                        </m:fPr>
                        <m:num>
                          <m:r>
                            <m:rPr>
                              <m:nor/>
                            </m:rPr>
                            <a:rPr lang="en-US" altLang="zh-CN" sz="2800" b="0">
                              <a:latin typeface="Times New Roman" panose="02020603050405020304" pitchFamily="18" charset="0"/>
                              <a:cs typeface="Times New Roman" panose="02020603050405020304" pitchFamily="18" charset="0"/>
                            </a:rPr>
                            <m:t>1</m:t>
                          </m:r>
                        </m:num>
                        <m:den>
                          <m:r>
                            <m:rPr>
                              <m:nor/>
                            </m:rPr>
                            <a:rPr lang="en-US" altLang="zh-CN" sz="2800" b="0">
                              <a:latin typeface="Times New Roman" panose="02020603050405020304" pitchFamily="18" charset="0"/>
                              <a:cs typeface="Times New Roman" panose="02020603050405020304" pitchFamily="18" charset="0"/>
                            </a:rPr>
                            <m:t>4</m:t>
                          </m:r>
                          <m:r>
                            <m:rPr>
                              <m:nor/>
                            </m:rPr>
                            <a:rPr lang="en-US" altLang="zh-CN" sz="2800" b="0">
                              <a:latin typeface="Times New Roman" panose="02020603050405020304" pitchFamily="18" charset="0"/>
                              <a:cs typeface="Times New Roman" panose="02020603050405020304" pitchFamily="18" charset="0"/>
                            </a:rPr>
                            <m:t>π</m:t>
                          </m:r>
                          <m:sSub>
                            <m:sSubPr>
                              <m:ctrlPr>
                                <a:rPr lang="zh-CN" altLang="zh-CN" sz="2800" b="0" i="1">
                                  <a:latin typeface="Cambria Math" panose="02040503050406030204" pitchFamily="18" charset="0"/>
                                </a:rPr>
                              </m:ctrlPr>
                            </m:sSubPr>
                            <m:e>
                              <m:r>
                                <m:rPr>
                                  <m:nor/>
                                </m:rPr>
                                <a:rPr lang="en-US" altLang="zh-CN" sz="2800" b="0" i="1">
                                  <a:latin typeface="Times New Roman" panose="02020603050405020304" pitchFamily="18" charset="0"/>
                                  <a:cs typeface="Times New Roman" panose="02020603050405020304" pitchFamily="18" charset="0"/>
                                </a:rPr>
                                <m:t>ε</m:t>
                              </m:r>
                            </m:e>
                            <m:sub>
                              <m:r>
                                <a:rPr lang="en-US" altLang="zh-CN" sz="2800" b="0" i="1">
                                  <a:latin typeface="Cambria Math" panose="02040503050406030204" pitchFamily="18" charset="0"/>
                                </a:rPr>
                                <m:t>0</m:t>
                              </m:r>
                            </m:sub>
                          </m:sSub>
                        </m:den>
                      </m:f>
                      <m:sSup>
                        <m:sSupPr>
                          <m:ctrlPr>
                            <a:rPr lang="zh-CN" altLang="zh-CN" sz="2800" b="0" i="1">
                              <a:latin typeface="Cambria Math" panose="02040503050406030204" pitchFamily="18" charset="0"/>
                            </a:rPr>
                          </m:ctrlPr>
                        </m:sSupPr>
                        <m:e>
                          <m:r>
                            <m:rPr>
                              <m:nor/>
                            </m:rPr>
                            <a:rPr lang="en-US" altLang="zh-CN" sz="2800" b="0">
                              <a:latin typeface="Times New Roman" panose="02020603050405020304" pitchFamily="18" charset="0"/>
                              <a:cs typeface="Times New Roman" panose="02020603050405020304" pitchFamily="18" charset="0"/>
                            </a:rPr>
                            <m:t>)</m:t>
                          </m:r>
                        </m:e>
                        <m:sup>
                          <m:r>
                            <a:rPr lang="en-US" altLang="zh-CN" sz="2800" b="0" i="1">
                              <a:latin typeface="Cambria Math" panose="02040503050406030204" pitchFamily="18" charset="0"/>
                            </a:rPr>
                            <m:t>2</m:t>
                          </m:r>
                        </m:sup>
                      </m:sSup>
                      <m:r>
                        <m:rPr>
                          <m:nor/>
                        </m:rPr>
                        <a:rPr lang="en-US" altLang="zh-CN" sz="2800" b="0">
                          <a:latin typeface="Times New Roman" panose="02020603050405020304" pitchFamily="18" charset="0"/>
                          <a:cs typeface="Times New Roman" panose="02020603050405020304" pitchFamily="18" charset="0"/>
                        </a:rPr>
                        <m:t>(</m:t>
                      </m:r>
                      <m:f>
                        <m:fPr>
                          <m:ctrlPr>
                            <a:rPr lang="zh-CN" altLang="zh-CN" sz="2800" b="0" i="1">
                              <a:latin typeface="Cambria Math" panose="02040503050406030204" pitchFamily="18" charset="0"/>
                            </a:rPr>
                          </m:ctrlPr>
                        </m:fPr>
                        <m:num>
                          <m:sSub>
                            <m:sSubPr>
                              <m:ctrlPr>
                                <a:rPr lang="zh-CN" altLang="zh-CN" sz="2800" b="0" i="1">
                                  <a:latin typeface="Cambria Math" panose="02040503050406030204" pitchFamily="18" charset="0"/>
                                </a:rPr>
                              </m:ctrlPr>
                            </m:sSubPr>
                            <m:e>
                              <m:r>
                                <m:rPr>
                                  <m:nor/>
                                </m:rPr>
                                <a:rPr lang="en-US" altLang="zh-CN" sz="2800" b="0" i="1">
                                  <a:latin typeface="Times New Roman" panose="02020603050405020304" pitchFamily="18" charset="0"/>
                                  <a:cs typeface="Times New Roman" panose="02020603050405020304" pitchFamily="18" charset="0"/>
                                </a:rPr>
                                <m:t>Z</m:t>
                              </m:r>
                            </m:e>
                            <m:sub>
                              <m:r>
                                <a:rPr lang="en-US" altLang="zh-CN" sz="2800" b="0" i="1">
                                  <a:latin typeface="Cambria Math" panose="02040503050406030204" pitchFamily="18" charset="0"/>
                                </a:rPr>
                                <m:t>1</m:t>
                              </m:r>
                            </m:sub>
                          </m:sSub>
                          <m:sSub>
                            <m:sSubPr>
                              <m:ctrlPr>
                                <a:rPr lang="zh-CN" altLang="zh-CN" sz="2800" b="0" i="1">
                                  <a:latin typeface="Cambria Math" panose="02040503050406030204" pitchFamily="18" charset="0"/>
                                </a:rPr>
                              </m:ctrlPr>
                            </m:sSubPr>
                            <m:e>
                              <m:r>
                                <m:rPr>
                                  <m:nor/>
                                </m:rPr>
                                <a:rPr lang="en-US" altLang="zh-CN" sz="2800" b="0" i="1">
                                  <a:latin typeface="Times New Roman" panose="02020603050405020304" pitchFamily="18" charset="0"/>
                                  <a:cs typeface="Times New Roman" panose="02020603050405020304" pitchFamily="18" charset="0"/>
                                </a:rPr>
                                <m:t>Z</m:t>
                              </m:r>
                            </m:e>
                            <m:sub>
                              <m:r>
                                <a:rPr lang="en-US" altLang="zh-CN" sz="2800" b="0" i="1" smtClean="0">
                                  <a:latin typeface="Cambria Math" panose="02040503050406030204" pitchFamily="18" charset="0"/>
                                </a:rPr>
                                <m:t>2</m:t>
                              </m:r>
                            </m:sub>
                          </m:sSub>
                          <m:sSup>
                            <m:sSupPr>
                              <m:ctrlPr>
                                <a:rPr lang="zh-CN" altLang="zh-CN" sz="2800" b="0" i="1">
                                  <a:latin typeface="Cambria Math" panose="02040503050406030204" pitchFamily="18" charset="0"/>
                                </a:rPr>
                              </m:ctrlPr>
                            </m:sSupPr>
                            <m:e>
                              <m:r>
                                <m:rPr>
                                  <m:nor/>
                                </m:rPr>
                                <a:rPr lang="en-US" altLang="zh-CN" sz="2800" b="0" i="1">
                                  <a:latin typeface="Times New Roman" panose="02020603050405020304" pitchFamily="18" charset="0"/>
                                  <a:cs typeface="Times New Roman" panose="02020603050405020304" pitchFamily="18" charset="0"/>
                                </a:rPr>
                                <m:t>e</m:t>
                              </m:r>
                            </m:e>
                            <m:sup>
                              <m:r>
                                <a:rPr lang="en-US" altLang="zh-CN" sz="2800" b="0" i="1">
                                  <a:latin typeface="Cambria Math" panose="02040503050406030204" pitchFamily="18" charset="0"/>
                                </a:rPr>
                                <m:t>2</m:t>
                              </m:r>
                            </m:sup>
                          </m:sSup>
                        </m:num>
                        <m:den>
                          <m:r>
                            <m:rPr>
                              <m:nor/>
                            </m:rPr>
                            <a:rPr lang="en-US" altLang="zh-CN" sz="2800" b="0">
                              <a:latin typeface="Times New Roman" panose="02020603050405020304" pitchFamily="18" charset="0"/>
                              <a:cs typeface="Times New Roman" panose="02020603050405020304" pitchFamily="18" charset="0"/>
                            </a:rPr>
                            <m:t>4</m:t>
                          </m:r>
                          <m:r>
                            <m:rPr>
                              <m:nor/>
                            </m:rPr>
                            <a:rPr lang="en-US" altLang="zh-CN" sz="2800" b="0" i="1">
                              <a:latin typeface="Times New Roman" panose="02020603050405020304" pitchFamily="18" charset="0"/>
                              <a:cs typeface="Times New Roman" panose="02020603050405020304" pitchFamily="18" charset="0"/>
                            </a:rPr>
                            <m:t>E</m:t>
                          </m:r>
                        </m:den>
                      </m:f>
                      <m:sSup>
                        <m:sSupPr>
                          <m:ctrlPr>
                            <a:rPr lang="zh-CN" altLang="zh-CN" sz="2800" b="0" i="1">
                              <a:latin typeface="Cambria Math" panose="02040503050406030204" pitchFamily="18" charset="0"/>
                            </a:rPr>
                          </m:ctrlPr>
                        </m:sSupPr>
                        <m:e>
                          <m:r>
                            <m:rPr>
                              <m:nor/>
                            </m:rPr>
                            <a:rPr lang="en-US" altLang="zh-CN" sz="2800" b="0">
                              <a:latin typeface="Times New Roman" panose="02020603050405020304" pitchFamily="18" charset="0"/>
                              <a:cs typeface="Times New Roman" panose="02020603050405020304" pitchFamily="18" charset="0"/>
                            </a:rPr>
                            <m:t>)</m:t>
                          </m:r>
                        </m:e>
                        <m:sup>
                          <m:r>
                            <a:rPr lang="en-US" altLang="zh-CN" sz="2800" b="0" i="1">
                              <a:latin typeface="Cambria Math" panose="02040503050406030204" pitchFamily="18" charset="0"/>
                            </a:rPr>
                            <m:t>2</m:t>
                          </m:r>
                        </m:sup>
                      </m:sSup>
                      <m:f>
                        <m:fPr>
                          <m:ctrlPr>
                            <a:rPr lang="zh-CN" altLang="zh-CN" sz="2800" b="0" i="1">
                              <a:latin typeface="Cambria Math" panose="02040503050406030204" pitchFamily="18" charset="0"/>
                            </a:rPr>
                          </m:ctrlPr>
                        </m:fPr>
                        <m:num>
                          <m:r>
                            <m:rPr>
                              <m:nor/>
                            </m:rPr>
                            <a:rPr lang="zh-CN" altLang="en-US" sz="2800" b="0">
                              <a:solidFill>
                                <a:srgbClr val="000000"/>
                              </a:solidFill>
                              <a:latin typeface="Times New Roman" panose="02020603050405020304" pitchFamily="18" charset="0"/>
                              <a:cs typeface="Times New Roman" panose="02020603050405020304" pitchFamily="18" charset="0"/>
                            </a:rPr>
                            <m:t>d</m:t>
                          </m:r>
                          <m:r>
                            <m:rPr>
                              <m:nor/>
                            </m:rPr>
                            <a:rPr lang="en-US" altLang="zh-CN" sz="2800" b="0" i="1">
                              <a:solidFill>
                                <a:prstClr val="black"/>
                              </a:solidFill>
                              <a:latin typeface="Times New Roman" panose="02020603050405020304" pitchFamily="18" charset="0"/>
                            </a:rPr>
                            <m:t>Ω</m:t>
                          </m:r>
                        </m:num>
                        <m:den>
                          <m:func>
                            <m:funcPr>
                              <m:ctrlPr>
                                <a:rPr lang="zh-CN" altLang="zh-CN" sz="2800" b="0" i="1">
                                  <a:latin typeface="Cambria Math" panose="02040503050406030204" pitchFamily="18" charset="0"/>
                                </a:rPr>
                              </m:ctrlPr>
                            </m:funcPr>
                            <m:fName>
                              <m:sSup>
                                <m:sSupPr>
                                  <m:ctrlPr>
                                    <a:rPr lang="zh-CN" altLang="zh-CN" sz="2800" b="0" i="1">
                                      <a:latin typeface="Cambria Math" panose="02040503050406030204" pitchFamily="18" charset="0"/>
                                    </a:rPr>
                                  </m:ctrlPr>
                                </m:sSupPr>
                                <m:e>
                                  <m:r>
                                    <m:rPr>
                                      <m:nor/>
                                    </m:rPr>
                                    <a:rPr lang="en-US" altLang="zh-CN" sz="2800" b="0">
                                      <a:latin typeface="Times New Roman" panose="02020603050405020304" pitchFamily="18" charset="0"/>
                                      <a:cs typeface="Times New Roman" panose="02020603050405020304" pitchFamily="18" charset="0"/>
                                    </a:rPr>
                                    <m:t>sin</m:t>
                                  </m:r>
                                </m:e>
                                <m:sup>
                                  <m:r>
                                    <a:rPr lang="en-US" altLang="zh-CN" sz="2800" b="0" i="1">
                                      <a:latin typeface="Cambria Math" panose="02040503050406030204" pitchFamily="18" charset="0"/>
                                    </a:rPr>
                                    <m:t>4</m:t>
                                  </m:r>
                                </m:sup>
                              </m:sSup>
                            </m:fName>
                            <m:e>
                              <m:f>
                                <m:fPr>
                                  <m:ctrlPr>
                                    <a:rPr lang="zh-CN" altLang="zh-CN" sz="2800" b="0" i="1">
                                      <a:latin typeface="Cambria Math" panose="02040503050406030204" pitchFamily="18" charset="0"/>
                                    </a:rPr>
                                  </m:ctrlPr>
                                </m:fPr>
                                <m:num>
                                  <m:r>
                                    <m:rPr>
                                      <m:nor/>
                                    </m:rPr>
                                    <a:rPr lang="en-US" altLang="zh-CN" sz="2800" b="0" i="1">
                                      <a:latin typeface="Times New Roman" panose="02020603050405020304" pitchFamily="18" charset="0"/>
                                      <a:cs typeface="Times New Roman" panose="02020603050405020304" pitchFamily="18" charset="0"/>
                                    </a:rPr>
                                    <m:t>θ</m:t>
                                  </m:r>
                                </m:num>
                                <m:den>
                                  <m:r>
                                    <m:rPr>
                                      <m:nor/>
                                    </m:rPr>
                                    <a:rPr lang="en-US" altLang="zh-CN" sz="2800" b="0">
                                      <a:latin typeface="Times New Roman" panose="02020603050405020304" pitchFamily="18" charset="0"/>
                                      <a:cs typeface="Times New Roman" panose="02020603050405020304" pitchFamily="18" charset="0"/>
                                    </a:rPr>
                                    <m:t>2</m:t>
                                  </m:r>
                                </m:den>
                              </m:f>
                            </m:e>
                          </m:func>
                        </m:den>
                      </m:f>
                    </m:oMath>
                  </m:oMathPara>
                </a14:m>
                <a:endParaRPr lang="zh-CN" altLang="en-US" sz="2800" b="0" dirty="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323528" y="792621"/>
                <a:ext cx="7175400" cy="1308820"/>
              </a:xfrm>
              <a:prstGeom prst="rect">
                <a:avLst/>
              </a:prstGeom>
              <a:blipFill rotWithShape="1">
                <a:blip r:embed="rId3"/>
                <a:stretch>
                  <a:fillRect l="-4" t="-11" r="3" b="-381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6" grpId="0"/>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196751"/>
            <a:ext cx="7200800" cy="40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 name="Rectangle 17"/>
          <p:cNvSpPr>
            <a:spLocks noChangeArrowheads="1"/>
          </p:cNvSpPr>
          <p:nvPr/>
        </p:nvSpPr>
        <p:spPr bwMode="auto">
          <a:xfrm>
            <a:off x="2176462" y="5445224"/>
            <a:ext cx="479107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br>
              <a:rPr lang="en-US" altLang="zh-CN" sz="1000" b="0" dirty="0">
                <a:solidFill>
                  <a:prstClr val="black"/>
                </a:solidFill>
                <a:latin typeface="Gill Sans MT" panose="020B0502020104020203" pitchFamily="34" charset="0"/>
                <a:ea typeface="华文中宋" panose="02010600040101010101" pitchFamily="2" charset="-122"/>
              </a:rPr>
            </a:br>
            <a:r>
              <a:rPr lang="en-US" altLang="zh-CN" sz="2400" b="0" dirty="0">
                <a:solidFill>
                  <a:srgbClr val="000000"/>
                </a:solidFill>
                <a:latin typeface="Gill Sans MT" panose="020B0502020104020203" pitchFamily="34" charset="0"/>
                <a:ea typeface="华文中宋" panose="02010600040101010101" pitchFamily="2" charset="-122"/>
              </a:rPr>
              <a:t>(a) </a:t>
            </a:r>
            <a:r>
              <a:rPr lang="zh-CN" altLang="en-US" sz="2400" b="0" dirty="0">
                <a:solidFill>
                  <a:srgbClr val="000000"/>
                </a:solidFill>
                <a:latin typeface="Gill Sans MT" panose="020B0502020104020203" pitchFamily="34" charset="0"/>
                <a:ea typeface="华文中宋" panose="02010600040101010101" pitchFamily="2" charset="-122"/>
              </a:rPr>
              <a:t>侧视图  </a:t>
            </a:r>
            <a:r>
              <a:rPr lang="en-US" altLang="zh-CN" sz="2400" b="0" dirty="0">
                <a:solidFill>
                  <a:srgbClr val="000000"/>
                </a:solidFill>
                <a:latin typeface="Gill Sans MT" panose="020B0502020104020203" pitchFamily="34" charset="0"/>
                <a:ea typeface="华文中宋" panose="02010600040101010101" pitchFamily="2" charset="-122"/>
              </a:rPr>
              <a:t>(b) </a:t>
            </a:r>
            <a:r>
              <a:rPr lang="zh-CN" altLang="en-US" sz="2400" b="0" dirty="0">
                <a:solidFill>
                  <a:srgbClr val="000000"/>
                </a:solidFill>
                <a:latin typeface="Gill Sans MT" panose="020B0502020104020203" pitchFamily="34" charset="0"/>
                <a:ea typeface="华文中宋" panose="02010600040101010101" pitchFamily="2" charset="-122"/>
              </a:rPr>
              <a:t>俯视图。</a:t>
            </a:r>
            <a:r>
              <a:rPr lang="en-US" altLang="zh-CN" sz="2400" b="0" dirty="0">
                <a:solidFill>
                  <a:srgbClr val="0000CC"/>
                </a:solidFill>
                <a:latin typeface="Gill Sans MT" panose="020B0502020104020203" pitchFamily="34" charset="0"/>
                <a:ea typeface="华文中宋" panose="02010600040101010101" pitchFamily="2" charset="-122"/>
              </a:rPr>
              <a:t>R</a:t>
            </a:r>
            <a:r>
              <a:rPr lang="en-US" altLang="zh-CN" sz="2400" b="0" dirty="0">
                <a:solidFill>
                  <a:srgbClr val="000000"/>
                </a:solidFill>
                <a:latin typeface="Gill Sans MT" panose="020B0502020104020203" pitchFamily="34" charset="0"/>
                <a:ea typeface="华文中宋" panose="02010600040101010101" pitchFamily="2" charset="-122"/>
              </a:rPr>
              <a:t>:</a:t>
            </a:r>
            <a:r>
              <a:rPr lang="zh-CN" altLang="en-US" sz="2400" b="0" dirty="0">
                <a:solidFill>
                  <a:srgbClr val="000000"/>
                </a:solidFill>
                <a:latin typeface="Gill Sans MT" panose="020B0502020104020203" pitchFamily="34" charset="0"/>
                <a:ea typeface="华文中宋" panose="02010600040101010101" pitchFamily="2" charset="-122"/>
              </a:rPr>
              <a:t>放射源</a:t>
            </a:r>
            <a:r>
              <a:rPr lang="zh-CN" altLang="en-US" sz="2400" b="0" dirty="0">
                <a:solidFill>
                  <a:prstClr val="black"/>
                </a:solidFill>
                <a:latin typeface="Gill Sans MT" panose="020B0502020104020203" pitchFamily="34" charset="0"/>
                <a:ea typeface="华文中宋" panose="02010600040101010101" pitchFamily="2" charset="-122"/>
              </a:rPr>
              <a:t>；</a:t>
            </a:r>
            <a:r>
              <a:rPr lang="en-US" altLang="zh-CN" sz="2400" b="0" dirty="0">
                <a:solidFill>
                  <a:srgbClr val="0000CC"/>
                </a:solidFill>
                <a:latin typeface="Gill Sans MT" panose="020B0502020104020203" pitchFamily="34" charset="0"/>
                <a:ea typeface="华文中宋" panose="02010600040101010101" pitchFamily="2" charset="-122"/>
              </a:rPr>
              <a:t>F</a:t>
            </a:r>
            <a:r>
              <a:rPr lang="en-US" altLang="zh-CN" sz="2400" b="0" dirty="0">
                <a:solidFill>
                  <a:srgbClr val="000000"/>
                </a:solidFill>
                <a:latin typeface="Gill Sans MT" panose="020B0502020104020203" pitchFamily="34" charset="0"/>
                <a:ea typeface="华文中宋" panose="02010600040101010101" pitchFamily="2" charset="-122"/>
              </a:rPr>
              <a:t>:</a:t>
            </a:r>
            <a:r>
              <a:rPr lang="zh-CN" altLang="en-US" sz="2400" b="0" dirty="0">
                <a:solidFill>
                  <a:srgbClr val="000000"/>
                </a:solidFill>
                <a:latin typeface="Gill Sans MT" panose="020B0502020104020203" pitchFamily="34" charset="0"/>
                <a:ea typeface="华文中宋" panose="02010600040101010101" pitchFamily="2" charset="-122"/>
              </a:rPr>
              <a:t>散射箔；</a:t>
            </a:r>
            <a:r>
              <a:rPr lang="zh-CN" altLang="en-US" sz="2400" b="0" dirty="0">
                <a:solidFill>
                  <a:srgbClr val="000000"/>
                </a:solidFill>
                <a:latin typeface="Gill Sans MT" panose="020B0502020104020203" pitchFamily="34" charset="0"/>
                <a:ea typeface="华文中宋" panose="02010600040101010101" pitchFamily="2" charset="-122"/>
                <a:cs typeface="Times New Roman" panose="02020603050405020304" pitchFamily="18" charset="0"/>
              </a:rPr>
              <a:t> </a:t>
            </a:r>
            <a:r>
              <a:rPr lang="en-US" altLang="zh-CN" sz="2400" b="0" dirty="0">
                <a:solidFill>
                  <a:srgbClr val="0000CC"/>
                </a:solidFill>
                <a:latin typeface="Gill Sans MT" panose="020B0502020104020203" pitchFamily="34" charset="0"/>
                <a:ea typeface="华文中宋" panose="02010600040101010101" pitchFamily="2" charset="-122"/>
              </a:rPr>
              <a:t>S</a:t>
            </a:r>
            <a:r>
              <a:rPr lang="en-US" altLang="zh-CN" sz="2400" b="0" dirty="0">
                <a:solidFill>
                  <a:srgbClr val="000000"/>
                </a:solidFill>
                <a:latin typeface="Gill Sans MT" panose="020B0502020104020203" pitchFamily="34" charset="0"/>
                <a:ea typeface="华文中宋" panose="02010600040101010101" pitchFamily="2" charset="-122"/>
              </a:rPr>
              <a:t>:</a:t>
            </a:r>
            <a:r>
              <a:rPr lang="zh-CN" altLang="en-US" sz="2400" b="0" dirty="0">
                <a:solidFill>
                  <a:srgbClr val="000000"/>
                </a:solidFill>
                <a:latin typeface="Gill Sans MT" panose="020B0502020104020203" pitchFamily="34" charset="0"/>
                <a:ea typeface="华文中宋" panose="02010600040101010101" pitchFamily="2" charset="-122"/>
              </a:rPr>
              <a:t>闪烁屏；</a:t>
            </a:r>
            <a:r>
              <a:rPr lang="en-US" altLang="zh-CN" sz="2400" b="0" dirty="0">
                <a:solidFill>
                  <a:srgbClr val="0000CC"/>
                </a:solidFill>
                <a:latin typeface="Gill Sans MT" panose="020B0502020104020203" pitchFamily="34" charset="0"/>
                <a:ea typeface="华文中宋" panose="02010600040101010101" pitchFamily="2" charset="-122"/>
              </a:rPr>
              <a:t>B</a:t>
            </a:r>
            <a:r>
              <a:rPr lang="en-US" altLang="zh-CN" sz="2400" b="0" dirty="0">
                <a:solidFill>
                  <a:srgbClr val="000000"/>
                </a:solidFill>
                <a:latin typeface="Gill Sans MT" panose="020B0502020104020203" pitchFamily="34" charset="0"/>
                <a:ea typeface="华文中宋" panose="02010600040101010101" pitchFamily="2" charset="-122"/>
              </a:rPr>
              <a:t>:</a:t>
            </a:r>
            <a:r>
              <a:rPr lang="zh-CN" altLang="en-US" sz="2400" b="0" dirty="0">
                <a:solidFill>
                  <a:srgbClr val="000000"/>
                </a:solidFill>
                <a:latin typeface="Gill Sans MT" panose="020B0502020104020203" pitchFamily="34" charset="0"/>
                <a:ea typeface="华文中宋" panose="02010600040101010101" pitchFamily="2" charset="-122"/>
              </a:rPr>
              <a:t>金属匣</a:t>
            </a:r>
            <a:endParaRPr lang="zh-CN" altLang="en-US" sz="2400" b="0" dirty="0">
              <a:solidFill>
                <a:prstClr val="black"/>
              </a:solidFill>
              <a:latin typeface="Gill Sans MT" panose="020B0502020104020203" pitchFamily="34" charset="0"/>
              <a:ea typeface="华文中宋" panose="02010600040101010101" pitchFamily="2" charset="-122"/>
            </a:endParaRPr>
          </a:p>
        </p:txBody>
      </p:sp>
      <p:sp>
        <p:nvSpPr>
          <p:cNvPr id="6"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1-4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实验验证</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4282" y="5214950"/>
            <a:ext cx="8839200" cy="1200329"/>
          </a:xfrm>
          <a:prstGeom prst="rect">
            <a:avLst/>
          </a:prstGeom>
          <a:gradFill rotWithShape="1">
            <a:gsLst>
              <a:gs pos="0">
                <a:srgbClr val="B9945B">
                  <a:tint val="98000"/>
                  <a:satMod val="220000"/>
                </a:srgbClr>
              </a:gs>
              <a:gs pos="31000">
                <a:srgbClr val="B9945B">
                  <a:tint val="30000"/>
                  <a:satMod val="150000"/>
                </a:srgbClr>
              </a:gs>
              <a:gs pos="91000">
                <a:srgbClr val="B9945B">
                  <a:tint val="96000"/>
                </a:srgbClr>
              </a:gs>
            </a:gsLst>
            <a:path path="circle">
              <a:fillToRect l="50000" t="150000" r="50000"/>
            </a:path>
          </a:gradFill>
          <a:ln w="12700" cap="flat" cmpd="sng" algn="ctr">
            <a:solidFill>
              <a:srgbClr val="B9945B"/>
            </a:solidFill>
            <a:prstDash val="solid"/>
          </a:ln>
          <a:effectLst>
            <a:glow rad="63500">
              <a:srgbClr val="B9945B">
                <a:alpha val="45000"/>
                <a:satMod val="110000"/>
              </a:srgbClr>
            </a:glow>
          </a:effectLst>
        </p:spPr>
        <p:txBody>
          <a:bodyPr>
            <a:spAutoFit/>
          </a:bodyPr>
          <a:lstStyle/>
          <a:p>
            <a:pPr marL="0" marR="0" lvl="0" indent="0" algn="just" defTabSz="914400" eaLnBrk="1" fontAlgn="auto" latinLnBrk="0" hangingPunct="1">
              <a:lnSpc>
                <a:spcPct val="100000"/>
              </a:lnSpc>
              <a:spcBef>
                <a:spcPct val="50000"/>
              </a:spcBef>
              <a:spcAft>
                <a:spcPts val="0"/>
              </a:spcAft>
              <a:buClr>
                <a:srgbClr val="C47546"/>
              </a:buClr>
              <a:buSzPct val="80000"/>
              <a:buFontTx/>
              <a:buNone/>
              <a:defRPr/>
            </a:pPr>
            <a:r>
              <a:rPr kumimoji="1" lang="en-US" altLang="zh-CN" sz="2400" b="0" i="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(1)</a:t>
            </a:r>
            <a:r>
              <a:rPr kumimoji="1" lang="zh-CN" altLang="en-US" sz="2400" b="0" i="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在同一</a:t>
            </a:r>
            <a:r>
              <a:rPr kumimoji="1" lang="en-US" altLang="zh-CN" sz="2400" b="0" i="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α</a:t>
            </a:r>
            <a:r>
              <a:rPr kumimoji="1" lang="zh-CN" altLang="en-US" sz="2400" b="0" i="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粒子源和同一散射体的情况下，</a:t>
            </a:r>
            <a:r>
              <a:rPr kumimoji="1" lang="en-US" altLang="zh-CN" sz="2400" b="0" i="0" u="none" strike="noStrike" kern="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cs typeface="+mn-cs"/>
              </a:rPr>
              <a:t>dN</a:t>
            </a:r>
            <a:r>
              <a:rPr kumimoji="1" lang="en-US" altLang="zh-CN" sz="2400" b="0" i="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a:t>
            </a:r>
            <a:r>
              <a:rPr kumimoji="1" lang="zh-CN" altLang="en-US" sz="2400" b="0" i="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与</a:t>
            </a:r>
            <a:r>
              <a:rPr kumimoji="1" lang="en-US" altLang="zh-CN" sz="2400" b="0" i="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sin</a:t>
            </a:r>
            <a:r>
              <a:rPr kumimoji="1" lang="en-US" altLang="zh-CN" sz="2400" b="0" i="0" u="none" strike="noStrike" kern="0" cap="none" spc="0" normalizeH="0" baseline="3000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4</a:t>
            </a:r>
            <a:r>
              <a:rPr kumimoji="1" lang="en-US" altLang="zh-CN" sz="2400" b="0" i="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θ/2</a:t>
            </a:r>
            <a:r>
              <a:rPr kumimoji="1" lang="zh-CN" altLang="en-US" sz="2400" b="0" i="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成反比</a:t>
            </a:r>
            <a:r>
              <a:rPr kumimoji="1" lang="zh-CN" altLang="en-US" sz="2400" b="0" i="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。如图当角度由小变大，实验结果与卢瑟福公式符合得很好，这是卢瑟福散射公式最突出和最重要的特征</a:t>
            </a:r>
            <a:r>
              <a:rPr kumimoji="1" lang="en-US" altLang="zh-CN" sz="2400" b="0" i="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 </a:t>
            </a:r>
            <a:r>
              <a:rPr kumimoji="1" lang="en-US" altLang="zh-CN" sz="2400" b="0" i="0" u="none" strike="noStrike" kern="0" cap="none" spc="0" normalizeH="0" baseline="0" noProof="0" dirty="0">
                <a:ln>
                  <a:noFill/>
                </a:ln>
                <a:solidFill>
                  <a:prstClr val="black"/>
                </a:solidFill>
                <a:effectLst/>
                <a:uLnTx/>
                <a:uFillTx/>
                <a:latin typeface="Times New Roman" panose="02020603050405020304"/>
                <a:ea typeface="华文新魏" panose="02010800040101010101" pitchFamily="2" charset="-122"/>
                <a:cs typeface="+mn-cs"/>
              </a:rPr>
              <a:t> </a:t>
            </a:r>
            <a:endParaRPr kumimoji="1" lang="en-US" altLang="zh-CN" sz="2400" b="0" i="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p:txBody>
      </p:sp>
      <p:pic>
        <p:nvPicPr>
          <p:cNvPr id="3" name="Picture 3" descr="yz7"/>
          <p:cNvPicPr>
            <a:picLocks noChangeAspect="1"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bwMode="auto">
          <a:xfrm>
            <a:off x="1866900" y="1124744"/>
            <a:ext cx="5410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1-4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实验验证</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5" name="Object 7" descr="羊皮纸"/>
          <p:cNvGraphicFramePr>
            <a:graphicFrameLocks noChangeAspect="1"/>
          </p:cNvGraphicFramePr>
          <p:nvPr/>
        </p:nvGraphicFramePr>
        <p:xfrm>
          <a:off x="6156176" y="9276"/>
          <a:ext cx="2974860" cy="1132380"/>
        </p:xfrm>
        <a:graphic>
          <a:graphicData uri="http://schemas.openxmlformats.org/presentationml/2006/ole">
            <mc:AlternateContent xmlns:mc="http://schemas.openxmlformats.org/markup-compatibility/2006">
              <mc:Choice xmlns:v="urn:schemas-microsoft-com:vml" Requires="v">
                <p:oleObj spid="_x0000_s17410" name="公式" r:id="rId5" imgW="2070100" imgH="787400" progId="Equation.3">
                  <p:embed/>
                </p:oleObj>
              </mc:Choice>
              <mc:Fallback>
                <p:oleObj name="公式" r:id="rId5" imgW="2070100" imgH="787400" progId="Equation.3">
                  <p:embed/>
                  <p:pic>
                    <p:nvPicPr>
                      <p:cNvPr id="0" name="Object 7" descr="羊皮纸"/>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9276"/>
                        <a:ext cx="2974860" cy="1132380"/>
                      </a:xfrm>
                      <a:prstGeom prst="rect">
                        <a:avLst/>
                      </a:prstGeom>
                      <a:blipFill dpi="0" rotWithShape="0">
                        <a:blip r:embed="rId7"/>
                        <a:srcRect/>
                        <a:tile tx="0" ty="0" sx="100000" sy="100000" flip="none" algn="tl"/>
                      </a:blipFill>
                      <a:ln w="19050">
                        <a:solidFill>
                          <a:srgbClr val="000000"/>
                        </a:solidFill>
                        <a:miter lim="800000"/>
                        <a:headEnd/>
                        <a:tailEnd/>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7194" y="5300505"/>
            <a:ext cx="8915400" cy="1200329"/>
          </a:xfrm>
          <a:prstGeom prst="rect">
            <a:avLst/>
          </a:prstGeom>
          <a:gradFill rotWithShape="1">
            <a:gsLst>
              <a:gs pos="0">
                <a:srgbClr val="B9945B">
                  <a:tint val="98000"/>
                  <a:satMod val="220000"/>
                </a:srgbClr>
              </a:gs>
              <a:gs pos="31000">
                <a:srgbClr val="B9945B">
                  <a:tint val="30000"/>
                  <a:satMod val="150000"/>
                </a:srgbClr>
              </a:gs>
              <a:gs pos="91000">
                <a:srgbClr val="B9945B">
                  <a:tint val="96000"/>
                </a:srgbClr>
              </a:gs>
            </a:gsLst>
            <a:path path="circle">
              <a:fillToRect l="50000" t="150000" r="50000"/>
            </a:path>
          </a:gradFill>
          <a:ln w="12700" cap="flat" cmpd="sng" algn="ctr">
            <a:solidFill>
              <a:srgbClr val="B9945B"/>
            </a:solidFill>
            <a:prstDash val="solid"/>
          </a:ln>
          <a:effectLst>
            <a:glow rad="63500">
              <a:srgbClr val="B9945B">
                <a:alpha val="45000"/>
                <a:satMod val="110000"/>
              </a:srgbClr>
            </a:glow>
          </a:effectLst>
        </p:spPr>
        <p:txBody>
          <a:bodyPr>
            <a:spAutoFit/>
          </a:bodyPr>
          <a:lstStyle/>
          <a:p>
            <a:pPr marL="0" marR="0" lvl="0" indent="0" algn="just" defTabSz="914400" eaLnBrk="1" fontAlgn="auto" latinLnBrk="0" hangingPunct="1">
              <a:lnSpc>
                <a:spcPct val="100000"/>
              </a:lnSpc>
              <a:spcBef>
                <a:spcPct val="50000"/>
              </a:spcBef>
              <a:spcAft>
                <a:spcPts val="0"/>
              </a:spcAft>
              <a:buClr>
                <a:srgbClr val="C47546"/>
              </a:buClr>
              <a:buSzPct val="80000"/>
              <a:buFontTx/>
              <a:buNone/>
              <a:defRPr/>
            </a:pPr>
            <a:r>
              <a:rPr kumimoji="1" lang="en-US" altLang="zh-CN" sz="2400" b="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(2)</a:t>
            </a:r>
            <a:r>
              <a:rPr kumimoji="1" lang="zh-CN" altLang="en-US" sz="2400" b="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用同一</a:t>
            </a:r>
            <a:r>
              <a:rPr kumimoji="1" lang="en-US" altLang="zh-CN" sz="2400" b="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α</a:t>
            </a:r>
            <a:r>
              <a:rPr kumimoji="1" lang="zh-CN" altLang="en-US" sz="2400" b="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粒子源和同一种材料的散射体，在同一散射角，</a:t>
            </a:r>
            <a:r>
              <a:rPr kumimoji="1" lang="en-US" altLang="zh-CN" sz="2400" b="0" u="none" strike="noStrike" kern="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cs typeface="+mn-cs"/>
              </a:rPr>
              <a:t>dN</a:t>
            </a:r>
            <a:r>
              <a:rPr kumimoji="1" lang="en-US" altLang="zh-CN" sz="2400" b="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a:t>
            </a:r>
            <a:r>
              <a:rPr kumimoji="1" lang="zh-CN" altLang="en-US" sz="2400" b="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与散射体的厚度</a:t>
            </a:r>
            <a:r>
              <a:rPr kumimoji="1" lang="en-US" altLang="zh-CN" sz="2400" b="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t</a:t>
            </a:r>
            <a:r>
              <a:rPr kumimoji="1" lang="zh-CN" altLang="en-US" sz="2400" b="0" u="none" strike="noStrike" kern="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成正比</a:t>
            </a:r>
            <a:r>
              <a:rPr kumimoji="1" lang="zh-CN" altLang="en-US" sz="2400" b="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。实验用</a:t>
            </a:r>
            <a:r>
              <a:rPr kumimoji="1" lang="en-US" altLang="zh-CN" sz="2400" b="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8 </a:t>
            </a:r>
            <a:r>
              <a:rPr kumimoji="1" lang="en-US" altLang="zh-CN" sz="2400" b="0" u="none" strike="noStrike" kern="0" cap="none" spc="0" normalizeH="0" baseline="0" noProof="0" dirty="0" err="1">
                <a:ln>
                  <a:noFill/>
                </a:ln>
                <a:solidFill>
                  <a:prstClr val="black"/>
                </a:solidFill>
                <a:effectLst/>
                <a:uLnTx/>
                <a:uFillTx/>
                <a:latin typeface="华文新魏" panose="02010800040101010101" pitchFamily="2" charset="-122"/>
                <a:ea typeface="华文新魏" panose="02010800040101010101" pitchFamily="2" charset="-122"/>
                <a:cs typeface="+mn-cs"/>
              </a:rPr>
              <a:t>Mev</a:t>
            </a:r>
            <a:r>
              <a:rPr kumimoji="1" lang="zh-CN" altLang="en-US" sz="2400" b="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的粒子源，把</a:t>
            </a:r>
            <a:r>
              <a:rPr kumimoji="1" lang="en-US" altLang="zh-CN" sz="2400" b="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θ</a:t>
            </a:r>
            <a:r>
              <a:rPr kumimoji="1" lang="zh-CN" altLang="en-US" sz="2400" b="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固定在</a:t>
            </a:r>
            <a:r>
              <a:rPr kumimoji="1" lang="en-US" altLang="zh-CN" sz="2400" b="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25°</a:t>
            </a:r>
            <a:r>
              <a:rPr kumimoji="1" lang="zh-CN" altLang="en-US" sz="2400" b="0" u="none" strike="noStrike" kern="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附近，改变金属箔的厚度，得到如图实验结果。</a:t>
            </a:r>
          </a:p>
        </p:txBody>
      </p:sp>
      <p:pic>
        <p:nvPicPr>
          <p:cNvPr id="3" name="Picture 3" descr="yz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340768"/>
            <a:ext cx="594360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1-4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实验验证</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5" name="Object 7" descr="羊皮纸"/>
          <p:cNvGraphicFramePr>
            <a:graphicFrameLocks noChangeAspect="1"/>
          </p:cNvGraphicFramePr>
          <p:nvPr/>
        </p:nvGraphicFramePr>
        <p:xfrm>
          <a:off x="6156176" y="9276"/>
          <a:ext cx="2974860" cy="1132380"/>
        </p:xfrm>
        <a:graphic>
          <a:graphicData uri="http://schemas.openxmlformats.org/presentationml/2006/ole">
            <mc:AlternateContent xmlns:mc="http://schemas.openxmlformats.org/markup-compatibility/2006">
              <mc:Choice xmlns:v="urn:schemas-microsoft-com:vml" Requires="v">
                <p:oleObj spid="_x0000_s18434" name="公式" r:id="rId5" imgW="2070100" imgH="787400" progId="Equation.3">
                  <p:embed/>
                </p:oleObj>
              </mc:Choice>
              <mc:Fallback>
                <p:oleObj name="公式" r:id="rId5" imgW="2070100" imgH="787400" progId="Equation.3">
                  <p:embed/>
                  <p:pic>
                    <p:nvPicPr>
                      <p:cNvPr id="0" name="Object 7" descr="羊皮纸"/>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9276"/>
                        <a:ext cx="2974860" cy="1132380"/>
                      </a:xfrm>
                      <a:prstGeom prst="rect">
                        <a:avLst/>
                      </a:prstGeom>
                      <a:blipFill dpi="0" rotWithShape="0">
                        <a:blip r:embed="rId7"/>
                        <a:srcRect/>
                        <a:tile tx="0" ty="0" sx="100000" sy="100000" flip="none" algn="tl"/>
                      </a:blipFill>
                      <a:ln w="19050">
                        <a:solidFill>
                          <a:srgbClr val="000000"/>
                        </a:solidFill>
                        <a:miter lim="800000"/>
                        <a:headEnd/>
                        <a:tailEnd/>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14282" y="5500702"/>
            <a:ext cx="8763000" cy="1200329"/>
          </a:xfrm>
          <a:prstGeom prst="rect">
            <a:avLst/>
          </a:prstGeom>
          <a:gradFill rotWithShape="1">
            <a:gsLst>
              <a:gs pos="0">
                <a:srgbClr val="B9945B">
                  <a:tint val="98000"/>
                  <a:satMod val="220000"/>
                </a:srgbClr>
              </a:gs>
              <a:gs pos="31000">
                <a:srgbClr val="B9945B">
                  <a:tint val="30000"/>
                  <a:satMod val="150000"/>
                </a:srgbClr>
              </a:gs>
              <a:gs pos="91000">
                <a:srgbClr val="B9945B">
                  <a:tint val="96000"/>
                </a:srgbClr>
              </a:gs>
            </a:gsLst>
            <a:path path="circle">
              <a:fillToRect l="50000" t="150000" r="50000"/>
            </a:path>
          </a:gradFill>
          <a:ln w="12700" cap="flat" cmpd="sng" algn="ctr">
            <a:solidFill>
              <a:srgbClr val="B9945B"/>
            </a:solidFill>
            <a:prstDash val="solid"/>
          </a:ln>
          <a:effectLst>
            <a:glow rad="63500">
              <a:srgbClr val="B9945B">
                <a:alpha val="45000"/>
                <a:satMod val="110000"/>
              </a:srgbClr>
            </a:glow>
          </a:effectLst>
        </p:spPr>
        <p:txBody>
          <a:bodyPr>
            <a:spAutoFit/>
          </a:bodyPr>
          <a:lstStyle/>
          <a:p>
            <a:pPr marL="0" marR="0" lvl="0" indent="0" algn="just" defTabSz="914400" eaLnBrk="1" fontAlgn="auto" latinLnBrk="0" hangingPunct="1">
              <a:lnSpc>
                <a:spcPct val="100000"/>
              </a:lnSpc>
              <a:spcBef>
                <a:spcPct val="50000"/>
              </a:spcBef>
              <a:spcAft>
                <a:spcPts val="0"/>
              </a:spcAft>
              <a:buClr>
                <a:srgbClr val="C47546"/>
              </a:buClr>
              <a:buSzPct val="80000"/>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(3)</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用同一散射物，在同一散射角，</a:t>
            </a:r>
            <a:r>
              <a:rPr kumimoji="1" lang="en-US" altLang="zh-CN" sz="2400" b="0" i="0" u="none" strike="noStrike" kern="0" cap="none" spc="0" normalizeH="0" baseline="0" noProof="0" dirty="0" err="1">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dN</a:t>
            </a:r>
            <a:r>
              <a:rPr kumimoji="1"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与</a:t>
            </a:r>
            <a:r>
              <a:rPr kumimoji="1"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v</a:t>
            </a:r>
            <a:r>
              <a:rPr kumimoji="1" lang="en-US" altLang="zh-CN" sz="2400" b="0" i="0" u="none" strike="noStrike" kern="0" cap="none" spc="0" normalizeH="0" baseline="-2500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0</a:t>
            </a:r>
            <a:r>
              <a:rPr kumimoji="1" lang="en-US" altLang="zh-CN" sz="2400" b="0" i="0" u="none" strike="noStrike" kern="0" cap="none" spc="0" normalizeH="0" baseline="3000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4</a:t>
            </a:r>
            <a:r>
              <a:rPr kumimoji="1"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成反比，即与</a:t>
            </a:r>
            <a:r>
              <a:rPr kumimoji="1"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E</a:t>
            </a:r>
            <a:r>
              <a:rPr kumimoji="1" lang="en-US" altLang="zh-CN" sz="2400" b="0" i="0" u="none" strike="noStrike" kern="0" cap="none" spc="0" normalizeH="0" baseline="-2500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α</a:t>
            </a:r>
            <a:r>
              <a:rPr kumimoji="1" lang="en-US" altLang="zh-CN" sz="2400" b="0" i="0" u="none" strike="noStrike" kern="0" cap="none" spc="0" normalizeH="0" baseline="3000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2</a:t>
            </a:r>
            <a:r>
              <a:rPr kumimoji="1"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成反比</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。为了改变</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α</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粒子速度，用一些薄云母片来减速。实验结果与预期符合得很好。</a:t>
            </a:r>
          </a:p>
        </p:txBody>
      </p:sp>
      <p:pic>
        <p:nvPicPr>
          <p:cNvPr id="3" name="Picture 3" descr="yz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928688"/>
            <a:ext cx="3652838"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1-4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实验验证</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5" name="Object 7" descr="羊皮纸"/>
          <p:cNvGraphicFramePr>
            <a:graphicFrameLocks noChangeAspect="1"/>
          </p:cNvGraphicFramePr>
          <p:nvPr/>
        </p:nvGraphicFramePr>
        <p:xfrm>
          <a:off x="6156176" y="9276"/>
          <a:ext cx="2974860" cy="1132380"/>
        </p:xfrm>
        <a:graphic>
          <a:graphicData uri="http://schemas.openxmlformats.org/presentationml/2006/ole">
            <mc:AlternateContent xmlns:mc="http://schemas.openxmlformats.org/markup-compatibility/2006">
              <mc:Choice xmlns:v="urn:schemas-microsoft-com:vml" Requires="v">
                <p:oleObj spid="_x0000_s19458" name="公式" r:id="rId5" imgW="2070100" imgH="787400" progId="Equation.3">
                  <p:embed/>
                </p:oleObj>
              </mc:Choice>
              <mc:Fallback>
                <p:oleObj name="公式" r:id="rId5" imgW="2070100" imgH="787400" progId="Equation.3">
                  <p:embed/>
                  <p:pic>
                    <p:nvPicPr>
                      <p:cNvPr id="0" name="Object 7" descr="羊皮纸"/>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9276"/>
                        <a:ext cx="2974860" cy="1132380"/>
                      </a:xfrm>
                      <a:prstGeom prst="rect">
                        <a:avLst/>
                      </a:prstGeom>
                      <a:blipFill dpi="0" rotWithShape="0">
                        <a:blip r:embed="rId7"/>
                        <a:srcRect/>
                        <a:tile tx="0" ty="0" sx="100000" sy="100000" flip="none" algn="tl"/>
                      </a:blipFill>
                      <a:ln w="19050">
                        <a:solidFill>
                          <a:srgbClr val="000000"/>
                        </a:solidFill>
                        <a:miter lim="800000"/>
                        <a:headEnd/>
                        <a:tailEnd/>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原子的大小</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Group 41"/>
          <p:cNvGrpSpPr/>
          <p:nvPr/>
        </p:nvGrpSpPr>
        <p:grpSpPr bwMode="auto">
          <a:xfrm>
            <a:off x="827584" y="1046414"/>
            <a:ext cx="7272808" cy="1319210"/>
            <a:chOff x="240" y="624"/>
            <a:chExt cx="4416" cy="831"/>
          </a:xfrm>
        </p:grpSpPr>
        <p:sp>
          <p:nvSpPr>
            <p:cNvPr id="4" name="Rectangle 5"/>
            <p:cNvSpPr>
              <a:spLocks noChangeArrowheads="1"/>
            </p:cNvSpPr>
            <p:nvPr/>
          </p:nvSpPr>
          <p:spPr bwMode="auto">
            <a:xfrm>
              <a:off x="240" y="624"/>
              <a:ext cx="4416" cy="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50000"/>
                </a:lnSpc>
                <a:spcBef>
                  <a:spcPct val="50000"/>
                </a:spcBef>
                <a:spcAft>
                  <a:spcPts val="0"/>
                </a:spcAft>
                <a:buClrTx/>
                <a:buSzPct val="85000"/>
                <a:buFontTx/>
                <a:buNone/>
                <a:defRPr/>
              </a:pPr>
              <a:r>
                <a:rPr kumimoji="1" lang="zh-CN" altLang="en-US" sz="2400" b="1" i="0" u="none" strike="noStrike" kern="1200" cap="none" spc="0" normalizeH="0" baseline="0" noProof="0" dirty="0">
                  <a:ln>
                    <a:noFill/>
                  </a:ln>
                  <a:solidFill>
                    <a:srgbClr val="000000"/>
                  </a:solidFill>
                  <a:effectLst/>
                  <a:uLnTx/>
                  <a:uFillTx/>
                  <a:latin typeface="楷体_GB2312" pitchFamily="49" charset="-122"/>
                  <a:ea typeface="宋体" panose="02010600030101010101" pitchFamily="2" charset="-122"/>
                  <a:cs typeface="+mn-cs"/>
                </a:rPr>
                <a:t>若将原子看作是球体</a:t>
              </a:r>
              <a:r>
                <a:rPr kumimoji="1" lang="en-US" altLang="zh-CN" sz="2400" b="1" i="0" u="none" strike="noStrike" kern="1200" cap="none" spc="0" normalizeH="0" baseline="0" noProof="0" dirty="0">
                  <a:ln>
                    <a:noFill/>
                  </a:ln>
                  <a:solidFill>
                    <a:srgbClr val="000000"/>
                  </a:solidFill>
                  <a:effectLst/>
                  <a:uLnTx/>
                  <a:uFillTx/>
                  <a:latin typeface="楷体_GB2312" pitchFamily="49" charset="-122"/>
                  <a:ea typeface="宋体" panose="02010600030101010101" pitchFamily="2" charset="-122"/>
                  <a:cs typeface="+mn-cs"/>
                </a:rPr>
                <a:t>,</a:t>
              </a:r>
              <a:r>
                <a:rPr kumimoji="1" lang="zh-CN" altLang="en-US" sz="2400" b="1" i="0" u="none" strike="noStrike" kern="1200" cap="none" spc="0" normalizeH="0" baseline="0" noProof="0" dirty="0">
                  <a:ln>
                    <a:noFill/>
                  </a:ln>
                  <a:solidFill>
                    <a:srgbClr val="000000"/>
                  </a:solidFill>
                  <a:effectLst/>
                  <a:uLnTx/>
                  <a:uFillTx/>
                  <a:latin typeface="楷体_GB2312" pitchFamily="49" charset="-122"/>
                  <a:ea typeface="宋体" panose="02010600030101010101" pitchFamily="2" charset="-122"/>
                  <a:cs typeface="+mn-cs"/>
                </a:rPr>
                <a:t>半径为</a:t>
              </a:r>
              <a:r>
                <a:rPr kumimoji="1" lang="en-US" altLang="zh-CN" sz="2400" b="0" i="1" u="none" strike="noStrike" kern="1200" cap="none" spc="0" normalizeH="0" baseline="0" noProof="0" dirty="0">
                  <a:ln>
                    <a:noFill/>
                  </a:ln>
                  <a:solidFill>
                    <a:srgbClr val="0000FF"/>
                  </a:solidFill>
                  <a:effectLst/>
                  <a:uLnTx/>
                  <a:uFillTx/>
                  <a:latin typeface="楷体_GB2312" pitchFamily="49" charset="-122"/>
                  <a:ea typeface="宋体" panose="02010600030101010101" pitchFamily="2" charset="-122"/>
                  <a:cs typeface="+mn-cs"/>
                </a:rPr>
                <a:t>r</a:t>
              </a:r>
              <a:r>
                <a:rPr kumimoji="1" lang="zh-CN" altLang="en-US" sz="2400" b="1" i="0" u="none" strike="noStrike" kern="1200" cap="none" spc="0" normalizeH="0" baseline="0" noProof="0" dirty="0">
                  <a:ln>
                    <a:noFill/>
                  </a:ln>
                  <a:solidFill>
                    <a:srgbClr val="000000"/>
                  </a:solidFill>
                  <a:effectLst/>
                  <a:uLnTx/>
                  <a:uFillTx/>
                  <a:latin typeface="楷体_GB2312" pitchFamily="49" charset="-122"/>
                  <a:ea typeface="宋体" panose="02010600030101010101" pitchFamily="2" charset="-122"/>
                  <a:cs typeface="+mn-cs"/>
                </a:rPr>
                <a:t>，则</a:t>
              </a:r>
              <a:r>
                <a:rPr kumimoji="1" lang="en-US" altLang="zh-CN" sz="2400" b="1" i="0" u="none" strike="noStrike" kern="1200" cap="none" spc="0" normalizeH="0" baseline="0" noProof="0" dirty="0">
                  <a:ln>
                    <a:noFill/>
                  </a:ln>
                  <a:solidFill>
                    <a:srgbClr val="000000"/>
                  </a:solidFill>
                  <a:effectLst/>
                  <a:uLnTx/>
                  <a:uFillTx/>
                  <a:latin typeface="楷体_GB2312" pitchFamily="49" charset="-122"/>
                  <a:ea typeface="宋体" panose="02010600030101010101" pitchFamily="2" charset="-122"/>
                  <a:cs typeface="+mn-cs"/>
                </a:rPr>
                <a:t>1</a:t>
              </a:r>
              <a:r>
                <a:rPr kumimoji="1" lang="zh-CN" altLang="en-US" sz="2400" b="1" i="0" u="none" strike="noStrike" kern="1200" cap="none" spc="0" normalizeH="0" baseline="0" noProof="0" dirty="0">
                  <a:ln>
                    <a:noFill/>
                  </a:ln>
                  <a:solidFill>
                    <a:srgbClr val="000000"/>
                  </a:solidFill>
                  <a:effectLst/>
                  <a:uLnTx/>
                  <a:uFillTx/>
                  <a:latin typeface="楷体_GB2312" pitchFamily="49" charset="-122"/>
                  <a:ea typeface="宋体" panose="02010600030101010101" pitchFamily="2" charset="-122"/>
                  <a:cs typeface="+mn-cs"/>
                </a:rPr>
                <a:t>摩尔原子占体积为</a:t>
              </a:r>
            </a:p>
          </p:txBody>
        </p:sp>
        <p:graphicFrame>
          <p:nvGraphicFramePr>
            <p:cNvPr id="5" name="Object 12"/>
            <p:cNvGraphicFramePr>
              <a:graphicFrameLocks noChangeAspect="1"/>
            </p:cNvGraphicFramePr>
            <p:nvPr/>
          </p:nvGraphicFramePr>
          <p:xfrm>
            <a:off x="546" y="966"/>
            <a:ext cx="682" cy="489"/>
          </p:xfrm>
          <a:graphic>
            <a:graphicData uri="http://schemas.openxmlformats.org/presentationml/2006/ole">
              <mc:AlternateContent xmlns:mc="http://schemas.openxmlformats.org/markup-compatibility/2006">
                <mc:Choice xmlns:v="urn:schemas-microsoft-com:vml" Requires="v">
                  <p:oleObj spid="_x0000_s1028" name="Equation" r:id="rId3" imgW="558800" imgH="393700" progId="Equation.DSMT4">
                    <p:embed/>
                  </p:oleObj>
                </mc:Choice>
                <mc:Fallback>
                  <p:oleObj name="Equation" r:id="rId3" imgW="558800" imgH="3937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966"/>
                          <a:ext cx="682" cy="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22"/>
          <p:cNvSpPr>
            <a:spLocks noChangeArrowheads="1"/>
          </p:cNvSpPr>
          <p:nvPr/>
        </p:nvSpPr>
        <p:spPr bwMode="auto">
          <a:xfrm>
            <a:off x="827584" y="2444750"/>
            <a:ext cx="6610161"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fontAlgn="auto">
              <a:spcBef>
                <a:spcPts val="0"/>
              </a:spcBef>
              <a:spcAft>
                <a:spcPts val="0"/>
              </a:spcAft>
              <a:defRPr/>
            </a:pPr>
            <a:r>
              <a:rPr kumimoji="0" lang="zh-CN" altLang="en-US" sz="2400" b="1" i="0" u="none" strike="noStrike" kern="120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如果物质的密度为</a:t>
            </a:r>
            <a:r>
              <a:rPr kumimoji="0" lang="el-GR" altLang="zh-CN" sz="2400" b="0" i="1"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ρ</a:t>
            </a:r>
            <a:r>
              <a:rPr kumimoji="0" lang="zh-CN" altLang="en-US" sz="2400" b="1" i="0" u="none" strike="noStrike" kern="120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r>
              <a:rPr kumimoji="0" lang="en-US" altLang="zh-CN" sz="2400" b="0" i="0"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A</a:t>
            </a:r>
            <a:r>
              <a:rPr kumimoji="0" lang="zh-CN" altLang="en-US" sz="2400" b="1" i="0" u="none" strike="noStrike" kern="120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为</a:t>
            </a:r>
            <a:r>
              <a:rPr lang="zh-CN" altLang="en-US" sz="24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摩尔质量</a:t>
            </a:r>
            <a:r>
              <a:rPr kumimoji="0" lang="zh-CN" altLang="en-US" sz="2400" b="1" i="0" u="none" strike="noStrike" kern="120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a:t>
            </a:r>
            <a:endParaRPr kumimoji="0" lang="en-US" altLang="zh-CN" sz="2400" b="1" i="0" u="none" strike="noStrike" kern="1200" cap="none" spc="0" normalizeH="0" baseline="0" noProof="0" dirty="0">
              <a:ln>
                <a:noFill/>
              </a:ln>
              <a:solidFill>
                <a:srgbClr val="000000"/>
              </a:solidFill>
              <a:effectLst/>
              <a:uLnTx/>
              <a:uFillTx/>
              <a:ea typeface="宋体"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120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则</a:t>
            </a:r>
            <a:r>
              <a:rPr kumimoji="0" lang="en-US" altLang="zh-CN" sz="2400" b="1" i="0" u="none" strike="noStrike" kern="120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1</a:t>
            </a:r>
            <a:r>
              <a:rPr kumimoji="0" lang="zh-CN" altLang="en-US" sz="2400" b="1" i="0" u="none" strike="noStrike" kern="120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摩尔原子占有体积为：</a:t>
            </a:r>
            <a:r>
              <a:rPr kumimoji="0" lang="en-US" altLang="zh-CN" sz="2400" b="0" i="0"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A/</a:t>
            </a:r>
            <a:r>
              <a:rPr kumimoji="0" lang="el-GR" altLang="zh-CN" sz="2400" b="0" i="1"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ρ</a:t>
            </a:r>
            <a:r>
              <a:rPr kumimoji="0" lang="en-US" altLang="zh-CN" sz="2400" b="0" i="1" u="none" strike="noStrike" kern="120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 </a:t>
            </a:r>
            <a:r>
              <a:rPr kumimoji="0" lang="en-US" altLang="zh-CN" sz="2400" b="0" u="none" strike="noStrike" kern="1200" cap="none" spc="0" normalizeH="0" baseline="0" noProof="0" dirty="0">
                <a:ln>
                  <a:noFill/>
                </a:ln>
                <a:solidFill>
                  <a:srgbClr val="000000"/>
                </a:solidFill>
                <a:effectLst/>
                <a:uLnTx/>
                <a:uFillTx/>
                <a:ea typeface="宋体" panose="02010600030101010101" pitchFamily="2" charset="-122"/>
                <a:cs typeface="Arial" panose="020B0604020202020204" pitchFamily="34" charset="0"/>
              </a:rPr>
              <a:t>cm</a:t>
            </a:r>
            <a:r>
              <a:rPr kumimoji="0" lang="en-US" altLang="zh-CN" sz="2400" b="0" u="none" strike="noStrike" kern="1200" cap="none" spc="0" normalizeH="0" baseline="30000" noProof="0" dirty="0">
                <a:ln>
                  <a:noFill/>
                </a:ln>
                <a:solidFill>
                  <a:srgbClr val="000000"/>
                </a:solidFill>
                <a:effectLst/>
                <a:uLnTx/>
                <a:uFillTx/>
                <a:ea typeface="宋体" panose="02010600030101010101" pitchFamily="2" charset="-122"/>
                <a:cs typeface="Arial" panose="020B0604020202020204" pitchFamily="34" charset="0"/>
              </a:rPr>
              <a:t>3</a:t>
            </a:r>
            <a:endParaRPr kumimoji="0" lang="zh-CN" altLang="en-US" sz="2400" b="1" u="none" strike="noStrike" kern="1200" cap="none" spc="0" normalizeH="0" baseline="0" noProof="0" dirty="0">
              <a:ln>
                <a:noFill/>
              </a:ln>
              <a:solidFill>
                <a:srgbClr val="000000"/>
              </a:solidFill>
              <a:effectLst/>
              <a:uLnTx/>
              <a:uFillTx/>
              <a:ea typeface="宋体" panose="02010600030101010101" pitchFamily="2" charset="-122"/>
              <a:cs typeface="Arial" panose="020B0604020202020204" pitchFamily="34" charset="0"/>
            </a:endParaRPr>
          </a:p>
        </p:txBody>
      </p:sp>
      <p:graphicFrame>
        <p:nvGraphicFramePr>
          <p:cNvPr id="10" name="Object 26"/>
          <p:cNvGraphicFramePr>
            <a:graphicFrameLocks noChangeAspect="1"/>
          </p:cNvGraphicFramePr>
          <p:nvPr/>
        </p:nvGraphicFramePr>
        <p:xfrm>
          <a:off x="1287463" y="3870439"/>
          <a:ext cx="2627312" cy="893763"/>
        </p:xfrm>
        <a:graphic>
          <a:graphicData uri="http://schemas.openxmlformats.org/presentationml/2006/ole">
            <mc:AlternateContent xmlns:mc="http://schemas.openxmlformats.org/markup-compatibility/2006">
              <mc:Choice xmlns:v="urn:schemas-microsoft-com:vml" Requires="v">
                <p:oleObj spid="_x0000_s1029" name="Equation" r:id="rId5" imgW="1231265" imgH="419100" progId="Equation.DSMT4">
                  <p:embed/>
                </p:oleObj>
              </mc:Choice>
              <mc:Fallback>
                <p:oleObj name="Equation" r:id="rId5" imgW="1231265" imgH="419100" progId="Equation.DSMT4">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463" y="3870439"/>
                        <a:ext cx="2627312"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38"/>
          <p:cNvGraphicFramePr>
            <a:graphicFrameLocks noChangeAspect="1"/>
          </p:cNvGraphicFramePr>
          <p:nvPr/>
        </p:nvGraphicFramePr>
        <p:xfrm>
          <a:off x="4309902" y="3617639"/>
          <a:ext cx="3073400" cy="1179513"/>
        </p:xfrm>
        <a:graphic>
          <a:graphicData uri="http://schemas.openxmlformats.org/presentationml/2006/ole">
            <mc:AlternateContent xmlns:mc="http://schemas.openxmlformats.org/markup-compatibility/2006">
              <mc:Choice xmlns:v="urn:schemas-microsoft-com:vml" Requires="v">
                <p:oleObj spid="_x0000_s1030" name="Equation" r:id="rId7" imgW="1256665" imgH="482600" progId="Equation.DSMT4">
                  <p:embed/>
                </p:oleObj>
              </mc:Choice>
              <mc:Fallback>
                <p:oleObj name="Equation" r:id="rId7" imgW="1256665" imgH="482600" progId="Equation.DSMT4">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9902" y="3617639"/>
                        <a:ext cx="3073400" cy="1179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43"/>
          <p:cNvSpPr txBox="1">
            <a:spLocks noChangeArrowheads="1"/>
          </p:cNvSpPr>
          <p:nvPr/>
        </p:nvSpPr>
        <p:spPr bwMode="auto">
          <a:xfrm>
            <a:off x="1182058" y="5119508"/>
            <a:ext cx="6255687" cy="97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25000"/>
              </a:lnSpc>
              <a:spcBef>
                <a:spcPts val="0"/>
              </a:spcBef>
              <a:spcAft>
                <a:spcPts val="0"/>
              </a:spcAft>
              <a:buClrTx/>
              <a:buSzPct val="85000"/>
              <a:buFontTx/>
              <a:buNone/>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例：</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Li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原子   </a:t>
            </a:r>
            <a:r>
              <a:rPr kumimoji="1" lang="zh-CN" altLang="en-US"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7</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l-GR" altLang="zh-CN" sz="2400" b="0" i="1" u="none" strike="noStrike" kern="1200" cap="none" spc="0" normalizeH="0" baseline="0" noProof="0" dirty="0">
                <a:ln>
                  <a:noFill/>
                </a:ln>
                <a:effectLst/>
                <a:uLnTx/>
                <a:uFillTx/>
                <a:ea typeface="宋体" panose="02010600030101010101" pitchFamily="2" charset="-122"/>
                <a:cs typeface="Arial" panose="020B0604020202020204" pitchFamily="34" charset="0"/>
              </a:rPr>
              <a:t>ρ</a:t>
            </a:r>
            <a:r>
              <a:rPr kumimoji="0" lang="el-GR" altLang="zh-CN" sz="2400" b="0" i="1"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0.7</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1" lang="en-US" altLang="zh-CN" sz="2400" b="1" i="1"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r</a:t>
            </a:r>
            <a:r>
              <a:rPr kumimoji="1" lang="en-US" altLang="zh-CN" sz="2400" b="1" i="1" u="none" strike="noStrike" kern="1200" cap="none" spc="0" normalizeH="0" baseline="-2500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Li</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0.16nm</a:t>
            </a: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25000"/>
              </a:lnSpc>
              <a:spcBef>
                <a:spcPts val="0"/>
              </a:spcBef>
              <a:spcAft>
                <a:spcPts val="0"/>
              </a:spcAft>
              <a:buClrTx/>
              <a:buSzPct val="85000"/>
              <a:buFontTx/>
              <a:buNone/>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37"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900" decel="100000" fill="hold"/>
                                        <p:tgtEl>
                                          <p:spTgt spid="11"/>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96729" y="5198090"/>
            <a:ext cx="6934200" cy="1200329"/>
          </a:xfrm>
          <a:prstGeom prst="rect">
            <a:avLst/>
          </a:prstGeom>
          <a:gradFill rotWithShape="1">
            <a:gsLst>
              <a:gs pos="0">
                <a:srgbClr val="B9945B">
                  <a:tint val="98000"/>
                  <a:satMod val="220000"/>
                </a:srgbClr>
              </a:gs>
              <a:gs pos="31000">
                <a:srgbClr val="B9945B">
                  <a:tint val="30000"/>
                  <a:satMod val="150000"/>
                </a:srgbClr>
              </a:gs>
              <a:gs pos="91000">
                <a:srgbClr val="B9945B">
                  <a:tint val="96000"/>
                </a:srgbClr>
              </a:gs>
            </a:gsLst>
            <a:path path="circle">
              <a:fillToRect l="50000" t="150000" r="50000"/>
            </a:path>
          </a:gradFill>
          <a:ln w="12700" cap="flat" cmpd="sng" algn="ctr">
            <a:solidFill>
              <a:srgbClr val="B9945B"/>
            </a:solidFill>
            <a:prstDash val="solid"/>
          </a:ln>
          <a:effectLst>
            <a:glow rad="63500">
              <a:srgbClr val="B9945B">
                <a:alpha val="45000"/>
                <a:satMod val="110000"/>
              </a:srgbClr>
            </a:glow>
          </a:effectLst>
        </p:spPr>
        <p:txBody>
          <a:bodyPr>
            <a:spAutoFit/>
          </a:bodyPr>
          <a:lstStyle/>
          <a:p>
            <a:pPr marL="0" marR="0" lvl="0" indent="0" algn="just" defTabSz="914400" eaLnBrk="1" fontAlgn="auto" latinLnBrk="0" hangingPunct="1">
              <a:lnSpc>
                <a:spcPct val="100000"/>
              </a:lnSpc>
              <a:spcBef>
                <a:spcPct val="50000"/>
              </a:spcBef>
              <a:spcAft>
                <a:spcPts val="0"/>
              </a:spcAft>
              <a:buClr>
                <a:srgbClr val="C47546"/>
              </a:buClr>
              <a:buSzPct val="80000"/>
              <a:buFontTx/>
              <a:buNone/>
              <a:defRPr/>
            </a:pP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(4)</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用同一</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α</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粒子源，在同一散射角，对同一</a:t>
            </a:r>
            <a:r>
              <a:rPr kumimoji="1" lang="en-US" altLang="zh-CN" sz="2400" b="0" i="1" u="none" strike="noStrike" kern="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nt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值</a:t>
            </a:r>
            <a:r>
              <a:rPr kumimoji="1" lang="en-US" altLang="zh-CN" sz="2400" b="0" i="0" u="none" strike="noStrike" kern="0" cap="none" spc="0" normalizeH="0" baseline="0" noProof="0" dirty="0" err="1">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dN</a:t>
            </a:r>
            <a:r>
              <a:rPr kumimoji="1"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a:t>
            </a:r>
            <a:r>
              <a:rPr kumimoji="1"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与</a:t>
            </a:r>
            <a:r>
              <a:rPr kumimoji="1"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Z</a:t>
            </a:r>
            <a:r>
              <a:rPr kumimoji="1" lang="en-US" altLang="zh-CN" sz="2400" b="0" i="0" u="none" strike="noStrike" kern="0" cap="none" spc="0" normalizeH="0" baseline="3000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2</a:t>
            </a:r>
            <a:r>
              <a:rPr kumimoji="1"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成正比</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。同一</a:t>
            </a:r>
            <a:r>
              <a:rPr kumimoji="1" lang="en-US" altLang="zh-CN" sz="2400" b="0" i="1" u="none" strike="noStrike" kern="0" cap="none" spc="0" normalizeH="0" baseline="0" noProof="0" dirty="0" err="1">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nt</a:t>
            </a:r>
            <a:r>
              <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值就是用厚度近似相等的不同材料做实验。可以测定</a:t>
            </a:r>
            <a:r>
              <a:rPr kumimoji="1"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Z.</a:t>
            </a:r>
            <a:endParaRPr kumimoji="1"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3" name="Picture 3" descr="yz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1124744"/>
            <a:ext cx="46482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1-4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卢瑟福公式的</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实验验证</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5" name="Object 7" descr="羊皮纸"/>
          <p:cNvGraphicFramePr>
            <a:graphicFrameLocks noChangeAspect="1"/>
          </p:cNvGraphicFramePr>
          <p:nvPr/>
        </p:nvGraphicFramePr>
        <p:xfrm>
          <a:off x="6156176" y="9276"/>
          <a:ext cx="2974860" cy="1132380"/>
        </p:xfrm>
        <a:graphic>
          <a:graphicData uri="http://schemas.openxmlformats.org/presentationml/2006/ole">
            <mc:AlternateContent xmlns:mc="http://schemas.openxmlformats.org/markup-compatibility/2006">
              <mc:Choice xmlns:v="urn:schemas-microsoft-com:vml" Requires="v">
                <p:oleObj spid="_x0000_s20482" name="公式" r:id="rId5" imgW="2070100" imgH="787400" progId="Equation.3">
                  <p:embed/>
                </p:oleObj>
              </mc:Choice>
              <mc:Fallback>
                <p:oleObj name="公式" r:id="rId5" imgW="2070100" imgH="787400" progId="Equation.3">
                  <p:embed/>
                  <p:pic>
                    <p:nvPicPr>
                      <p:cNvPr id="0" name="Object 7" descr="羊皮纸"/>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9276"/>
                        <a:ext cx="2974860" cy="1132380"/>
                      </a:xfrm>
                      <a:prstGeom prst="rect">
                        <a:avLst/>
                      </a:prstGeom>
                      <a:blipFill dpi="0" rotWithShape="0">
                        <a:blip r:embed="rId7"/>
                        <a:srcRect/>
                        <a:tile tx="0" ty="0" sx="100000" sy="100000" flip="none" algn="tl"/>
                      </a:blipFill>
                      <a:ln w="19050">
                        <a:solidFill>
                          <a:srgbClr val="000000"/>
                        </a:solidFill>
                        <a:miter lim="800000"/>
                        <a:headEnd/>
                        <a:tailEnd/>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220345" y="2698750"/>
          <a:ext cx="8771890" cy="1461770"/>
        </p:xfrm>
        <a:graphic>
          <a:graphicData uri="http://schemas.openxmlformats.org/presentationml/2006/ole">
            <mc:AlternateContent xmlns:mc="http://schemas.openxmlformats.org/markup-compatibility/2006">
              <mc:Choice xmlns:v="urn:schemas-microsoft-com:vml" Requires="v">
                <p:oleObj spid="_x0000_s21509" name="Equation" r:id="rId3" imgW="4267200" imgH="711200" progId="Equation.DSMT4">
                  <p:embed/>
                </p:oleObj>
              </mc:Choice>
              <mc:Fallback>
                <p:oleObj name="Equation" r:id="rId3" imgW="4267200" imgH="711200" progId="Equation.DSMT4">
                  <p:embed/>
                  <p:pic>
                    <p:nvPicPr>
                      <p:cNvPr id="0" name="Object 3"/>
                      <p:cNvPicPr>
                        <a:picLocks noChangeAspect="1" noChangeArrowheads="1"/>
                      </p:cNvPicPr>
                      <p:nvPr/>
                    </p:nvPicPr>
                    <p:blipFill>
                      <a:blip r:embed="rId4"/>
                      <a:srcRect/>
                      <a:stretch>
                        <a:fillRect/>
                      </a:stretch>
                    </p:blipFill>
                    <p:spPr bwMode="auto">
                      <a:xfrm>
                        <a:off x="220345" y="2698750"/>
                        <a:ext cx="8771890" cy="1461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 name="Object 6"/>
          <p:cNvGraphicFramePr>
            <a:graphicFrameLocks noChangeAspect="1"/>
          </p:cNvGraphicFramePr>
          <p:nvPr/>
        </p:nvGraphicFramePr>
        <p:xfrm>
          <a:off x="4284186" y="4508977"/>
          <a:ext cx="4227195" cy="1370330"/>
        </p:xfrm>
        <a:graphic>
          <a:graphicData uri="http://schemas.openxmlformats.org/presentationml/2006/ole">
            <mc:AlternateContent xmlns:mc="http://schemas.openxmlformats.org/markup-compatibility/2006">
              <mc:Choice xmlns:v="urn:schemas-microsoft-com:vml" Requires="v">
                <p:oleObj spid="_x0000_s21510" name="Equation" r:id="rId5" imgW="1879600" imgH="609600" progId="Equation.DSMT4">
                  <p:embed/>
                </p:oleObj>
              </mc:Choice>
              <mc:Fallback>
                <p:oleObj name="Equation" r:id="rId5" imgW="1879600" imgH="609600" progId="Equation.DSMT4">
                  <p:embed/>
                  <p:pic>
                    <p:nvPicPr>
                      <p:cNvPr id="0" name="Object 6"/>
                      <p:cNvPicPr>
                        <a:picLocks noChangeAspect="1" noChangeArrowheads="1"/>
                      </p:cNvPicPr>
                      <p:nvPr/>
                    </p:nvPicPr>
                    <p:blipFill>
                      <a:blip r:embed="rId6"/>
                      <a:srcRect/>
                      <a:stretch>
                        <a:fillRect/>
                      </a:stretch>
                    </p:blipFill>
                    <p:spPr bwMode="auto">
                      <a:xfrm>
                        <a:off x="4284186" y="4508977"/>
                        <a:ext cx="4227195" cy="1370330"/>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1-4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原子核大小的估计</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Text Box 3"/>
          <p:cNvSpPr txBox="1">
            <a:spLocks noChangeArrowheads="1"/>
          </p:cNvSpPr>
          <p:nvPr/>
        </p:nvSpPr>
        <p:spPr bwMode="auto">
          <a:xfrm>
            <a:off x="685800" y="923236"/>
            <a:ext cx="7772400" cy="1569660"/>
          </a:xfrm>
          <a:prstGeom prst="rect">
            <a:avLst/>
          </a:prstGeom>
          <a:gradFill rotWithShape="1">
            <a:gsLst>
              <a:gs pos="0">
                <a:srgbClr val="84AA33">
                  <a:tint val="35000"/>
                  <a:satMod val="253000"/>
                </a:srgbClr>
              </a:gs>
              <a:gs pos="50000">
                <a:srgbClr val="84AA33">
                  <a:tint val="42000"/>
                  <a:satMod val="255000"/>
                </a:srgbClr>
              </a:gs>
              <a:gs pos="97000">
                <a:srgbClr val="84AA33">
                  <a:tint val="53000"/>
                  <a:satMod val="260000"/>
                </a:srgbClr>
              </a:gs>
              <a:gs pos="100000">
                <a:srgbClr val="84AA33">
                  <a:tint val="56000"/>
                  <a:satMod val="275000"/>
                </a:srgbClr>
              </a:gs>
            </a:gsLst>
            <a:path path="circle">
              <a:fillToRect l="50000" t="50000" r="50000" b="50000"/>
            </a:path>
          </a:gradFill>
          <a:ln w="9525" cap="flat" cmpd="sng" algn="ctr">
            <a:solidFill>
              <a:srgbClr val="84AA33"/>
            </a:solidFill>
            <a:prstDash val="solid"/>
          </a:ln>
          <a:effectLst>
            <a:outerShdw blurRad="63500" dist="25400" dir="5400000" rotWithShape="0">
              <a:srgbClr val="000000">
                <a:alpha val="43137"/>
              </a:srgbClr>
            </a:outerShdw>
          </a:effectLst>
        </p:spPr>
        <p:txBody>
          <a:bodyPr>
            <a:spAutoFit/>
          </a:bodyPr>
          <a:lstStyle/>
          <a:p>
            <a:pPr marL="0" marR="0" lvl="0" indent="0" algn="just" defTabSz="914400" eaLnBrk="0" fontAlgn="auto" latinLnBrk="0" hangingPunct="0">
              <a:lnSpc>
                <a:spcPct val="100000"/>
              </a:lnSpc>
              <a:spcBef>
                <a:spcPct val="50000"/>
              </a:spcBef>
              <a:spcAft>
                <a:spcPts val="0"/>
              </a:spcAft>
              <a:buClr>
                <a:srgbClr val="FEB80A"/>
              </a:buClr>
              <a:buSzPct val="80000"/>
              <a:buFontTx/>
              <a:buNone/>
              <a:defRPr/>
            </a:pPr>
            <a:r>
              <a:rPr kumimoji="1" lang="zh-CN" altLang="en-US" sz="2400" b="0"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mn-cs"/>
              </a:rPr>
              <a:t>由卢瑟福的原子有核结构模型和散射理论，可以推算</a:t>
            </a:r>
            <a:r>
              <a:rPr kumimoji="1" lang="en-US" altLang="zh-CN" sz="2400" b="0"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mn-cs"/>
              </a:rPr>
              <a:t>α</a:t>
            </a:r>
            <a:r>
              <a:rPr kumimoji="1" lang="zh-CN" altLang="en-US" sz="2400" b="0"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mn-cs"/>
              </a:rPr>
              <a:t>粒子达到的离原子核的最小距离，也就是原子核半径的上限。设</a:t>
            </a:r>
            <a:r>
              <a:rPr kumimoji="1" lang="en-US" altLang="zh-CN" sz="2400" b="0"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mn-cs"/>
              </a:rPr>
              <a:t>α</a:t>
            </a:r>
            <a:r>
              <a:rPr kumimoji="1" lang="zh-CN" altLang="en-US" sz="2400" b="0"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mn-cs"/>
              </a:rPr>
              <a:t>粒子离原子核很远时的速度为</a:t>
            </a:r>
            <a:r>
              <a:rPr kumimoji="1" lang="en-US" altLang="zh-CN" sz="2400" b="0"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mn-cs"/>
              </a:rPr>
              <a:t>v</a:t>
            </a:r>
            <a:r>
              <a:rPr kumimoji="1" lang="en-US" altLang="zh-CN" sz="2400" b="0" i="0" u="none" strike="noStrike" kern="0" cap="none" spc="0" normalizeH="0" baseline="-25000" noProof="0" dirty="0">
                <a:ln>
                  <a:noFill/>
                </a:ln>
                <a:solidFill>
                  <a:srgbClr val="002060"/>
                </a:solidFill>
                <a:effectLst/>
                <a:uLnTx/>
                <a:uFillTx/>
                <a:latin typeface="华文楷体" panose="02010600040101010101" pitchFamily="2" charset="-122"/>
                <a:ea typeface="华文楷体" panose="02010600040101010101" pitchFamily="2" charset="-122"/>
                <a:cs typeface="+mn-cs"/>
              </a:rPr>
              <a:t>0</a:t>
            </a:r>
            <a:r>
              <a:rPr kumimoji="1" lang="zh-CN" altLang="en-US" sz="2400" b="0"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mn-cs"/>
              </a:rPr>
              <a:t>，达到离原子核最小距离</a:t>
            </a:r>
            <a:r>
              <a:rPr kumimoji="1" lang="en-US" altLang="zh-CN" sz="2400" b="0" i="0" u="none" strike="noStrike" kern="0" cap="none" spc="0" normalizeH="0" baseline="0" noProof="0" dirty="0" err="1">
                <a:ln>
                  <a:noFill/>
                </a:ln>
                <a:solidFill>
                  <a:srgbClr val="002060"/>
                </a:solidFill>
                <a:effectLst/>
                <a:uLnTx/>
                <a:uFillTx/>
                <a:latin typeface="华文楷体" panose="02010600040101010101" pitchFamily="2" charset="-122"/>
                <a:ea typeface="华文楷体" panose="02010600040101010101" pitchFamily="2" charset="-122"/>
                <a:cs typeface="+mn-cs"/>
              </a:rPr>
              <a:t>r</a:t>
            </a:r>
            <a:r>
              <a:rPr kumimoji="1" lang="en-US" altLang="zh-CN" sz="2400" b="0" i="0" u="none" strike="noStrike" kern="0" cap="none" spc="0" normalizeH="0" baseline="-25000" noProof="0" dirty="0" err="1">
                <a:ln>
                  <a:noFill/>
                </a:ln>
                <a:solidFill>
                  <a:srgbClr val="002060"/>
                </a:solidFill>
                <a:effectLst/>
                <a:uLnTx/>
                <a:uFillTx/>
                <a:latin typeface="华文楷体" panose="02010600040101010101" pitchFamily="2" charset="-122"/>
                <a:ea typeface="华文楷体" panose="02010600040101010101" pitchFamily="2" charset="-122"/>
                <a:cs typeface="+mn-cs"/>
              </a:rPr>
              <a:t>m</a:t>
            </a:r>
            <a:r>
              <a:rPr kumimoji="1" lang="zh-CN" altLang="en-US" sz="2400" b="0"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mn-cs"/>
              </a:rPr>
              <a:t>处的速度为</a:t>
            </a:r>
            <a:r>
              <a:rPr kumimoji="1" lang="en-US" altLang="zh-CN" sz="2400" b="0" i="0" u="none" strike="noStrike" kern="0" cap="none" spc="0" normalizeH="0" baseline="0" noProof="0" dirty="0" err="1">
                <a:ln>
                  <a:noFill/>
                </a:ln>
                <a:solidFill>
                  <a:srgbClr val="002060"/>
                </a:solidFill>
                <a:effectLst/>
                <a:uLnTx/>
                <a:uFillTx/>
                <a:latin typeface="华文楷体" panose="02010600040101010101" pitchFamily="2" charset="-122"/>
                <a:ea typeface="华文楷体" panose="02010600040101010101" pitchFamily="2" charset="-122"/>
                <a:cs typeface="+mn-cs"/>
              </a:rPr>
              <a:t>v</a:t>
            </a:r>
            <a:r>
              <a:rPr kumimoji="1" lang="en-US" altLang="zh-CN" sz="2400" b="0" i="0" u="none" strike="noStrike" kern="0" cap="none" spc="0" normalizeH="0" baseline="-25000" noProof="0" dirty="0" err="1">
                <a:ln>
                  <a:noFill/>
                </a:ln>
                <a:solidFill>
                  <a:srgbClr val="002060"/>
                </a:solidFill>
                <a:effectLst/>
                <a:uLnTx/>
                <a:uFillTx/>
                <a:latin typeface="华文楷体" panose="02010600040101010101" pitchFamily="2" charset="-122"/>
                <a:ea typeface="华文楷体" panose="02010600040101010101" pitchFamily="2" charset="-122"/>
                <a:cs typeface="+mn-cs"/>
              </a:rPr>
              <a:t>m</a:t>
            </a:r>
            <a:r>
              <a:rPr kumimoji="1" lang="zh-CN" altLang="en-US" sz="2400" b="0" i="0" u="none" strike="noStrike" kern="0" cap="none" spc="0" normalizeH="0" baseline="0" noProof="0" dirty="0">
                <a:ln>
                  <a:noFill/>
                </a:ln>
                <a:solidFill>
                  <a:srgbClr val="002060"/>
                </a:solidFill>
                <a:effectLst/>
                <a:uLnTx/>
                <a:uFillTx/>
                <a:latin typeface="华文楷体" panose="02010600040101010101" pitchFamily="2" charset="-122"/>
                <a:ea typeface="华文楷体" panose="02010600040101010101" pitchFamily="2" charset="-122"/>
                <a:cs typeface="+mn-cs"/>
              </a:rPr>
              <a:t>，按能量守恒定律：</a:t>
            </a:r>
          </a:p>
        </p:txBody>
      </p:sp>
      <p:graphicFrame>
        <p:nvGraphicFramePr>
          <p:cNvPr id="9" name="Object 3"/>
          <p:cNvGraphicFramePr>
            <a:graphicFrameLocks noChangeAspect="1"/>
          </p:cNvGraphicFramePr>
          <p:nvPr/>
        </p:nvGraphicFramePr>
        <p:xfrm>
          <a:off x="755650" y="4653280"/>
          <a:ext cx="2832735" cy="989965"/>
        </p:xfrm>
        <a:graphic>
          <a:graphicData uri="http://schemas.openxmlformats.org/presentationml/2006/ole">
            <mc:AlternateContent xmlns:mc="http://schemas.openxmlformats.org/markup-compatibility/2006">
              <mc:Choice xmlns:v="urn:schemas-microsoft-com:vml" Requires="v">
                <p:oleObj spid="_x0000_s21511" name="Equation" r:id="rId7" imgW="1308100" imgH="457200" progId="Equation.DSMT4">
                  <p:embed/>
                </p:oleObj>
              </mc:Choice>
              <mc:Fallback>
                <p:oleObj name="Equation" r:id="rId7" imgW="1308100" imgH="457200" progId="Equation.DSMT4">
                  <p:embed/>
                  <p:pic>
                    <p:nvPicPr>
                      <p:cNvPr id="0" name="Object 3"/>
                      <p:cNvPicPr>
                        <a:picLocks noChangeAspect="1" noChangeArrowheads="1"/>
                      </p:cNvPicPr>
                      <p:nvPr/>
                    </p:nvPicPr>
                    <p:blipFill>
                      <a:blip r:embed="rId8"/>
                      <a:srcRect/>
                      <a:stretch>
                        <a:fillRect/>
                      </a:stretch>
                    </p:blipFill>
                    <p:spPr bwMode="auto">
                      <a:xfrm>
                        <a:off x="755650" y="4653280"/>
                        <a:ext cx="2832735" cy="989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2" name="Object 3"/>
          <p:cNvGraphicFramePr>
            <a:graphicFrameLocks noChangeAspect="1"/>
          </p:cNvGraphicFramePr>
          <p:nvPr/>
        </p:nvGraphicFramePr>
        <p:xfrm>
          <a:off x="2952115" y="5805805"/>
          <a:ext cx="3208655" cy="763270"/>
        </p:xfrm>
        <a:graphic>
          <a:graphicData uri="http://schemas.openxmlformats.org/presentationml/2006/ole">
            <mc:AlternateContent xmlns:mc="http://schemas.openxmlformats.org/markup-compatibility/2006">
              <mc:Choice xmlns:v="urn:schemas-microsoft-com:vml" Requires="v">
                <p:oleObj spid="_x0000_s21512" name="Equation" r:id="rId9" imgW="1016000" imgH="241300" progId="Equation.DSMT4">
                  <p:embed/>
                </p:oleObj>
              </mc:Choice>
              <mc:Fallback>
                <p:oleObj name="Equation" r:id="rId9" imgW="1016000" imgH="241300" progId="Equation.DSMT4">
                  <p:embed/>
                  <p:pic>
                    <p:nvPicPr>
                      <p:cNvPr id="0" name="Object 3"/>
                      <p:cNvPicPr>
                        <a:picLocks noChangeAspect="1" noChangeArrowheads="1"/>
                      </p:cNvPicPr>
                      <p:nvPr/>
                    </p:nvPicPr>
                    <p:blipFill>
                      <a:blip r:embed="rId10"/>
                      <a:srcRect/>
                      <a:stretch>
                        <a:fillRect/>
                      </a:stretch>
                    </p:blipFill>
                    <p:spPr bwMode="auto">
                      <a:xfrm>
                        <a:off x="2952115" y="5805805"/>
                        <a:ext cx="3208655" cy="76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52400" y="939347"/>
            <a:ext cx="8839200" cy="548640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r>
              <a:rPr lang="zh-CN" altLang="en-US" b="1">
                <a:solidFill>
                  <a:srgbClr val="000080"/>
                </a:solidFill>
                <a:latin typeface="宋体" panose="02010600030101010101" pitchFamily="2" charset="-122"/>
              </a:rPr>
              <a:t>求解</a:t>
            </a:r>
            <a:r>
              <a:rPr lang="zh-CN" altLang="en-US" b="0"/>
              <a:t> </a:t>
            </a:r>
          </a:p>
        </p:txBody>
      </p:sp>
      <p:graphicFrame>
        <p:nvGraphicFramePr>
          <p:cNvPr id="3" name="Object 4"/>
          <p:cNvGraphicFramePr>
            <a:graphicFrameLocks noChangeAspect="1"/>
          </p:cNvGraphicFramePr>
          <p:nvPr/>
        </p:nvGraphicFramePr>
        <p:xfrm>
          <a:off x="1600200" y="920297"/>
          <a:ext cx="2590800" cy="614363"/>
        </p:xfrm>
        <a:graphic>
          <a:graphicData uri="http://schemas.openxmlformats.org/presentationml/2006/ole">
            <mc:AlternateContent xmlns:mc="http://schemas.openxmlformats.org/markup-compatibility/2006">
              <mc:Choice xmlns:v="urn:schemas-microsoft-com:vml" Requires="v">
                <p:oleObj spid="_x0000_s22532" name="Equation" r:id="rId3" imgW="1016000" imgH="241300" progId="Equation.DSMT4">
                  <p:embed/>
                </p:oleObj>
              </mc:Choice>
              <mc:Fallback>
                <p:oleObj name="Equation" r:id="rId3" imgW="1016000" imgH="2413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920297"/>
                        <a:ext cx="2590800"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1219200" y="1777547"/>
          <a:ext cx="5918200" cy="3635375"/>
        </p:xfrm>
        <a:graphic>
          <a:graphicData uri="http://schemas.openxmlformats.org/presentationml/2006/ole">
            <mc:AlternateContent xmlns:mc="http://schemas.openxmlformats.org/markup-compatibility/2006">
              <mc:Choice xmlns:v="urn:schemas-microsoft-com:vml" Requires="v">
                <p:oleObj spid="_x0000_s22533" name="Equation" r:id="rId5" imgW="2476500" imgH="1524000" progId="Equation.DSMT4">
                  <p:embed/>
                </p:oleObj>
              </mc:Choice>
              <mc:Fallback>
                <p:oleObj name="Equation" r:id="rId5" imgW="2476500" imgH="15240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1777547"/>
                        <a:ext cx="5918200" cy="363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8"/>
          <p:cNvGraphicFramePr>
            <a:graphicFrameLocks noChangeAspect="1"/>
          </p:cNvGraphicFramePr>
          <p:nvPr/>
        </p:nvGraphicFramePr>
        <p:xfrm>
          <a:off x="7218793" y="1697538"/>
          <a:ext cx="1871663" cy="1036637"/>
        </p:xfrm>
        <a:graphic>
          <a:graphicData uri="http://schemas.openxmlformats.org/presentationml/2006/ole">
            <mc:AlternateContent xmlns:mc="http://schemas.openxmlformats.org/markup-compatibility/2006">
              <mc:Choice xmlns:v="urn:schemas-microsoft-com:vml" Requires="v">
                <p:oleObj spid="_x0000_s22534" name="Equation" r:id="rId7" imgW="711200" imgH="393700" progId="Equation.DSMT4">
                  <p:embed/>
                </p:oleObj>
              </mc:Choice>
              <mc:Fallback>
                <p:oleObj name="Equation" r:id="rId7" imgW="711200" imgH="3937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8793" y="1697538"/>
                        <a:ext cx="1871663" cy="10366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9"/>
          <p:cNvSpPr>
            <a:spLocks noChangeShapeType="1"/>
          </p:cNvSpPr>
          <p:nvPr/>
        </p:nvSpPr>
        <p:spPr bwMode="auto">
          <a:xfrm flipH="1">
            <a:off x="7218792" y="2734175"/>
            <a:ext cx="985407" cy="62281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1-4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原子核大小的估计</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p:cNvSpPr txBox="1"/>
              <p:nvPr/>
            </p:nvSpPr>
            <p:spPr>
              <a:xfrm>
                <a:off x="1162616" y="5334212"/>
                <a:ext cx="5353600" cy="1269194"/>
              </a:xfrm>
              <a:prstGeom prst="rect">
                <a:avLst/>
              </a:prstGeom>
              <a:noFill/>
            </p:spPr>
            <p:txBody>
              <a:bodyPr wrap="square">
                <a:spAutoFit/>
              </a:bodyPr>
              <a:lstStyle/>
              <a:p>
                <a:r>
                  <a:rPr lang="en-US" altLang="zh-CN" sz="3200" b="0" kern="100" dirty="0">
                    <a:solidFill>
                      <a:srgbClr val="0000FF"/>
                    </a:solidFill>
                    <a:effectLst/>
                    <a:latin typeface="Times New Roman" panose="02020603050405020304" pitchFamily="18" charset="0"/>
                    <a:ea typeface="Cambria Math" panose="02040503050406030204" pitchFamily="18" charset="0"/>
                    <a:cs typeface="Times New Roman" panose="02020603050405020304" pitchFamily="18" charset="0"/>
                  </a:rPr>
                  <a:t>=</a:t>
                </a:r>
                <a:r>
                  <a:rPr lang="en-US" altLang="zh-CN" sz="3200" b="0" kern="100" dirty="0">
                    <a:solidFill>
                      <a:srgbClr val="0000FF"/>
                    </a:solidFill>
                    <a:effectLst/>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3200" b="0" i="1" kern="100" smtClean="0">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3200" b="0" i="0" kern="100" smtClean="0">
                            <a:solidFill>
                              <a:srgbClr val="0000FF"/>
                            </a:solidFill>
                            <a:latin typeface="Times New Roman" panose="02020603050405020304" pitchFamily="18" charset="0"/>
                            <a:ea typeface="Cambria Math" panose="02040503050406030204" pitchFamily="18" charset="0"/>
                            <a:cs typeface="Times New Roman" panose="02020603050405020304" pitchFamily="18" charset="0"/>
                          </a:rPr>
                          <m:t>1</m:t>
                        </m:r>
                      </m:num>
                      <m:den>
                        <m:r>
                          <m:rPr>
                            <m:nor/>
                          </m:rPr>
                          <a:rPr lang="en-US" altLang="zh-CN" sz="3200" b="0" kern="100">
                            <a:solidFill>
                              <a:srgbClr val="0000FF"/>
                            </a:solidFill>
                            <a:effectLst/>
                            <a:latin typeface="Times New Roman" panose="02020603050405020304" pitchFamily="18" charset="0"/>
                            <a:cs typeface="Times New Roman" panose="02020603050405020304" pitchFamily="18" charset="0"/>
                          </a:rPr>
                          <m:t>4</m:t>
                        </m:r>
                        <m:r>
                          <m:rPr>
                            <m:nor/>
                          </m:rPr>
                          <a:rPr lang="en-US" altLang="zh-CN" sz="3200" b="0" i="1" kern="100">
                            <a:solidFill>
                              <a:srgbClr val="0000FF"/>
                            </a:solidFill>
                            <a:effectLst/>
                            <a:latin typeface="Times New Roman" panose="02020603050405020304" pitchFamily="18" charset="0"/>
                            <a:cs typeface="Times New Roman" panose="02020603050405020304" pitchFamily="18" charset="0"/>
                          </a:rPr>
                          <m:t>π</m:t>
                        </m:r>
                        <m:sSub>
                          <m:sSubPr>
                            <m:ctrlPr>
                              <a:rPr lang="zh-CN" altLang="zh-CN" sz="3200" b="0" i="1" kern="100">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3200" b="0" i="1" kern="100">
                                <a:solidFill>
                                  <a:srgbClr val="0000FF"/>
                                </a:solidFill>
                                <a:effectLst/>
                                <a:latin typeface="Times New Roman" panose="02020603050405020304" pitchFamily="18" charset="0"/>
                                <a:cs typeface="Times New Roman" panose="02020603050405020304" pitchFamily="18" charset="0"/>
                              </a:rPr>
                              <m:t>ε</m:t>
                            </m:r>
                          </m:e>
                          <m:sub>
                            <m:r>
                              <a:rPr lang="en-US" altLang="zh-CN" sz="3200" b="0" i="1" kern="100" smtClean="0">
                                <a:solidFill>
                                  <a:srgbClr val="0000FF"/>
                                </a:solidFill>
                                <a:effectLst/>
                                <a:latin typeface="Cambria Math" panose="02040503050406030204" pitchFamily="18" charset="0"/>
                                <a:cs typeface="Times New Roman" panose="02020603050405020304" pitchFamily="18" charset="0"/>
                              </a:rPr>
                              <m:t>0</m:t>
                            </m:r>
                          </m:sub>
                        </m:sSub>
                      </m:den>
                    </m:f>
                  </m:oMath>
                </a14:m>
                <a:r>
                  <a:rPr lang="zh-CN" altLang="zh-CN" sz="3200" b="0" kern="100" dirty="0">
                    <a:solidFill>
                      <a:srgbClr val="0000FF"/>
                    </a:solidFill>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32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32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3200" b="0" i="1" kern="100">
                                <a:solidFill>
                                  <a:srgbClr val="0000FF"/>
                                </a:solidFill>
                                <a:latin typeface="Times New Roman" panose="02020603050405020304" pitchFamily="18" charset="0"/>
                                <a:cs typeface="Times New Roman" panose="02020603050405020304" pitchFamily="18" charset="0"/>
                              </a:rPr>
                              <m:t>Z</m:t>
                            </m:r>
                          </m:e>
                          <m:sub>
                            <m:r>
                              <a:rPr lang="en-US" altLang="zh-CN" sz="3200" b="0" i="1" kern="100">
                                <a:solidFill>
                                  <a:srgbClr val="0000FF"/>
                                </a:solidFill>
                                <a:latin typeface="Cambria Math" panose="02040503050406030204" pitchFamily="18" charset="0"/>
                                <a:cs typeface="Times New Roman" panose="02020603050405020304" pitchFamily="18" charset="0"/>
                              </a:rPr>
                              <m:t>1</m:t>
                            </m:r>
                          </m:sub>
                        </m:sSub>
                        <m:sSub>
                          <m:sSubPr>
                            <m:ctrlPr>
                              <a:rPr lang="zh-CN" altLang="zh-CN" sz="32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3200" b="0" i="1" kern="100">
                                <a:solidFill>
                                  <a:srgbClr val="0000FF"/>
                                </a:solidFill>
                                <a:latin typeface="Times New Roman" panose="02020603050405020304" pitchFamily="18" charset="0"/>
                                <a:cs typeface="Times New Roman" panose="02020603050405020304" pitchFamily="18" charset="0"/>
                              </a:rPr>
                              <m:t>Z</m:t>
                            </m:r>
                          </m:e>
                          <m:sub>
                            <m:r>
                              <a:rPr lang="en-US" altLang="zh-CN" sz="3200" b="0" i="1" kern="100" smtClean="0">
                                <a:solidFill>
                                  <a:srgbClr val="0000FF"/>
                                </a:solidFill>
                                <a:latin typeface="Cambria Math" panose="02040503050406030204" pitchFamily="18" charset="0"/>
                                <a:cs typeface="Times New Roman" panose="02020603050405020304" pitchFamily="18" charset="0"/>
                              </a:rPr>
                              <m:t>2</m:t>
                            </m:r>
                          </m:sub>
                        </m:sSub>
                        <m:sSup>
                          <m:sSupPr>
                            <m:ctrlPr>
                              <a:rPr lang="zh-CN" altLang="zh-CN" sz="32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3200" b="0" i="1" kern="100">
                                <a:solidFill>
                                  <a:srgbClr val="0000FF"/>
                                </a:solidFill>
                                <a:latin typeface="Times New Roman" panose="02020603050405020304" pitchFamily="18" charset="0"/>
                                <a:cs typeface="Times New Roman" panose="02020603050405020304" pitchFamily="18" charset="0"/>
                              </a:rPr>
                              <m:t>e</m:t>
                            </m:r>
                          </m:e>
                          <m:sup>
                            <m:r>
                              <a:rPr lang="en-US" altLang="zh-CN" sz="3200" b="0" i="1" kern="100">
                                <a:solidFill>
                                  <a:srgbClr val="0000FF"/>
                                </a:solidFill>
                                <a:latin typeface="Cambria Math" panose="02040503050406030204" pitchFamily="18" charset="0"/>
                                <a:cs typeface="Times New Roman" panose="02020603050405020304" pitchFamily="18" charset="0"/>
                              </a:rPr>
                              <m:t>2</m:t>
                            </m:r>
                          </m:sup>
                        </m:sSup>
                      </m:num>
                      <m:den>
                        <m:r>
                          <m:rPr>
                            <m:nor/>
                          </m:rPr>
                          <a:rPr lang="en-US" altLang="zh-CN" sz="3200" b="0" kern="100" smtClean="0">
                            <a:solidFill>
                              <a:srgbClr val="0000FF"/>
                            </a:solidFill>
                            <a:latin typeface="Times New Roman" panose="02020603050405020304" pitchFamily="18" charset="0"/>
                            <a:cs typeface="Times New Roman" panose="02020603050405020304" pitchFamily="18" charset="0"/>
                          </a:rPr>
                          <m:t>2</m:t>
                        </m:r>
                        <m:r>
                          <m:rPr>
                            <m:nor/>
                          </m:rPr>
                          <a:rPr lang="en-US" altLang="zh-CN" sz="3200" b="0" i="1" kern="100">
                            <a:solidFill>
                              <a:srgbClr val="0000FF"/>
                            </a:solidFill>
                            <a:latin typeface="Times New Roman" panose="02020603050405020304" pitchFamily="18" charset="0"/>
                            <a:cs typeface="Times New Roman" panose="02020603050405020304" pitchFamily="18" charset="0"/>
                          </a:rPr>
                          <m:t>E</m:t>
                        </m:r>
                      </m:den>
                    </m:f>
                    <m:r>
                      <m:rPr>
                        <m:nor/>
                      </m:rPr>
                      <a:rPr lang="en-US" altLang="zh-CN" sz="3200" b="0" i="0" kern="100" smtClean="0">
                        <a:solidFill>
                          <a:srgbClr val="0000FF"/>
                        </a:solidFill>
                        <a:latin typeface="Times New Roman" panose="02020603050405020304" pitchFamily="18" charset="0"/>
                        <a:cs typeface="Times New Roman" panose="02020603050405020304" pitchFamily="18" charset="0"/>
                      </a:rPr>
                      <m:t>(1+ </m:t>
                    </m:r>
                    <m:f>
                      <m:fPr>
                        <m:ctrlPr>
                          <a:rPr lang="en-US" altLang="zh-CN" sz="3200" b="0" i="1" kern="100" smtClean="0">
                            <a:solidFill>
                              <a:srgbClr val="0000FF"/>
                            </a:solidFill>
                            <a:latin typeface="Cambria Math" panose="02040503050406030204" pitchFamily="18" charset="0"/>
                            <a:cs typeface="Times New Roman" panose="02020603050405020304" pitchFamily="18" charset="0"/>
                          </a:rPr>
                        </m:ctrlPr>
                      </m:fPr>
                      <m:num>
                        <m:r>
                          <m:rPr>
                            <m:nor/>
                          </m:rPr>
                          <a:rPr lang="en-US" altLang="zh-CN" sz="3200" b="0" i="0" kern="100" smtClean="0">
                            <a:solidFill>
                              <a:srgbClr val="0000FF"/>
                            </a:solidFill>
                            <a:latin typeface="Times New Roman" panose="02020603050405020304" pitchFamily="18" charset="0"/>
                            <a:cs typeface="Times New Roman" panose="02020603050405020304" pitchFamily="18" charset="0"/>
                          </a:rPr>
                          <m:t>1</m:t>
                        </m:r>
                      </m:num>
                      <m:den>
                        <m:r>
                          <m:rPr>
                            <m:nor/>
                          </m:rPr>
                          <a:rPr lang="en-US" altLang="zh-CN" sz="3200" b="0" i="0" kern="100" smtClean="0">
                            <a:solidFill>
                              <a:srgbClr val="0000FF"/>
                            </a:solidFill>
                            <a:latin typeface="Times New Roman" panose="02020603050405020304" pitchFamily="18" charset="0"/>
                            <a:cs typeface="Times New Roman" panose="02020603050405020304" pitchFamily="18" charset="0"/>
                          </a:rPr>
                          <m:t>sin</m:t>
                        </m:r>
                        <m:f>
                          <m:fPr>
                            <m:ctrlPr>
                              <a:rPr lang="en-US" altLang="zh-CN" sz="3200" b="0" i="1" kern="100" smtClean="0">
                                <a:solidFill>
                                  <a:srgbClr val="0000FF"/>
                                </a:solidFill>
                                <a:latin typeface="Cambria Math" panose="02040503050406030204" pitchFamily="18" charset="0"/>
                                <a:cs typeface="Times New Roman" panose="02020603050405020304" pitchFamily="18" charset="0"/>
                              </a:rPr>
                            </m:ctrlPr>
                          </m:fPr>
                          <m:num>
                            <m:r>
                              <m:rPr>
                                <m:nor/>
                              </m:rPr>
                              <a:rPr lang="zh-CN" altLang="en-US" sz="3200" b="0" i="0" kern="100" smtClean="0">
                                <a:solidFill>
                                  <a:srgbClr val="0000FF"/>
                                </a:solidFill>
                                <a:latin typeface="Times New Roman" panose="02020603050405020304" pitchFamily="18" charset="0"/>
                                <a:cs typeface="Times New Roman" panose="02020603050405020304" pitchFamily="18" charset="0"/>
                              </a:rPr>
                              <m:t>θ</m:t>
                            </m:r>
                          </m:num>
                          <m:den>
                            <m:r>
                              <m:rPr>
                                <m:nor/>
                              </m:rPr>
                              <a:rPr lang="en-US" altLang="zh-CN" sz="3200" b="0" i="0" kern="100" smtClean="0">
                                <a:solidFill>
                                  <a:srgbClr val="0000FF"/>
                                </a:solidFill>
                                <a:latin typeface="Times New Roman" panose="02020603050405020304" pitchFamily="18" charset="0"/>
                                <a:cs typeface="Times New Roman" panose="02020603050405020304" pitchFamily="18" charset="0"/>
                              </a:rPr>
                              <m:t>2</m:t>
                            </m:r>
                          </m:den>
                        </m:f>
                      </m:den>
                    </m:f>
                    <m:r>
                      <m:rPr>
                        <m:nor/>
                      </m:rPr>
                      <a:rPr lang="en-US" altLang="zh-CN" sz="3200" b="0" i="0" kern="100" smtClean="0">
                        <a:solidFill>
                          <a:srgbClr val="0000FF"/>
                        </a:solidFill>
                        <a:latin typeface="Times New Roman" panose="02020603050405020304" pitchFamily="18" charset="0"/>
                        <a:cs typeface="Times New Roman" panose="02020603050405020304" pitchFamily="18" charset="0"/>
                      </a:rPr>
                      <m:t>) </m:t>
                    </m:r>
                  </m:oMath>
                </a14:m>
                <a:endParaRPr lang="zh-CN" altLang="en-US" sz="3200" dirty="0">
                  <a:latin typeface="Times New Roman" panose="02020603050405020304" pitchFamily="18" charset="0"/>
                  <a:cs typeface="Times New Roman" panose="020206030504050203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162616" y="5334212"/>
                <a:ext cx="5353600" cy="1269194"/>
              </a:xfrm>
              <a:prstGeom prst="rect">
                <a:avLst/>
              </a:prstGeom>
              <a:blipFill rotWithShape="1">
                <a:blip r:embed="rId9"/>
                <a:stretch>
                  <a:fillRect l="-11" t="-17" r="9"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780962" y="4562305"/>
                <a:ext cx="3240360" cy="1093504"/>
              </a:xfrm>
              <a:prstGeom prst="rect">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p:spPr>
            <p:txBody>
              <a:bodyPr wrap="square">
                <a:spAutoFit/>
              </a:bodyPr>
              <a:lstStyle/>
              <a:p>
                <a:r>
                  <a:rPr kumimoji="1" lang="en-US" altLang="zh-CN"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sin θ/2=1</a:t>
                </a:r>
                <a:r>
                  <a:rPr kumimoji="1" lang="zh-CN" altLang="en-US"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时，有极小值，</a:t>
                </a:r>
                <a:endParaRPr kumimoji="1" lang="en-US" altLang="zh-CN" sz="24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r>
                  <a:rPr kumimoji="1" lang="en-US" altLang="zh-CN" sz="24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a:t>
                </a:r>
                <a:r>
                  <a:rPr kumimoji="1" lang="en-US" altLang="zh-CN" sz="24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a:t>
                </a:r>
                <a:r>
                  <a:rPr kumimoji="1" lang="en-US" altLang="zh-CN" sz="2400" b="0" i="0" u="none" strike="noStrike" kern="1200" cap="none" spc="0" normalizeH="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0" kern="100" dirty="0">
                    <a:solidFill>
                      <a:srgbClr val="0000FF"/>
                    </a:solidFill>
                    <a:effectLst/>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zh-CN" altLang="zh-CN" sz="24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4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400" b="0" i="1" kern="100">
                                <a:solidFill>
                                  <a:srgbClr val="0000FF"/>
                                </a:solidFill>
                                <a:latin typeface="Times New Roman" panose="02020603050405020304" pitchFamily="18" charset="0"/>
                                <a:cs typeface="Times New Roman" panose="02020603050405020304" pitchFamily="18" charset="0"/>
                              </a:rPr>
                              <m:t>Z</m:t>
                            </m:r>
                          </m:e>
                          <m:sub>
                            <m:r>
                              <a:rPr lang="en-US" altLang="zh-CN" sz="2400" b="0" i="1" kern="100">
                                <a:solidFill>
                                  <a:srgbClr val="0000FF"/>
                                </a:solidFill>
                                <a:latin typeface="Cambria Math" panose="02040503050406030204" pitchFamily="18" charset="0"/>
                                <a:cs typeface="Times New Roman" panose="02020603050405020304" pitchFamily="18" charset="0"/>
                              </a:rPr>
                              <m:t>1</m:t>
                            </m:r>
                          </m:sub>
                        </m:sSub>
                        <m:sSub>
                          <m:sSubPr>
                            <m:ctrlPr>
                              <a:rPr lang="zh-CN" altLang="zh-CN" sz="24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400" b="0" i="1" kern="100">
                                <a:solidFill>
                                  <a:srgbClr val="0000FF"/>
                                </a:solidFill>
                                <a:latin typeface="Times New Roman" panose="02020603050405020304" pitchFamily="18" charset="0"/>
                                <a:cs typeface="Times New Roman" panose="02020603050405020304" pitchFamily="18" charset="0"/>
                              </a:rPr>
                              <m:t>Z</m:t>
                            </m:r>
                          </m:e>
                          <m:sub>
                            <m:r>
                              <a:rPr lang="en-US" altLang="zh-CN" sz="2400" b="0" i="1" kern="100">
                                <a:solidFill>
                                  <a:srgbClr val="0000FF"/>
                                </a:solidFill>
                                <a:latin typeface="Cambria Math" panose="02040503050406030204" pitchFamily="18" charset="0"/>
                                <a:cs typeface="Times New Roman" panose="02020603050405020304" pitchFamily="18" charset="0"/>
                              </a:rPr>
                              <m:t>2</m:t>
                            </m:r>
                          </m:sub>
                        </m:sSub>
                        <m:sSup>
                          <m:sSupPr>
                            <m:ctrlPr>
                              <a:rPr lang="zh-CN" altLang="zh-CN" sz="24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2400" b="0" i="1" kern="100">
                                <a:solidFill>
                                  <a:srgbClr val="0000FF"/>
                                </a:solidFill>
                                <a:latin typeface="Times New Roman" panose="02020603050405020304" pitchFamily="18" charset="0"/>
                                <a:cs typeface="Times New Roman" panose="02020603050405020304" pitchFamily="18" charset="0"/>
                              </a:rPr>
                              <m:t>e</m:t>
                            </m:r>
                          </m:e>
                          <m:sup>
                            <m:r>
                              <a:rPr lang="en-US" altLang="zh-CN" sz="2400" b="0" i="1" kern="100">
                                <a:solidFill>
                                  <a:srgbClr val="0000FF"/>
                                </a:solidFill>
                                <a:latin typeface="Cambria Math" panose="02040503050406030204" pitchFamily="18" charset="0"/>
                                <a:cs typeface="Times New Roman" panose="02020603050405020304" pitchFamily="18" charset="0"/>
                              </a:rPr>
                              <m:t>2</m:t>
                            </m:r>
                          </m:sup>
                        </m:sSup>
                      </m:num>
                      <m:den>
                        <m:r>
                          <m:rPr>
                            <m:nor/>
                          </m:rPr>
                          <a:rPr lang="en-US" altLang="zh-CN" sz="2400" b="0" kern="100">
                            <a:solidFill>
                              <a:srgbClr val="0000FF"/>
                            </a:solidFill>
                            <a:latin typeface="Times New Roman" panose="02020603050405020304" pitchFamily="18" charset="0"/>
                            <a:cs typeface="Times New Roman" panose="02020603050405020304" pitchFamily="18" charset="0"/>
                          </a:rPr>
                          <m:t>4</m:t>
                        </m:r>
                        <m:r>
                          <m:rPr>
                            <m:nor/>
                          </m:rPr>
                          <a:rPr lang="en-US" altLang="zh-CN" sz="2400" b="0" i="1" kern="100">
                            <a:solidFill>
                              <a:srgbClr val="0000FF"/>
                            </a:solidFill>
                            <a:latin typeface="Times New Roman" panose="02020603050405020304" pitchFamily="18" charset="0"/>
                            <a:cs typeface="Times New Roman" panose="02020603050405020304" pitchFamily="18" charset="0"/>
                          </a:rPr>
                          <m:t>π</m:t>
                        </m:r>
                        <m:sSub>
                          <m:sSubPr>
                            <m:ctrlPr>
                              <a:rPr lang="zh-CN" altLang="zh-CN" sz="2400" b="0"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2400" b="0" i="1" kern="100">
                                <a:solidFill>
                                  <a:srgbClr val="0000FF"/>
                                </a:solidFill>
                                <a:latin typeface="Times New Roman" panose="02020603050405020304" pitchFamily="18" charset="0"/>
                                <a:cs typeface="Times New Roman" panose="02020603050405020304" pitchFamily="18" charset="0"/>
                              </a:rPr>
                              <m:t>ε</m:t>
                            </m:r>
                          </m:e>
                          <m:sub>
                            <m:r>
                              <a:rPr lang="en-US" altLang="zh-CN" sz="2400" b="0" i="1" kern="100">
                                <a:solidFill>
                                  <a:srgbClr val="0000FF"/>
                                </a:solidFill>
                                <a:latin typeface="Cambria Math" panose="02040503050406030204" pitchFamily="18" charset="0"/>
                                <a:cs typeface="Times New Roman" panose="02020603050405020304" pitchFamily="18" charset="0"/>
                              </a:rPr>
                              <m:t>0</m:t>
                            </m:r>
                          </m:sub>
                        </m:sSub>
                        <m:r>
                          <m:rPr>
                            <m:nor/>
                          </m:rPr>
                          <a:rPr lang="en-US" altLang="zh-CN" sz="2400" b="0" i="1" kern="100">
                            <a:solidFill>
                              <a:srgbClr val="0000FF"/>
                            </a:solidFill>
                            <a:latin typeface="Times New Roman" panose="02020603050405020304" pitchFamily="18" charset="0"/>
                            <a:cs typeface="Times New Roman" panose="02020603050405020304" pitchFamily="18" charset="0"/>
                          </a:rPr>
                          <m:t>E</m:t>
                        </m:r>
                      </m:den>
                    </m:f>
                  </m:oMath>
                </a14:m>
                <a:r>
                  <a:rPr lang="en-US" altLang="zh-CN" sz="2400" i="1" dirty="0">
                    <a:latin typeface="Times New Roman" panose="02020603050405020304" pitchFamily="18" charset="0"/>
                    <a:cs typeface="Times New Roman" panose="02020603050405020304" pitchFamily="18" charset="0"/>
                  </a:rPr>
                  <a:t> </a:t>
                </a:r>
                <a:r>
                  <a:rPr lang="en-US" altLang="zh-CN" sz="2400" b="0" i="1" dirty="0">
                    <a:latin typeface="Times New Roman" panose="02020603050405020304" pitchFamily="18" charset="0"/>
                    <a:cs typeface="Times New Roman" panose="02020603050405020304" pitchFamily="18" charset="0"/>
                  </a:rPr>
                  <a:t>= a</a:t>
                </a:r>
                <a:endParaRPr lang="zh-CN" altLang="en-US" sz="2400" b="0" i="1" dirty="0">
                  <a:latin typeface="Times New Roman" panose="02020603050405020304" pitchFamily="18" charset="0"/>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5780962" y="4562305"/>
                <a:ext cx="3240360" cy="1093504"/>
              </a:xfrm>
              <a:prstGeom prst="rect">
                <a:avLst/>
              </a:prstGeom>
              <a:blipFill rotWithShape="1">
                <a:blip r:embed="rId10"/>
                <a:stretch>
                  <a:fillRect l="-17" t="-43" r="-3806" b="46"/>
                </a:stretch>
              </a:blipFill>
            </p:spPr>
            <p:txBody>
              <a:bodyPr/>
              <a:lstStyle/>
              <a:p>
                <a:r>
                  <a:rPr lang="zh-CN" altLang="en-US">
                    <a:noFill/>
                  </a:rPr>
                  <a:t> </a:t>
                </a:r>
              </a:p>
            </p:txBody>
          </p:sp>
        </mc:Fallback>
      </mc:AlternateContent>
      <p:sp>
        <p:nvSpPr>
          <p:cNvPr id="13" name="文本框 12"/>
          <p:cNvSpPr txBox="1"/>
          <p:nvPr/>
        </p:nvSpPr>
        <p:spPr>
          <a:xfrm>
            <a:off x="5780962" y="6020289"/>
            <a:ext cx="3240360" cy="461665"/>
          </a:xfrm>
          <a:prstGeom prst="rect">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p:spPr>
        <p:txBody>
          <a:bodyPr wrap="square">
            <a:spAutoFit/>
          </a:bodyPr>
          <a:lstStyle/>
          <a:p>
            <a:r>
              <a:rPr kumimoji="1" lang="en-US" altLang="zh-CN" sz="2400" b="0"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r</a:t>
            </a:r>
            <a:r>
              <a:rPr kumimoji="1" lang="en-US" altLang="zh-CN" sz="2400" b="0" i="1" u="none" strike="noStrike" kern="1200" cap="none" spc="0" normalizeH="0" baseline="-2500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m</a:t>
            </a:r>
            <a:r>
              <a:rPr kumimoji="1" lang="zh-CN" altLang="en-US" sz="2400" b="0" dirty="0">
                <a:solidFill>
                  <a:sysClr val="windowText" lastClr="000000"/>
                </a:solidFill>
                <a:latin typeface="Times New Roman" panose="02020603050405020304" pitchFamily="18" charset="0"/>
                <a:ea typeface="华文楷体" panose="02010600040101010101" pitchFamily="2" charset="-122"/>
                <a:cs typeface="Times New Roman" panose="02020603050405020304" pitchFamily="18" charset="0"/>
              </a:rPr>
              <a:t>大于实际原子核半径</a:t>
            </a:r>
            <a:endParaRPr lang="zh-CN" altLang="en-US" sz="2400" b="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2" grpId="1" animBg="1"/>
      <p:bldP spid="13" grpId="0" animBg="1"/>
      <p:bldP spid="1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p:cNvSpPr txBox="1"/>
          <p:nvPr/>
        </p:nvSpPr>
        <p:spPr bwMode="auto">
          <a:xfrm>
            <a:off x="755576" y="1268760"/>
            <a:ext cx="7926708" cy="4800600"/>
          </a:xfrm>
          <a:prstGeom prst="rect">
            <a:avLst/>
          </a:prstGeom>
          <a:solidFill>
            <a:sysClr val="window" lastClr="FFFFFF"/>
          </a:solidFill>
          <a:ln w="9525" cap="flat" cmpd="sng" algn="ctr">
            <a:solidFill>
              <a:sysClr val="window" lastClr="FFFFFF"/>
            </a:solidFill>
            <a:prstDash val="solid"/>
            <a:miter lim="800000"/>
          </a:ln>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rgbClr val="AFB591">
                <a:satMod val="110000"/>
              </a:srgbClr>
            </a:contourClr>
          </a:sp3d>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sz="3200" kern="1200">
                <a:solidFill>
                  <a:schemeClr val="lt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sz="2800" kern="1200">
                <a:solidFill>
                  <a:schemeClr val="lt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sz="2400" kern="1200">
                <a:solidFill>
                  <a:schemeClr val="lt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lt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lt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lt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lt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lt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lt1"/>
                </a:solidFill>
                <a:latin typeface="+mn-lt"/>
                <a:ea typeface="+mn-ea"/>
                <a:cs typeface="+mn-cs"/>
              </a:defRPr>
            </a:lvl9pPr>
          </a:lstStyle>
          <a:p>
            <a:pPr marL="365760" marR="0" lvl="0" indent="-283210" algn="just" defTabSz="914400" rtl="0" eaLnBrk="0" fontAlgn="auto" latinLnBrk="0" hangingPunct="0">
              <a:lnSpc>
                <a:spcPct val="100000"/>
              </a:lnSpc>
              <a:spcBef>
                <a:spcPct val="50000"/>
              </a:spcBef>
              <a:spcAft>
                <a:spcPts val="0"/>
              </a:spcAft>
              <a:buClr>
                <a:srgbClr val="C47546"/>
              </a:buClr>
              <a:buSzPct val="50000"/>
              <a:buFont typeface="Wingdings" panose="05000000000000000000" pitchFamily="2" charset="2"/>
              <a:buChar char="l"/>
              <a:defRPr/>
            </a:pP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显然当</a:t>
            </a:r>
            <a:r>
              <a:rPr kumimoji="1" lang="en-US" altLang="zh-CN" sz="3200" b="0" i="0" u="none" strike="noStrike" kern="1200" cap="none" spc="0" normalizeH="0" baseline="0" noProof="0" dirty="0" err="1">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sinθ</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/2=1</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θ=</a:t>
            </a:r>
            <a:r>
              <a:rPr kumimoji="1" lang="en-US" altLang="zh-CN" sz="3200" b="0" i="1"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π</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时</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r</a:t>
            </a:r>
            <a:r>
              <a:rPr kumimoji="1" lang="en-US" altLang="zh-CN" sz="3200" b="0" i="0" u="none" strike="noStrike" kern="1200" cap="none" spc="0" normalizeH="0" baseline="-2500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m</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有极小值。这相当于对心碰撞，</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α</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粒子的全部动能都用来克服库仑排斥能。</a:t>
            </a:r>
          </a:p>
          <a:p>
            <a:pPr marL="365760" marR="0" lvl="0" indent="-283210" algn="just" defTabSz="914400" rtl="0" eaLnBrk="0" fontAlgn="auto" latinLnBrk="0" hangingPunct="0">
              <a:lnSpc>
                <a:spcPct val="100000"/>
              </a:lnSpc>
              <a:spcBef>
                <a:spcPct val="50000"/>
              </a:spcBef>
              <a:spcAft>
                <a:spcPts val="0"/>
              </a:spcAft>
              <a:buClr>
                <a:srgbClr val="C47546"/>
              </a:buClr>
              <a:buSzPct val="50000"/>
              <a:buFont typeface="Wingdings" panose="05000000000000000000" pitchFamily="2" charset="2"/>
              <a:buChar char="l"/>
              <a:defRPr/>
            </a:pP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卢瑟福等观察</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α</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粒子在金箔上的散射，算得金原子的</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r</a:t>
            </a:r>
            <a:r>
              <a:rPr kumimoji="1" lang="en-US" altLang="zh-CN" sz="3200" b="0" i="0" u="none" strike="noStrike" kern="1200" cap="none" spc="0" normalizeH="0" baseline="-2500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m</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等于</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3×10</a:t>
            </a:r>
            <a:r>
              <a:rPr kumimoji="1" lang="en-US" altLang="zh-CN" sz="3200" b="0" i="0" u="none" strike="noStrike" kern="1200" cap="none" spc="0" normalizeH="0" baseline="3000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-14</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m</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。铜原子的</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r</a:t>
            </a:r>
            <a:r>
              <a:rPr kumimoji="1" lang="en-US" altLang="zh-CN" sz="3200" b="0" i="0" u="none" strike="noStrike" kern="1200" cap="none" spc="0" normalizeH="0" baseline="-2500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m</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为</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1.2×10</a:t>
            </a:r>
            <a:r>
              <a:rPr kumimoji="1" lang="en-US" altLang="zh-CN" sz="3200" b="0" i="0" u="none" strike="noStrike" kern="1200" cap="none" spc="0" normalizeH="0" baseline="3000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-14</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m</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，银原子的</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r</a:t>
            </a:r>
            <a:r>
              <a:rPr kumimoji="1" lang="en-US" altLang="zh-CN" sz="3200" b="0" i="0" u="none" strike="noStrike" kern="1200" cap="none" spc="0" normalizeH="0" baseline="-2500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m</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为</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2×10</a:t>
            </a:r>
            <a:r>
              <a:rPr kumimoji="1" lang="en-US" altLang="zh-CN" sz="3200" b="0" i="0" u="none" strike="noStrike" kern="1200" cap="none" spc="0" normalizeH="0" baseline="3000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-14</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m</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，可见原子核半径数量级在</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10</a:t>
            </a:r>
            <a:r>
              <a:rPr kumimoji="1" lang="en-US" altLang="zh-CN" sz="3200" b="0" i="0" u="none" strike="noStrike" kern="1200" cap="none" spc="0" normalizeH="0" baseline="3000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-15</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10</a:t>
            </a:r>
            <a:r>
              <a:rPr kumimoji="1" lang="en-US" altLang="zh-CN" sz="3200" b="0" i="0" u="none" strike="noStrike" kern="1200" cap="none" spc="0" normalizeH="0" baseline="3000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-14</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m</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范围，而原子半径数量级是</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10</a:t>
            </a:r>
            <a:r>
              <a:rPr kumimoji="1" lang="en-US" altLang="zh-CN" sz="3200" b="0" i="0" u="none" strike="noStrike" kern="1200" cap="none" spc="0" normalizeH="0" baseline="3000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-10</a:t>
            </a:r>
            <a:r>
              <a:rPr kumimoji="1" lang="en-US" altLang="zh-CN"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 m</a:t>
            </a:r>
            <a:r>
              <a:rPr kumimoji="1" lang="zh-CN" altLang="en-US" sz="3200" b="0"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cs typeface="+mn-cs"/>
              </a:rPr>
              <a:t>，所以原子核在原子中是很小的。</a:t>
            </a:r>
          </a:p>
        </p:txBody>
      </p:sp>
      <p:sp>
        <p:nvSpPr>
          <p:cNvPr id="3"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1-4 </a:t>
            </a:r>
            <a:r>
              <a:rPr kumimoji="0" lang="zh-CN" altLang="en-US" sz="2800" b="1" i="0" u="none" strike="noStrike" kern="1200" cap="none" spc="0" normalizeH="0" baseline="0" noProof="0" dirty="0">
                <a:ln>
                  <a:noFill/>
                </a:ln>
                <a:solidFill>
                  <a:schemeClr val="accent2">
                    <a:lumMod val="50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原子核大小的估计</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5"/>
          <p:cNvSpPr txBox="1"/>
          <p:nvPr/>
        </p:nvSpPr>
        <p:spPr>
          <a:xfrm>
            <a:off x="636960" y="947174"/>
            <a:ext cx="7886700" cy="65548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32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第五节</a:t>
            </a:r>
            <a:r>
              <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 </a:t>
            </a:r>
            <a:r>
              <a:rPr lang="zh-CN" altLang="en-US" sz="32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行星模型的意义和困难</a:t>
            </a:r>
          </a:p>
        </p:txBody>
      </p:sp>
      <p:grpSp>
        <p:nvGrpSpPr>
          <p:cNvPr id="4" name="Group 8"/>
          <p:cNvGrpSpPr/>
          <p:nvPr/>
        </p:nvGrpSpPr>
        <p:grpSpPr bwMode="auto">
          <a:xfrm>
            <a:off x="801101" y="2384656"/>
            <a:ext cx="3024336" cy="3136348"/>
            <a:chOff x="3864" y="467"/>
            <a:chExt cx="1572" cy="1560"/>
          </a:xfrm>
        </p:grpSpPr>
        <p:sp>
          <p:nvSpPr>
            <p:cNvPr id="6" name="Oval 9"/>
            <p:cNvSpPr>
              <a:spLocks noChangeArrowheads="1"/>
            </p:cNvSpPr>
            <p:nvPr/>
          </p:nvSpPr>
          <p:spPr bwMode="auto">
            <a:xfrm>
              <a:off x="4428" y="1068"/>
              <a:ext cx="396" cy="396"/>
            </a:xfrm>
            <a:prstGeom prst="ellipse">
              <a:avLst/>
            </a:prstGeom>
            <a:gradFill rotWithShape="0">
              <a:gsLst>
                <a:gs pos="0">
                  <a:srgbClr val="00FFCC"/>
                </a:gs>
                <a:gs pos="100000">
                  <a:srgbClr val="00765E"/>
                </a:gs>
              </a:gsLst>
              <a:path path="shape">
                <a:fillToRect l="50000" t="50000" r="50000" b="50000"/>
              </a:path>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Oval 10"/>
            <p:cNvSpPr>
              <a:spLocks noChangeArrowheads="1"/>
            </p:cNvSpPr>
            <p:nvPr/>
          </p:nvSpPr>
          <p:spPr bwMode="auto">
            <a:xfrm rot="1805541">
              <a:off x="4289" y="491"/>
              <a:ext cx="755" cy="1536"/>
            </a:xfrm>
            <a:prstGeom prst="ellipse">
              <a:avLst/>
            </a:prstGeom>
            <a:noFill/>
            <a:ln w="28575">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11"/>
            <p:cNvSpPr>
              <a:spLocks noChangeArrowheads="1"/>
            </p:cNvSpPr>
            <p:nvPr/>
          </p:nvSpPr>
          <p:spPr bwMode="auto">
            <a:xfrm>
              <a:off x="5088" y="672"/>
              <a:ext cx="132" cy="131"/>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p:spPr>
          <p:txBody>
            <a:bodyPr wrap="none" anchor="ctr"/>
            <a:lstStyle/>
            <a:p>
              <a:pPr eaLnBrk="1" hangingPunct="1">
                <a:defRPr/>
              </a:pPr>
              <a:endParaRPr lang="zh-CN" altLang="en-US"/>
            </a:p>
          </p:txBody>
        </p:sp>
        <p:sp>
          <p:nvSpPr>
            <p:cNvPr id="9" name="Oval 12"/>
            <p:cNvSpPr>
              <a:spLocks noChangeArrowheads="1"/>
            </p:cNvSpPr>
            <p:nvPr/>
          </p:nvSpPr>
          <p:spPr bwMode="auto">
            <a:xfrm>
              <a:off x="3864" y="972"/>
              <a:ext cx="1572" cy="624"/>
            </a:xfrm>
            <a:prstGeom prst="ellipse">
              <a:avLst/>
            </a:prstGeom>
            <a:noFill/>
            <a:ln w="28575">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13"/>
            <p:cNvSpPr>
              <a:spLocks noChangeArrowheads="1"/>
            </p:cNvSpPr>
            <p:nvPr/>
          </p:nvSpPr>
          <p:spPr bwMode="auto">
            <a:xfrm>
              <a:off x="4584" y="1548"/>
              <a:ext cx="131" cy="132"/>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p:spPr>
          <p:txBody>
            <a:bodyPr wrap="none" anchor="ctr"/>
            <a:lstStyle/>
            <a:p>
              <a:pPr eaLnBrk="1" hangingPunct="1">
                <a:defRPr/>
              </a:pPr>
              <a:endParaRPr lang="zh-CN" altLang="en-US"/>
            </a:p>
          </p:txBody>
        </p:sp>
        <p:sp>
          <p:nvSpPr>
            <p:cNvPr id="11" name="Oval 14"/>
            <p:cNvSpPr>
              <a:spLocks noChangeArrowheads="1"/>
            </p:cNvSpPr>
            <p:nvPr/>
          </p:nvSpPr>
          <p:spPr bwMode="auto">
            <a:xfrm rot="19794459" flipH="1">
              <a:off x="4289" y="467"/>
              <a:ext cx="755" cy="1536"/>
            </a:xfrm>
            <a:prstGeom prst="ellipse">
              <a:avLst/>
            </a:prstGeom>
            <a:noFill/>
            <a:ln w="28575">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5"/>
            <p:cNvSpPr>
              <a:spLocks noChangeArrowheads="1"/>
            </p:cNvSpPr>
            <p:nvPr/>
          </p:nvSpPr>
          <p:spPr bwMode="auto">
            <a:xfrm>
              <a:off x="4080" y="1620"/>
              <a:ext cx="132" cy="132"/>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p:spPr>
          <p:txBody>
            <a:bodyPr wrap="none" anchor="ctr"/>
            <a:lstStyle/>
            <a:p>
              <a:pPr eaLnBrk="1" hangingPunct="1">
                <a:defRPr/>
              </a:pPr>
              <a:endParaRPr lang="zh-CN" altLang="en-US"/>
            </a:p>
          </p:txBody>
        </p:sp>
        <p:sp>
          <p:nvSpPr>
            <p:cNvPr id="13" name="Oval 16"/>
            <p:cNvSpPr>
              <a:spLocks noChangeArrowheads="1"/>
            </p:cNvSpPr>
            <p:nvPr/>
          </p:nvSpPr>
          <p:spPr bwMode="auto">
            <a:xfrm>
              <a:off x="4715" y="924"/>
              <a:ext cx="132" cy="131"/>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p:spPr>
          <p:txBody>
            <a:bodyPr wrap="none" anchor="ctr"/>
            <a:lstStyle/>
            <a:p>
              <a:pPr eaLnBrk="1" hangingPunct="1">
                <a:defRPr/>
              </a:pPr>
              <a:endParaRPr lang="zh-CN" altLang="en-US"/>
            </a:p>
          </p:txBody>
        </p:sp>
        <p:sp>
          <p:nvSpPr>
            <p:cNvPr id="14" name="Oval 17"/>
            <p:cNvSpPr>
              <a:spLocks noChangeArrowheads="1"/>
            </p:cNvSpPr>
            <p:nvPr/>
          </p:nvSpPr>
          <p:spPr bwMode="auto">
            <a:xfrm>
              <a:off x="4104" y="756"/>
              <a:ext cx="132" cy="132"/>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p:spPr>
          <p:txBody>
            <a:bodyPr wrap="none" anchor="ctr"/>
            <a:lstStyle/>
            <a:p>
              <a:pPr eaLnBrk="1" hangingPunct="1">
                <a:defRPr/>
              </a:pPr>
              <a:endParaRPr lang="zh-CN" altLang="en-US"/>
            </a:p>
          </p:txBody>
        </p:sp>
        <p:sp>
          <p:nvSpPr>
            <p:cNvPr id="15" name="Oval 18"/>
            <p:cNvSpPr>
              <a:spLocks noChangeArrowheads="1"/>
            </p:cNvSpPr>
            <p:nvPr/>
          </p:nvSpPr>
          <p:spPr bwMode="auto">
            <a:xfrm>
              <a:off x="4992" y="1104"/>
              <a:ext cx="96" cy="108"/>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p:spPr>
          <p:txBody>
            <a:bodyPr wrap="none" anchor="ctr"/>
            <a:lstStyle/>
            <a:p>
              <a:pPr eaLnBrk="1" hangingPunct="1">
                <a:defRPr/>
              </a:pPr>
              <a:endParaRPr lang="zh-CN" altLang="en-US"/>
            </a:p>
          </p:txBody>
        </p:sp>
      </p:grpSp>
      <p:pic>
        <p:nvPicPr>
          <p:cNvPr id="110" name="Picture 1033"/>
          <p:cNvPicPr>
            <a:picLocks noChangeAspect="1" noChangeArrowheads="1"/>
          </p:cNvPicPr>
          <p:nvPr/>
        </p:nvPicPr>
        <p:blipFill>
          <a:blip r:embed="rId2">
            <a:lum bright="-24000" contrast="64000"/>
            <a:extLst>
              <a:ext uri="{28A0092B-C50C-407E-A947-70E740481C1C}">
                <a14:useLocalDpi xmlns:a14="http://schemas.microsoft.com/office/drawing/2010/main" val="0"/>
              </a:ext>
            </a:extLst>
          </a:blip>
          <a:srcRect/>
          <a:stretch>
            <a:fillRect/>
          </a:stretch>
        </p:blipFill>
        <p:spPr bwMode="auto">
          <a:xfrm>
            <a:off x="4067944" y="2276872"/>
            <a:ext cx="4293997" cy="331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1-5 </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行星模型的意义</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Text Box 5"/>
          <p:cNvSpPr txBox="1">
            <a:spLocks noChangeArrowheads="1"/>
          </p:cNvSpPr>
          <p:nvPr/>
        </p:nvSpPr>
        <p:spPr bwMode="auto">
          <a:xfrm>
            <a:off x="539552" y="1182467"/>
            <a:ext cx="3251200" cy="523875"/>
          </a:xfrm>
          <a:prstGeom prst="rect">
            <a:avLst/>
          </a:prstGeom>
          <a:noFill/>
          <a:ln w="9525">
            <a:noFill/>
            <a:miter lim="800000"/>
          </a:ln>
          <a:effectLst/>
        </p:spPr>
        <p:txBody>
          <a:bodyPr>
            <a:spAutoFit/>
          </a:bodyPr>
          <a:lstStyle/>
          <a:p>
            <a:pPr fontAlgn="auto">
              <a:spcBef>
                <a:spcPct val="50000"/>
              </a:spcBef>
              <a:spcAft>
                <a:spcPts val="0"/>
              </a:spcAft>
              <a:defRPr/>
            </a:pPr>
            <a:r>
              <a:rPr lang="zh-CN" altLang="en-US" sz="2800" dirty="0">
                <a:solidFill>
                  <a:srgbClr val="4F271C">
                    <a:satMod val="130000"/>
                  </a:srgbClr>
                </a:solidFill>
                <a:effectLst>
                  <a:outerShdw blurRad="50000" dist="30000" dir="5400000" algn="tl" rotWithShape="0">
                    <a:srgbClr val="000000">
                      <a:alpha val="30000"/>
                    </a:srgbClr>
                  </a:outerShdw>
                </a:effectLst>
                <a:latin typeface="Arial" panose="020B0604020202020204"/>
                <a:ea typeface="宋体" panose="02010600030101010101" pitchFamily="2" charset="-122"/>
              </a:rPr>
              <a:t>意义： </a:t>
            </a:r>
          </a:p>
        </p:txBody>
      </p:sp>
      <p:sp>
        <p:nvSpPr>
          <p:cNvPr id="8" name="Text Box 6"/>
          <p:cNvSpPr txBox="1">
            <a:spLocks noChangeArrowheads="1"/>
          </p:cNvSpPr>
          <p:nvPr/>
        </p:nvSpPr>
        <p:spPr bwMode="auto">
          <a:xfrm>
            <a:off x="899592" y="2028533"/>
            <a:ext cx="741682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spcBef>
                <a:spcPct val="50000"/>
              </a:spcBef>
              <a:buClrTx/>
              <a:buSzTx/>
              <a:buFontTx/>
              <a:buNone/>
            </a:pPr>
            <a:r>
              <a:rPr lang="en-US" altLang="zh-CN" sz="2800" dirty="0">
                <a:solidFill>
                  <a:srgbClr val="000000"/>
                </a:solidFill>
                <a:latin typeface="隶书" panose="02010509060101010101" pitchFamily="49" charset="-122"/>
                <a:ea typeface="隶书" panose="02010509060101010101" pitchFamily="49" charset="-122"/>
              </a:rPr>
              <a:t>1</a:t>
            </a:r>
            <a:r>
              <a:rPr lang="zh-CN" altLang="en-US" sz="2800" dirty="0">
                <a:solidFill>
                  <a:srgbClr val="000000"/>
                </a:solidFill>
                <a:latin typeface="隶书" panose="02010509060101010101" pitchFamily="49" charset="-122"/>
                <a:ea typeface="隶书" panose="02010509060101010101" pitchFamily="49" charset="-122"/>
              </a:rPr>
              <a:t>、最重要意义是提出了原子的核式结构，即提出了以核为中心的概念 </a:t>
            </a:r>
          </a:p>
        </p:txBody>
      </p:sp>
      <p:sp>
        <p:nvSpPr>
          <p:cNvPr id="9" name="Text Box 7"/>
          <p:cNvSpPr txBox="1">
            <a:spLocks noChangeArrowheads="1"/>
          </p:cNvSpPr>
          <p:nvPr/>
        </p:nvSpPr>
        <p:spPr bwMode="auto">
          <a:xfrm>
            <a:off x="899592" y="3304831"/>
            <a:ext cx="7200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spcBef>
                <a:spcPct val="50000"/>
              </a:spcBef>
              <a:buClrTx/>
              <a:buSzTx/>
              <a:buFontTx/>
              <a:buNone/>
            </a:pPr>
            <a:r>
              <a:rPr lang="en-US" altLang="zh-CN" sz="2800" dirty="0">
                <a:solidFill>
                  <a:srgbClr val="000000"/>
                </a:solidFill>
                <a:latin typeface="隶书" panose="02010509060101010101" pitchFamily="49" charset="-122"/>
                <a:ea typeface="隶书" panose="02010509060101010101" pitchFamily="49" charset="-122"/>
              </a:rPr>
              <a:t>2</a:t>
            </a:r>
            <a:r>
              <a:rPr lang="zh-CN" altLang="en-US" sz="2800" dirty="0">
                <a:solidFill>
                  <a:srgbClr val="000000"/>
                </a:solidFill>
                <a:latin typeface="隶书" panose="02010509060101010101" pitchFamily="49" charset="-122"/>
                <a:ea typeface="隶书" panose="02010509060101010101" pitchFamily="49" charset="-122"/>
              </a:rPr>
              <a:t>、 </a:t>
            </a:r>
            <a:r>
              <a:rPr lang="zh-CN" altLang="en-US" sz="2800" dirty="0">
                <a:solidFill>
                  <a:srgbClr val="000000"/>
                </a:solidFill>
                <a:latin typeface="隶书" panose="02010509060101010101" pitchFamily="49" charset="-122"/>
                <a:ea typeface="隶书" panose="02010509060101010101" pitchFamily="49" charset="-122"/>
                <a:sym typeface="Symbol" panose="05050102010706020507" pitchFamily="18" charset="2"/>
              </a:rPr>
              <a:t></a:t>
            </a:r>
            <a:r>
              <a:rPr lang="zh-CN" altLang="en-US" sz="2800" dirty="0">
                <a:solidFill>
                  <a:srgbClr val="000000"/>
                </a:solidFill>
                <a:latin typeface="隶书" panose="02010509060101010101" pitchFamily="49" charset="-122"/>
                <a:ea typeface="隶书" panose="02010509060101010101" pitchFamily="49" charset="-122"/>
              </a:rPr>
              <a:t>粒子</a:t>
            </a:r>
            <a:r>
              <a:rPr lang="zh-CN" altLang="en-US" sz="2800" dirty="0">
                <a:solidFill>
                  <a:srgbClr val="FF0000"/>
                </a:solidFill>
                <a:latin typeface="隶书" panose="02010509060101010101" pitchFamily="49" charset="-122"/>
                <a:ea typeface="隶书" panose="02010509060101010101" pitchFamily="49" charset="-122"/>
              </a:rPr>
              <a:t>散射</a:t>
            </a:r>
            <a:r>
              <a:rPr lang="zh-CN" altLang="en-US" sz="2800" dirty="0">
                <a:solidFill>
                  <a:srgbClr val="000000"/>
                </a:solidFill>
                <a:latin typeface="隶书" panose="02010509060101010101" pitchFamily="49" charset="-122"/>
                <a:ea typeface="隶书" panose="02010509060101010101" pitchFamily="49" charset="-122"/>
              </a:rPr>
              <a:t>实验为人类开辟了一条研究微观粒子结构的新途径。</a:t>
            </a:r>
          </a:p>
        </p:txBody>
      </p:sp>
      <p:sp>
        <p:nvSpPr>
          <p:cNvPr id="10" name="Text Box 8"/>
          <p:cNvSpPr txBox="1">
            <a:spLocks noChangeArrowheads="1"/>
          </p:cNvSpPr>
          <p:nvPr/>
        </p:nvSpPr>
        <p:spPr bwMode="auto">
          <a:xfrm>
            <a:off x="899592" y="4581128"/>
            <a:ext cx="720079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algn="just">
              <a:spcBef>
                <a:spcPct val="50000"/>
              </a:spcBef>
              <a:buClrTx/>
              <a:buSzTx/>
              <a:buFontTx/>
              <a:buNone/>
            </a:pPr>
            <a:r>
              <a:rPr lang="en-US" altLang="zh-CN" sz="2800" dirty="0">
                <a:solidFill>
                  <a:srgbClr val="000000"/>
                </a:solidFill>
                <a:latin typeface="隶书" panose="02010509060101010101" pitchFamily="49" charset="-122"/>
                <a:ea typeface="隶书" panose="02010509060101010101" pitchFamily="49" charset="-122"/>
              </a:rPr>
              <a:t>3</a:t>
            </a:r>
            <a:r>
              <a:rPr lang="zh-CN" altLang="en-US" sz="2800" dirty="0">
                <a:solidFill>
                  <a:srgbClr val="000000"/>
                </a:solidFill>
                <a:latin typeface="隶书" panose="02010509060101010101" pitchFamily="49" charset="-122"/>
                <a:ea typeface="隶书" panose="02010509060101010101" pitchFamily="49" charset="-122"/>
              </a:rPr>
              <a:t>、</a:t>
            </a:r>
            <a:r>
              <a:rPr lang="zh-CN" altLang="en-US" sz="2800" dirty="0">
                <a:solidFill>
                  <a:srgbClr val="000000"/>
                </a:solidFill>
                <a:latin typeface="隶书" panose="02010509060101010101" pitchFamily="49" charset="-122"/>
                <a:ea typeface="隶书" panose="02010509060101010101" pitchFamily="49" charset="-122"/>
                <a:sym typeface="Symbol" panose="05050102010706020507" pitchFamily="18" charset="2"/>
              </a:rPr>
              <a:t></a:t>
            </a:r>
            <a:r>
              <a:rPr lang="zh-CN" altLang="en-US" sz="2800" dirty="0">
                <a:solidFill>
                  <a:srgbClr val="000000"/>
                </a:solidFill>
                <a:latin typeface="隶书" panose="02010509060101010101" pitchFamily="49" charset="-122"/>
                <a:ea typeface="隶书" panose="02010509060101010101" pitchFamily="49" charset="-122"/>
              </a:rPr>
              <a:t>粒子散射实验还为材料分析提供了一种手段。</a:t>
            </a:r>
            <a:endParaRPr lang="en-US" altLang="zh-CN" sz="2800" dirty="0">
              <a:solidFill>
                <a:srgbClr val="000000"/>
              </a:solidFill>
              <a:latin typeface="隶书" panose="02010509060101010101" pitchFamily="49" charset="-122"/>
              <a:ea typeface="隶书" panose="02010509060101010101" pitchFamily="49" charset="-122"/>
            </a:endParaRPr>
          </a:p>
          <a:p>
            <a:pPr algn="just">
              <a:spcBef>
                <a:spcPts val="0"/>
              </a:spcBef>
              <a:buClrTx/>
              <a:buSzTx/>
              <a:buFontTx/>
              <a:buNone/>
            </a:pPr>
            <a:r>
              <a:rPr lang="en-US" altLang="zh-CN"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Rutherford back scattering spectroscopy</a:t>
            </a:r>
            <a:r>
              <a:rPr lang="zh-CN" altLang="en-US"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RBS </a:t>
            </a:r>
            <a:r>
              <a:rPr lang="zh-CN" altLang="en-US" sz="2400" dirty="0">
                <a:solidFill>
                  <a:srgbClr val="000000"/>
                </a:solidFill>
                <a:latin typeface="Times New Roman" panose="02020603050405020304" pitchFamily="18" charset="0"/>
                <a:ea typeface="隶书" panose="02010509060101010101" pitchFamily="49" charset="-122"/>
                <a:cs typeface="Times New Roman" panose="02020603050405020304" pitchFamily="18" charset="0"/>
              </a:rPr>
              <a:t>谱仪）</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47700" y="933112"/>
            <a:ext cx="817277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 typeface="Gill Sans MT" panose="020B0502020104020203" pitchFamily="34" charset="0"/>
              <a:buAutoNum type="arabicPeriod"/>
            </a:pPr>
            <a:r>
              <a:rPr lang="zh-CN" altLang="en-US" sz="2800" dirty="0">
                <a:solidFill>
                  <a:srgbClr val="FF0000"/>
                </a:solidFill>
                <a:latin typeface="隶书" panose="02010509060101010101" pitchFamily="49" charset="-122"/>
                <a:ea typeface="隶书" panose="02010509060101010101" pitchFamily="49" charset="-122"/>
              </a:rPr>
              <a:t>在核物理与高能物理中</a:t>
            </a:r>
            <a:r>
              <a:rPr lang="en-US" altLang="zh-CN" sz="2800" dirty="0">
                <a:solidFill>
                  <a:srgbClr val="FF0000"/>
                </a:solidFill>
                <a:latin typeface="隶书" panose="02010509060101010101" pitchFamily="49" charset="-122"/>
                <a:ea typeface="隶书" panose="02010509060101010101" pitchFamily="49" charset="-122"/>
              </a:rPr>
              <a:t>,</a:t>
            </a: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用于研究原子核</a:t>
            </a:r>
            <a:r>
              <a:rPr lang="en-US" altLang="zh-CN" sz="2800" dirty="0">
                <a:latin typeface="隶书" panose="02010509060101010101" pitchFamily="49" charset="-122"/>
                <a:ea typeface="隶书" panose="02010509060101010101" pitchFamily="49" charset="-122"/>
              </a:rPr>
              <a:t>/</a:t>
            </a:r>
            <a:r>
              <a:rPr lang="zh-CN" altLang="en-US" sz="2800" dirty="0">
                <a:latin typeface="隶书" panose="02010509060101010101" pitchFamily="49" charset="-122"/>
                <a:ea typeface="隶书" panose="02010509060101010101" pitchFamily="49" charset="-122"/>
              </a:rPr>
              <a:t>特定粒子的内部结构。霍夫施塔特研究了原子核对高能电子（</a:t>
            </a:r>
            <a:r>
              <a:rPr lang="en-US" altLang="zh-CN" sz="2800" dirty="0">
                <a:latin typeface="隶书" panose="02010509060101010101" pitchFamily="49" charset="-122"/>
                <a:ea typeface="隶书" panose="02010509060101010101" pitchFamily="49" charset="-122"/>
              </a:rPr>
              <a:t>1GeV</a:t>
            </a:r>
            <a:r>
              <a:rPr lang="zh-CN" altLang="en-US" sz="2800" dirty="0">
                <a:latin typeface="隶书" panose="02010509060101010101" pitchFamily="49" charset="-122"/>
                <a:ea typeface="隶书" panose="02010509060101010101" pitchFamily="49" charset="-122"/>
              </a:rPr>
              <a:t>，电子的能量越高、就越能接近原子核）的散射效应，并由这些效应得到了有关原子核结构的知识。到</a:t>
            </a:r>
            <a:r>
              <a:rPr lang="en-US" altLang="zh-CN" sz="2800" dirty="0">
                <a:latin typeface="隶书" panose="02010509060101010101" pitchFamily="49" charset="-122"/>
                <a:ea typeface="隶书" panose="02010509060101010101" pitchFamily="49" charset="-122"/>
              </a:rPr>
              <a:t>1960</a:t>
            </a:r>
            <a:r>
              <a:rPr lang="zh-CN" altLang="en-US" sz="2800" dirty="0">
                <a:latin typeface="隶书" panose="02010509060101010101" pitchFamily="49" charset="-122"/>
                <a:ea typeface="隶书" panose="02010509060101010101" pitchFamily="49" charset="-122"/>
              </a:rPr>
              <a:t>年时，他已利用能量足够的电子“看”到了单个质子和中子的内部。在</a:t>
            </a:r>
            <a:r>
              <a:rPr lang="en-US" altLang="zh-CN" sz="2800" dirty="0">
                <a:latin typeface="隶书" panose="02010509060101010101" pitchFamily="49" charset="-122"/>
                <a:ea typeface="隶书" panose="02010509060101010101" pitchFamily="49" charset="-122"/>
              </a:rPr>
              <a:t>1961</a:t>
            </a:r>
            <a:r>
              <a:rPr lang="zh-CN" altLang="en-US" sz="2800" dirty="0">
                <a:latin typeface="隶书" panose="02010509060101010101" pitchFamily="49" charset="-122"/>
                <a:ea typeface="隶书" panose="02010509060101010101" pitchFamily="49" charset="-122"/>
              </a:rPr>
              <a:t>年他提出，质子和中子都是由带正电荷的中心核和围绕它的两层介子索层所组成，同年获得诺贝尔物理学奖。</a:t>
            </a:r>
            <a:endParaRPr lang="en-US" altLang="zh-CN" sz="2800" dirty="0">
              <a:latin typeface="隶书" panose="02010509060101010101" pitchFamily="49" charset="-122"/>
              <a:ea typeface="隶书" panose="02010509060101010101" pitchFamily="49" charset="-122"/>
            </a:endParaRPr>
          </a:p>
          <a:p>
            <a:pPr eaLnBrk="1" hangingPunct="1">
              <a:buFont typeface="Gill Sans MT" panose="020B0502020104020203" pitchFamily="34" charset="0"/>
              <a:buAutoNum type="arabicPeriod"/>
            </a:pPr>
            <a:endParaRPr lang="en-US" altLang="zh-CN" sz="2800" dirty="0">
              <a:latin typeface="隶书" panose="02010509060101010101" pitchFamily="49" charset="-122"/>
              <a:ea typeface="隶书" panose="02010509060101010101" pitchFamily="49" charset="-122"/>
            </a:endParaRPr>
          </a:p>
          <a:p>
            <a:pPr eaLnBrk="1" hangingPunct="1">
              <a:buFont typeface="Gill Sans MT" panose="020B0502020104020203" pitchFamily="34" charset="0"/>
              <a:buAutoNum type="arabicPeriod"/>
            </a:pPr>
            <a:r>
              <a:rPr lang="zh-CN" altLang="en-US" sz="2800" dirty="0">
                <a:solidFill>
                  <a:srgbClr val="FF0000"/>
                </a:solidFill>
                <a:latin typeface="隶书" panose="02010509060101010101" pitchFamily="49" charset="-122"/>
                <a:ea typeface="隶书" panose="02010509060101010101" pitchFamily="49" charset="-122"/>
              </a:rPr>
              <a:t>在凝聚态物理中</a:t>
            </a:r>
            <a:r>
              <a:rPr lang="en-US" altLang="zh-CN" sz="2800" dirty="0">
                <a:solidFill>
                  <a:srgbClr val="FF0000"/>
                </a:solidFill>
                <a:latin typeface="隶书" panose="02010509060101010101" pitchFamily="49" charset="-122"/>
                <a:ea typeface="隶书" panose="02010509060101010101" pitchFamily="49" charset="-122"/>
              </a:rPr>
              <a:t>,</a:t>
            </a: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各种粒子（如中子、光子等）被用于粒子散射实验、研究物质的结构、性质。上世纪，有</a:t>
            </a:r>
            <a:r>
              <a:rPr lang="en-US" altLang="zh-CN" sz="2800" dirty="0">
                <a:latin typeface="隶书" panose="02010509060101010101" pitchFamily="49" charset="-122"/>
                <a:ea typeface="隶书" panose="02010509060101010101" pitchFamily="49" charset="-122"/>
              </a:rPr>
              <a:t>20</a:t>
            </a:r>
            <a:r>
              <a:rPr lang="zh-CN" altLang="en-US" sz="2800" dirty="0">
                <a:latin typeface="隶书" panose="02010509060101010101" pitchFamily="49" charset="-122"/>
                <a:ea typeface="隶书" panose="02010509060101010101" pitchFamily="49" charset="-122"/>
              </a:rPr>
              <a:t>多个诺贝尔奖于散射有关。</a:t>
            </a:r>
            <a:endParaRPr lang="en-US" altLang="zh-CN" sz="2800" dirty="0">
              <a:latin typeface="隶书" panose="02010509060101010101" pitchFamily="49" charset="-122"/>
              <a:ea typeface="隶书" panose="02010509060101010101" pitchFamily="49" charset="-122"/>
            </a:endParaRPr>
          </a:p>
        </p:txBody>
      </p:sp>
      <p:sp>
        <p:nvSpPr>
          <p:cNvPr id="5"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1-5 </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散射实验在微观世界的重要性</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246cca2a28a30aa5023bf67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4" y="932373"/>
            <a:ext cx="13525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p:cNvSpPr>
            <a:spLocks noChangeArrowheads="1"/>
          </p:cNvSpPr>
          <p:nvPr/>
        </p:nvSpPr>
        <p:spPr bwMode="auto">
          <a:xfrm>
            <a:off x="395536" y="2848486"/>
            <a:ext cx="1616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dirty="0"/>
              <a:t>索迪，</a:t>
            </a:r>
            <a:r>
              <a:rPr lang="en-US" altLang="zh-CN" sz="1800" b="0" dirty="0"/>
              <a:t>1921</a:t>
            </a:r>
            <a:r>
              <a:rPr lang="zh-CN" altLang="en-US" sz="1800" b="0" dirty="0"/>
              <a:t>年</a:t>
            </a:r>
          </a:p>
          <a:p>
            <a:pPr algn="ctr" eaLnBrk="1" hangingPunct="1">
              <a:spcBef>
                <a:spcPct val="0"/>
              </a:spcBef>
              <a:buFontTx/>
              <a:buNone/>
            </a:pPr>
            <a:r>
              <a:rPr lang="zh-CN" altLang="en-US" sz="1800" b="0" dirty="0"/>
              <a:t>诺贝尔化学奖 </a:t>
            </a:r>
          </a:p>
        </p:txBody>
      </p:sp>
      <p:pic>
        <p:nvPicPr>
          <p:cNvPr id="28676" name="Picture 4" descr="Niels Henrik David Boh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099" y="932373"/>
            <a:ext cx="1352550" cy="190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5"/>
          <p:cNvSpPr txBox="1">
            <a:spLocks noChangeArrowheads="1"/>
          </p:cNvSpPr>
          <p:nvPr/>
        </p:nvSpPr>
        <p:spPr bwMode="auto">
          <a:xfrm>
            <a:off x="2051720" y="2848486"/>
            <a:ext cx="1603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dirty="0"/>
              <a:t>玻尔，</a:t>
            </a:r>
            <a:r>
              <a:rPr lang="en-US" altLang="zh-CN" sz="1800" b="0" dirty="0"/>
              <a:t>1922</a:t>
            </a:r>
            <a:r>
              <a:rPr lang="zh-CN" altLang="en-US" sz="1800" b="0" dirty="0"/>
              <a:t>年</a:t>
            </a:r>
          </a:p>
          <a:p>
            <a:pPr algn="ctr" eaLnBrk="1" hangingPunct="1">
              <a:spcBef>
                <a:spcPct val="0"/>
              </a:spcBef>
              <a:buFontTx/>
              <a:buNone/>
            </a:pPr>
            <a:r>
              <a:rPr lang="zh-CN" altLang="en-US" sz="1800" b="0" dirty="0"/>
              <a:t>诺贝尔物理奖</a:t>
            </a:r>
          </a:p>
        </p:txBody>
      </p:sp>
      <p:pic>
        <p:nvPicPr>
          <p:cNvPr id="28678" name="Picture 6" descr="200981123221437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299" y="932373"/>
            <a:ext cx="1409700" cy="192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 Box 7"/>
          <p:cNvSpPr txBox="1">
            <a:spLocks noChangeArrowheads="1"/>
          </p:cNvSpPr>
          <p:nvPr/>
        </p:nvSpPr>
        <p:spPr bwMode="auto">
          <a:xfrm>
            <a:off x="3635896" y="2848486"/>
            <a:ext cx="18319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dirty="0"/>
              <a:t>查德威克，</a:t>
            </a:r>
            <a:r>
              <a:rPr lang="en-US" altLang="zh-CN" sz="1800" b="0" dirty="0"/>
              <a:t>1935</a:t>
            </a:r>
          </a:p>
          <a:p>
            <a:pPr algn="ctr" eaLnBrk="1" hangingPunct="1">
              <a:spcBef>
                <a:spcPct val="0"/>
              </a:spcBef>
              <a:buFontTx/>
              <a:buNone/>
            </a:pPr>
            <a:r>
              <a:rPr lang="zh-CN" altLang="en-US" sz="1800" b="0" dirty="0"/>
              <a:t>年诺贝尔物理奖</a:t>
            </a:r>
          </a:p>
        </p:txBody>
      </p:sp>
      <p:pic>
        <p:nvPicPr>
          <p:cNvPr id="28680" name="Picture 8" descr="220px-George_de_Hevesy">
            <a:hlinkClick r:id="rId5"/>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3087" y="932373"/>
            <a:ext cx="1409700" cy="192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Text Box 9"/>
          <p:cNvSpPr txBox="1">
            <a:spLocks noChangeArrowheads="1"/>
          </p:cNvSpPr>
          <p:nvPr/>
        </p:nvSpPr>
        <p:spPr bwMode="auto">
          <a:xfrm>
            <a:off x="5292080" y="2848486"/>
            <a:ext cx="20875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dirty="0"/>
              <a:t>海威西，</a:t>
            </a:r>
            <a:r>
              <a:rPr lang="en-US" altLang="zh-CN" sz="1800" b="0" dirty="0"/>
              <a:t>1943</a:t>
            </a:r>
          </a:p>
          <a:p>
            <a:pPr algn="ctr" eaLnBrk="1" hangingPunct="1">
              <a:spcBef>
                <a:spcPct val="0"/>
              </a:spcBef>
              <a:buFontTx/>
              <a:buNone/>
            </a:pPr>
            <a:r>
              <a:rPr lang="zh-CN" altLang="en-US" sz="1800" b="0" dirty="0"/>
              <a:t>年诺贝尔化学奖</a:t>
            </a:r>
          </a:p>
        </p:txBody>
      </p:sp>
      <p:pic>
        <p:nvPicPr>
          <p:cNvPr id="28682" name="Picture 10" descr="220px-Bundesarchiv_Bild_183-46019-0001%2C_Otto_Hahn">
            <a:hlinkClick r:id="rId7"/>
          </p:cNvPr>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3832528"/>
            <a:ext cx="1237454" cy="201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3" name="Text Box 11"/>
          <p:cNvSpPr txBox="1">
            <a:spLocks noChangeArrowheads="1"/>
          </p:cNvSpPr>
          <p:nvPr/>
        </p:nvSpPr>
        <p:spPr bwMode="auto">
          <a:xfrm>
            <a:off x="-180528" y="5985679"/>
            <a:ext cx="1692275"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0" dirty="0"/>
              <a:t>哈恩，</a:t>
            </a:r>
            <a:r>
              <a:rPr lang="en-US" altLang="zh-CN" sz="1600" b="0" dirty="0"/>
              <a:t>1944</a:t>
            </a:r>
            <a:r>
              <a:rPr lang="zh-CN" altLang="en-US" sz="1600" b="0" dirty="0"/>
              <a:t>年</a:t>
            </a:r>
          </a:p>
          <a:p>
            <a:pPr algn="ctr" eaLnBrk="1" hangingPunct="1">
              <a:spcBef>
                <a:spcPct val="0"/>
              </a:spcBef>
              <a:buFontTx/>
              <a:buNone/>
            </a:pPr>
            <a:r>
              <a:rPr lang="zh-CN" altLang="en-US" sz="1600" b="0" dirty="0"/>
              <a:t>诺贝尔化学奖</a:t>
            </a:r>
          </a:p>
        </p:txBody>
      </p:sp>
      <p:pic>
        <p:nvPicPr>
          <p:cNvPr id="28684" name="Picture 12" descr="150px-Appleton">
            <a:hlinkClick r:id="rId9"/>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8216" y="3814079"/>
            <a:ext cx="1437765" cy="203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Text Box 13"/>
          <p:cNvSpPr txBox="1">
            <a:spLocks noChangeArrowheads="1"/>
          </p:cNvSpPr>
          <p:nvPr/>
        </p:nvSpPr>
        <p:spPr bwMode="auto">
          <a:xfrm>
            <a:off x="1368872" y="5985679"/>
            <a:ext cx="1831975"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0" dirty="0"/>
              <a:t>阿普顿，</a:t>
            </a:r>
            <a:r>
              <a:rPr lang="en-US" altLang="zh-CN" sz="1600" b="0" dirty="0"/>
              <a:t>1947</a:t>
            </a:r>
            <a:r>
              <a:rPr lang="zh-CN" altLang="en-US" sz="1600" b="0" dirty="0"/>
              <a:t>年</a:t>
            </a:r>
          </a:p>
          <a:p>
            <a:pPr algn="ctr" eaLnBrk="1" hangingPunct="1">
              <a:spcBef>
                <a:spcPct val="0"/>
              </a:spcBef>
              <a:buFontTx/>
              <a:buNone/>
            </a:pPr>
            <a:r>
              <a:rPr lang="zh-CN" altLang="en-US" sz="1600" b="0" dirty="0"/>
              <a:t>诺贝尔物理奖</a:t>
            </a:r>
          </a:p>
        </p:txBody>
      </p:sp>
      <p:pic>
        <p:nvPicPr>
          <p:cNvPr id="28686" name="Picture 14" descr="250px-Cecil_Powell">
            <a:hlinkClick r:id="rId11"/>
          </p:cNvPr>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53139" y="3789040"/>
            <a:ext cx="1452262" cy="20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7" name="Text Box 15"/>
          <p:cNvSpPr txBox="1">
            <a:spLocks noChangeArrowheads="1"/>
          </p:cNvSpPr>
          <p:nvPr/>
        </p:nvSpPr>
        <p:spPr bwMode="auto">
          <a:xfrm>
            <a:off x="3096072" y="5985679"/>
            <a:ext cx="1831975"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0" dirty="0"/>
              <a:t>鲍威尔，</a:t>
            </a:r>
            <a:r>
              <a:rPr lang="en-US" altLang="zh-CN" sz="1600" b="0" dirty="0"/>
              <a:t>1950</a:t>
            </a:r>
            <a:r>
              <a:rPr lang="zh-CN" altLang="en-US" sz="1600" b="0" dirty="0"/>
              <a:t>年</a:t>
            </a:r>
          </a:p>
          <a:p>
            <a:pPr algn="ctr" eaLnBrk="1" hangingPunct="1">
              <a:spcBef>
                <a:spcPct val="0"/>
              </a:spcBef>
              <a:buFontTx/>
              <a:buNone/>
            </a:pPr>
            <a:r>
              <a:rPr lang="zh-CN" altLang="en-US" sz="1600" b="0" dirty="0"/>
              <a:t>诺贝尔物理奖</a:t>
            </a:r>
          </a:p>
        </p:txBody>
      </p:sp>
      <p:pic>
        <p:nvPicPr>
          <p:cNvPr id="28688" name="Picture 16" descr="250px-Sir_John_Douglas_Cockcroft">
            <a:hlinkClick r:id="rId13"/>
          </p:cNvPr>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0" y="3789040"/>
            <a:ext cx="1533967" cy="209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9" name="Text Box 17"/>
          <p:cNvSpPr txBox="1">
            <a:spLocks noChangeArrowheads="1"/>
          </p:cNvSpPr>
          <p:nvPr/>
        </p:nvSpPr>
        <p:spPr bwMode="auto">
          <a:xfrm>
            <a:off x="4853876" y="5985679"/>
            <a:ext cx="2289175"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0" dirty="0"/>
              <a:t>考尔饶夫，瓦尔顿</a:t>
            </a:r>
          </a:p>
          <a:p>
            <a:pPr algn="ctr" eaLnBrk="1" hangingPunct="1">
              <a:spcBef>
                <a:spcPct val="0"/>
              </a:spcBef>
              <a:buFontTx/>
              <a:buNone/>
            </a:pPr>
            <a:r>
              <a:rPr lang="en-US" altLang="zh-CN" sz="1600" b="0" dirty="0"/>
              <a:t>1951</a:t>
            </a:r>
            <a:r>
              <a:rPr lang="zh-CN" altLang="en-US" sz="1600" b="0" dirty="0"/>
              <a:t>年诺贝尔物理奖</a:t>
            </a:r>
          </a:p>
        </p:txBody>
      </p:sp>
      <p:pic>
        <p:nvPicPr>
          <p:cNvPr id="28690" name="Picture 18" descr="180px-Ernest_Walton">
            <a:hlinkClick r:id="rId15"/>
          </p:cNvPr>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84452" y="3797789"/>
            <a:ext cx="1471047" cy="208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19" descr="布莱克特"/>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81874" y="932373"/>
            <a:ext cx="1312863"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2" name="Text Box 20"/>
          <p:cNvSpPr txBox="1">
            <a:spLocks noChangeArrowheads="1"/>
          </p:cNvSpPr>
          <p:nvPr/>
        </p:nvSpPr>
        <p:spPr bwMode="auto">
          <a:xfrm>
            <a:off x="7092949" y="2848486"/>
            <a:ext cx="20875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0"/>
              <a:t>布莱克特，</a:t>
            </a:r>
            <a:r>
              <a:rPr lang="en-US" altLang="zh-CN" sz="1800" b="0"/>
              <a:t>1948</a:t>
            </a:r>
          </a:p>
          <a:p>
            <a:pPr algn="ctr" eaLnBrk="1" hangingPunct="1">
              <a:spcBef>
                <a:spcPct val="0"/>
              </a:spcBef>
              <a:buFontTx/>
              <a:buNone/>
            </a:pPr>
            <a:r>
              <a:rPr lang="zh-CN" altLang="en-US" sz="1800" b="0"/>
              <a:t>年诺贝尔化学奖</a:t>
            </a:r>
          </a:p>
        </p:txBody>
      </p:sp>
      <p:pic>
        <p:nvPicPr>
          <p:cNvPr id="28693" name="Picture 21" descr="cebd00173ea180124a90a71c"/>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8418" y="3797788"/>
            <a:ext cx="1478829" cy="208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4" name="Text Box 22"/>
          <p:cNvSpPr txBox="1">
            <a:spLocks noChangeArrowheads="1"/>
          </p:cNvSpPr>
          <p:nvPr/>
        </p:nvSpPr>
        <p:spPr bwMode="auto">
          <a:xfrm>
            <a:off x="7399361" y="5985679"/>
            <a:ext cx="1781151"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600" b="0" dirty="0"/>
              <a:t>卡皮查，</a:t>
            </a:r>
            <a:r>
              <a:rPr lang="en-US" altLang="zh-CN" sz="1600" b="0" dirty="0"/>
              <a:t>1978</a:t>
            </a:r>
            <a:r>
              <a:rPr lang="zh-CN" altLang="en-US" sz="1600" b="0" dirty="0"/>
              <a:t>年诺贝尔物理奖</a:t>
            </a:r>
          </a:p>
        </p:txBody>
      </p:sp>
      <p:sp>
        <p:nvSpPr>
          <p:cNvPr id="434199" name="Text Box 23"/>
          <p:cNvSpPr txBox="1">
            <a:spLocks noChangeArrowheads="1"/>
          </p:cNvSpPr>
          <p:nvPr/>
        </p:nvSpPr>
        <p:spPr bwMode="auto">
          <a:xfrm>
            <a:off x="665609" y="235626"/>
            <a:ext cx="6041822" cy="525401"/>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卢瑟福的学生</a:t>
            </a:r>
            <a:r>
              <a:rPr lang="en-US" altLang="zh-CN"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助手 诺奖获得者！</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1-5 </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行星模型的困难</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Rectangle 2"/>
          <p:cNvSpPr>
            <a:spLocks noChangeArrowheads="1"/>
          </p:cNvSpPr>
          <p:nvPr/>
        </p:nvSpPr>
        <p:spPr bwMode="auto">
          <a:xfrm>
            <a:off x="468312" y="860357"/>
            <a:ext cx="8208144"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8735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lnSpc>
                <a:spcPct val="95000"/>
              </a:lnSpc>
              <a:spcBef>
                <a:spcPct val="0"/>
              </a:spcBef>
              <a:buClrTx/>
              <a:buSzTx/>
              <a:buFontTx/>
              <a:buNone/>
            </a:pPr>
            <a:r>
              <a:rPr lang="en-US" altLang="zh-CN" sz="2400" dirty="0">
                <a:solidFill>
                  <a:srgbClr val="FF0000"/>
                </a:solidFill>
                <a:latin typeface="华文楷体" panose="02010600040101010101" pitchFamily="2" charset="-122"/>
                <a:ea typeface="华文楷体" panose="02010600040101010101" pitchFamily="2" charset="-122"/>
                <a:cs typeface="楷体_GB2312"/>
              </a:rPr>
              <a:t>1.</a:t>
            </a:r>
            <a:r>
              <a:rPr lang="zh-CN" altLang="en-US" sz="2400" dirty="0">
                <a:solidFill>
                  <a:srgbClr val="FF0000"/>
                </a:solidFill>
                <a:latin typeface="华文楷体" panose="02010600040101010101" pitchFamily="2" charset="-122"/>
                <a:ea typeface="华文楷体" panose="02010600040101010101" pitchFamily="2" charset="-122"/>
                <a:cs typeface="楷体_GB2312"/>
              </a:rPr>
              <a:t>原子的稳定性 </a:t>
            </a:r>
          </a:p>
          <a:p>
            <a:pPr eaLnBrk="1" hangingPunct="1">
              <a:lnSpc>
                <a:spcPct val="95000"/>
              </a:lnSpc>
              <a:spcBef>
                <a:spcPct val="0"/>
              </a:spcBef>
              <a:buClrTx/>
              <a:buSzTx/>
              <a:buFontTx/>
              <a:buNone/>
            </a:pPr>
            <a:r>
              <a:rPr lang="zh-CN" altLang="en-US" sz="2400" dirty="0">
                <a:solidFill>
                  <a:prstClr val="black"/>
                </a:solidFill>
                <a:latin typeface="华文楷体" panose="02010600040101010101" pitchFamily="2" charset="-122"/>
                <a:ea typeface="华文楷体" panose="02010600040101010101" pitchFamily="2" charset="-122"/>
                <a:cs typeface="楷体_GB2312"/>
              </a:rPr>
              <a:t>经典物理学告诉我们，任何带电粒子在作加速</a:t>
            </a:r>
            <a:endParaRPr lang="en-US" altLang="zh-CN" sz="2400" dirty="0">
              <a:solidFill>
                <a:prstClr val="black"/>
              </a:solidFill>
              <a:latin typeface="华文楷体" panose="02010600040101010101" pitchFamily="2" charset="-122"/>
              <a:ea typeface="华文楷体" panose="02010600040101010101" pitchFamily="2" charset="-122"/>
              <a:cs typeface="楷体_GB2312"/>
            </a:endParaRPr>
          </a:p>
          <a:p>
            <a:pPr indent="0" eaLnBrk="1" hangingPunct="1">
              <a:lnSpc>
                <a:spcPct val="95000"/>
              </a:lnSpc>
              <a:spcBef>
                <a:spcPct val="0"/>
              </a:spcBef>
              <a:buClrTx/>
              <a:buSzTx/>
              <a:buFontTx/>
              <a:buNone/>
            </a:pPr>
            <a:r>
              <a:rPr lang="zh-CN" altLang="en-US" sz="2400" dirty="0">
                <a:solidFill>
                  <a:prstClr val="black"/>
                </a:solidFill>
                <a:latin typeface="华文楷体" panose="02010600040101010101" pitchFamily="2" charset="-122"/>
                <a:ea typeface="华文楷体" panose="02010600040101010101" pitchFamily="2" charset="-122"/>
                <a:cs typeface="楷体_GB2312"/>
              </a:rPr>
              <a:t>运动的过程中都要以发射电磁波的方式放出能量，</a:t>
            </a:r>
            <a:endParaRPr lang="en-US" altLang="zh-CN" sz="2400" dirty="0">
              <a:solidFill>
                <a:prstClr val="black"/>
              </a:solidFill>
              <a:latin typeface="华文楷体" panose="02010600040101010101" pitchFamily="2" charset="-122"/>
              <a:ea typeface="华文楷体" panose="02010600040101010101" pitchFamily="2" charset="-122"/>
              <a:cs typeface="楷体_GB2312"/>
            </a:endParaRPr>
          </a:p>
          <a:p>
            <a:pPr indent="0" eaLnBrk="1" hangingPunct="1">
              <a:lnSpc>
                <a:spcPct val="95000"/>
              </a:lnSpc>
              <a:spcBef>
                <a:spcPct val="0"/>
              </a:spcBef>
              <a:buClrTx/>
              <a:buSzTx/>
              <a:buFontTx/>
              <a:buNone/>
            </a:pPr>
            <a:r>
              <a:rPr lang="zh-CN" altLang="en-US" sz="2400" dirty="0">
                <a:solidFill>
                  <a:prstClr val="black"/>
                </a:solidFill>
                <a:latin typeface="华文楷体" panose="02010600040101010101" pitchFamily="2" charset="-122"/>
                <a:ea typeface="华文楷体" panose="02010600040101010101" pitchFamily="2" charset="-122"/>
                <a:cs typeface="楷体_GB2312"/>
              </a:rPr>
              <a:t>那么电子在绕核作加速运动的过程就会不断地向外发射电磁波而不断失去能量，以致轨道半径越来越小，最后湮没在原子核中，并导致原子坍缩。然而实验表明原子是相当稳定的。 </a:t>
            </a:r>
            <a:endParaRPr lang="en-US" altLang="zh-CN" sz="2400" dirty="0">
              <a:solidFill>
                <a:prstClr val="black"/>
              </a:solidFill>
              <a:latin typeface="华文楷体" panose="02010600040101010101" pitchFamily="2" charset="-122"/>
              <a:ea typeface="华文楷体" panose="02010600040101010101" pitchFamily="2" charset="-122"/>
              <a:cs typeface="楷体_GB2312"/>
            </a:endParaRPr>
          </a:p>
          <a:p>
            <a:pPr eaLnBrk="1" hangingPunct="1">
              <a:lnSpc>
                <a:spcPct val="95000"/>
              </a:lnSpc>
              <a:spcBef>
                <a:spcPct val="0"/>
              </a:spcBef>
              <a:buClrTx/>
              <a:buSzTx/>
              <a:buFontTx/>
              <a:buNone/>
            </a:pPr>
            <a:r>
              <a:rPr lang="zh-CN" altLang="en-US" sz="2400" dirty="0">
                <a:solidFill>
                  <a:prstClr val="black"/>
                </a:solidFill>
                <a:latin typeface="华文楷体" panose="02010600040101010101" pitchFamily="2" charset="-122"/>
                <a:ea typeface="华文楷体" panose="02010600040101010101" pitchFamily="2" charset="-122"/>
                <a:cs typeface="楷体_GB2312"/>
              </a:rPr>
              <a:t> </a:t>
            </a:r>
          </a:p>
          <a:p>
            <a:pPr eaLnBrk="1" hangingPunct="1">
              <a:lnSpc>
                <a:spcPct val="95000"/>
              </a:lnSpc>
              <a:spcBef>
                <a:spcPct val="0"/>
              </a:spcBef>
              <a:buClrTx/>
              <a:buSzTx/>
              <a:buFontTx/>
              <a:buNone/>
            </a:pPr>
            <a:r>
              <a:rPr lang="en-US" altLang="zh-CN" sz="2400" dirty="0">
                <a:solidFill>
                  <a:srgbClr val="FF0000"/>
                </a:solidFill>
                <a:latin typeface="华文楷体" panose="02010600040101010101" pitchFamily="2" charset="-122"/>
                <a:ea typeface="华文楷体" panose="02010600040101010101" pitchFamily="2" charset="-122"/>
                <a:cs typeface="楷体_GB2312"/>
              </a:rPr>
              <a:t>2.</a:t>
            </a:r>
            <a:r>
              <a:rPr lang="zh-CN" altLang="en-US" sz="2400" dirty="0">
                <a:solidFill>
                  <a:srgbClr val="FF0000"/>
                </a:solidFill>
                <a:latin typeface="华文楷体" panose="02010600040101010101" pitchFamily="2" charset="-122"/>
                <a:ea typeface="华文楷体" panose="02010600040101010101" pitchFamily="2" charset="-122"/>
                <a:cs typeface="楷体_GB2312"/>
              </a:rPr>
              <a:t>原子的同一性</a:t>
            </a:r>
          </a:p>
          <a:p>
            <a:pPr eaLnBrk="1" hangingPunct="1">
              <a:lnSpc>
                <a:spcPct val="95000"/>
              </a:lnSpc>
              <a:spcBef>
                <a:spcPct val="0"/>
              </a:spcBef>
              <a:buClrTx/>
              <a:buSzTx/>
              <a:buFontTx/>
              <a:buNone/>
            </a:pPr>
            <a:r>
              <a:rPr lang="zh-CN" altLang="en-US" sz="2400" dirty="0">
                <a:solidFill>
                  <a:prstClr val="black"/>
                </a:solidFill>
                <a:latin typeface="华文楷体" panose="02010600040101010101" pitchFamily="2" charset="-122"/>
                <a:ea typeface="华文楷体" panose="02010600040101010101" pitchFamily="2" charset="-122"/>
                <a:cs typeface="楷体_GB2312"/>
              </a:rPr>
              <a:t>任何元素的原子都是确定的，某一元素的所有原子之间是无差别的，这种原子的同一性是经典的行星模型无法理解的。</a:t>
            </a:r>
            <a:endParaRPr lang="en-US" altLang="zh-CN" sz="2400" dirty="0">
              <a:solidFill>
                <a:prstClr val="black"/>
              </a:solidFill>
              <a:latin typeface="华文楷体" panose="02010600040101010101" pitchFamily="2" charset="-122"/>
              <a:ea typeface="华文楷体" panose="02010600040101010101" pitchFamily="2" charset="-122"/>
              <a:cs typeface="楷体_GB2312"/>
            </a:endParaRPr>
          </a:p>
          <a:p>
            <a:pPr eaLnBrk="1" hangingPunct="1">
              <a:lnSpc>
                <a:spcPct val="95000"/>
              </a:lnSpc>
              <a:spcBef>
                <a:spcPct val="0"/>
              </a:spcBef>
              <a:buClrTx/>
              <a:buSzTx/>
              <a:buFontTx/>
              <a:buNone/>
            </a:pPr>
            <a:r>
              <a:rPr lang="zh-CN" altLang="en-US" sz="2400" dirty="0">
                <a:solidFill>
                  <a:prstClr val="black"/>
                </a:solidFill>
                <a:latin typeface="华文楷体" panose="02010600040101010101" pitchFamily="2" charset="-122"/>
                <a:ea typeface="华文楷体" panose="02010600040101010101" pitchFamily="2" charset="-122"/>
                <a:cs typeface="楷体_GB2312"/>
              </a:rPr>
              <a:t>   </a:t>
            </a:r>
          </a:p>
          <a:p>
            <a:pPr eaLnBrk="1" hangingPunct="1">
              <a:lnSpc>
                <a:spcPct val="95000"/>
              </a:lnSpc>
              <a:spcBef>
                <a:spcPct val="0"/>
              </a:spcBef>
              <a:buClrTx/>
              <a:buSzTx/>
              <a:buFontTx/>
              <a:buNone/>
            </a:pPr>
            <a:r>
              <a:rPr lang="en-US" altLang="zh-CN" sz="2400" dirty="0">
                <a:solidFill>
                  <a:srgbClr val="FF0000"/>
                </a:solidFill>
                <a:latin typeface="华文楷体" panose="02010600040101010101" pitchFamily="2" charset="-122"/>
                <a:ea typeface="华文楷体" panose="02010600040101010101" pitchFamily="2" charset="-122"/>
                <a:cs typeface="楷体_GB2312"/>
              </a:rPr>
              <a:t>3.</a:t>
            </a:r>
            <a:r>
              <a:rPr lang="zh-CN" altLang="en-US" sz="2400" dirty="0">
                <a:solidFill>
                  <a:srgbClr val="FF0000"/>
                </a:solidFill>
                <a:latin typeface="华文楷体" panose="02010600040101010101" pitchFamily="2" charset="-122"/>
                <a:ea typeface="华文楷体" panose="02010600040101010101" pitchFamily="2" charset="-122"/>
                <a:cs typeface="楷体_GB2312"/>
              </a:rPr>
              <a:t>原子的再生性 </a:t>
            </a:r>
          </a:p>
          <a:p>
            <a:pPr eaLnBrk="1" hangingPunct="1">
              <a:lnSpc>
                <a:spcPct val="95000"/>
              </a:lnSpc>
              <a:spcBef>
                <a:spcPct val="0"/>
              </a:spcBef>
              <a:buClrTx/>
              <a:buSzTx/>
              <a:buFontTx/>
              <a:buNone/>
            </a:pPr>
            <a:r>
              <a:rPr lang="zh-CN" altLang="en-US" sz="2400" dirty="0">
                <a:solidFill>
                  <a:prstClr val="black"/>
                </a:solidFill>
                <a:latin typeface="华文楷体" panose="02010600040101010101" pitchFamily="2" charset="-122"/>
                <a:ea typeface="华文楷体" panose="02010600040101010101" pitchFamily="2" charset="-122"/>
                <a:cs typeface="楷体_GB2312"/>
              </a:rPr>
              <a:t>一个原子在同外来粒子相互作用以后，这个原子可以恢复到原来的状态，就象未曾发生过任何事情一样。原子的这种再生性，是卢瑟福模型所无法说明的</a:t>
            </a:r>
            <a:r>
              <a:rPr lang="en-US" altLang="zh-CN" sz="2400" dirty="0">
                <a:solidFill>
                  <a:prstClr val="black"/>
                </a:solidFill>
                <a:latin typeface="华文楷体" panose="02010600040101010101" pitchFamily="2" charset="-122"/>
                <a:ea typeface="华文楷体" panose="02010600040101010101" pitchFamily="2" charset="-122"/>
                <a:cs typeface="楷体_GB2312"/>
              </a:rPr>
              <a:t>.</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r="6332"/>
          <a:stretch>
            <a:fillRect/>
          </a:stretch>
        </p:blipFill>
        <p:spPr>
          <a:xfrm>
            <a:off x="7143022" y="218021"/>
            <a:ext cx="1979712" cy="1738236"/>
          </a:xfrm>
          <a:prstGeom prst="rect">
            <a:avLst/>
          </a:prstGeom>
        </p:spPr>
      </p:pic>
      <p:sp>
        <p:nvSpPr>
          <p:cNvPr id="5" name="文本框 4"/>
          <p:cNvSpPr txBox="1"/>
          <p:nvPr/>
        </p:nvSpPr>
        <p:spPr>
          <a:xfrm>
            <a:off x="899592" y="6232895"/>
            <a:ext cx="3293084" cy="461665"/>
          </a:xfrm>
          <a:prstGeom prst="rect">
            <a:avLst/>
          </a:prstGeom>
          <a:noFill/>
        </p:spPr>
        <p:txBody>
          <a:bodyPr wrap="square" rtlCol="0">
            <a:spAutoFit/>
          </a:bodyPr>
          <a:lstStyle/>
          <a:p>
            <a:r>
              <a:rPr lang="zh-CN" altLang="en-US" sz="2400" dirty="0">
                <a:solidFill>
                  <a:srgbClr val="FF0000"/>
                </a:solidFill>
                <a:latin typeface="华文楷体" panose="02010600040101010101" pitchFamily="2" charset="-122"/>
                <a:ea typeface="华文楷体" panose="02010600040101010101" pitchFamily="2" charset="-122"/>
              </a:rPr>
              <a:t>原子的线性光谱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arn(inVertical)">
                                      <p:cBhvr>
                                        <p:cTn id="21" dur="500"/>
                                        <p:tgtEl>
                                          <p:spTgt spid="3">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arn(inVertical)">
                                      <p:cBhvr>
                                        <p:cTn id="24" dur="500"/>
                                        <p:tgtEl>
                                          <p:spTgt spid="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arn(inVertic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arn(inVertical)">
                                      <p:cBhvr>
                                        <p:cTn id="32" dur="500"/>
                                        <p:tgtEl>
                                          <p:spTgt spid="3">
                                            <p:txEl>
                                              <p:pRg st="8" end="8"/>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arn(inVertical)">
                                      <p:cBhvr>
                                        <p:cTn id="35" dur="500"/>
                                        <p:tgtEl>
                                          <p:spTgt spid="3">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inVertical)">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小结</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2"/>
          <p:cNvSpPr txBox="1">
            <a:spLocks noChangeArrowheads="1"/>
          </p:cNvSpPr>
          <p:nvPr/>
        </p:nvSpPr>
        <p:spPr>
          <a:xfrm>
            <a:off x="656908" y="973062"/>
            <a:ext cx="5499268" cy="102213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r>
              <a:rPr lang="zh-CN" altLang="en-US" sz="2800" dirty="0">
                <a:solidFill>
                  <a:srgbClr val="FF0000"/>
                </a:solidFill>
                <a:latin typeface="微软雅黑" panose="020B0503020204020204" pitchFamily="34" charset="-122"/>
                <a:ea typeface="微软雅黑" panose="020B0503020204020204" pitchFamily="34" charset="-122"/>
              </a:rPr>
              <a:t>三</a:t>
            </a:r>
            <a:r>
              <a:rPr lang="zh-CN" altLang="en-US" sz="2800" b="1" dirty="0">
                <a:solidFill>
                  <a:srgbClr val="FF0000"/>
                </a:solidFill>
                <a:latin typeface="微软雅黑" panose="020B0503020204020204" pitchFamily="34" charset="-122"/>
                <a:ea typeface="微软雅黑" panose="020B0503020204020204" pitchFamily="34" charset="-122"/>
              </a:rPr>
              <a:t>个实验：</a:t>
            </a:r>
          </a:p>
        </p:txBody>
      </p:sp>
      <p:grpSp>
        <p:nvGrpSpPr>
          <p:cNvPr id="3" name="组合 2"/>
          <p:cNvGrpSpPr/>
          <p:nvPr/>
        </p:nvGrpSpPr>
        <p:grpSpPr>
          <a:xfrm>
            <a:off x="5234836" y="1484130"/>
            <a:ext cx="3503562" cy="1324986"/>
            <a:chOff x="3707904" y="1044924"/>
            <a:chExt cx="5278792" cy="1996348"/>
          </a:xfrm>
        </p:grpSpPr>
        <p:grpSp>
          <p:nvGrpSpPr>
            <p:cNvPr id="27" name="组合 26"/>
            <p:cNvGrpSpPr/>
            <p:nvPr/>
          </p:nvGrpSpPr>
          <p:grpSpPr>
            <a:xfrm>
              <a:off x="3707904" y="1044924"/>
              <a:ext cx="5278792" cy="1996348"/>
              <a:chOff x="1802629" y="711666"/>
              <a:chExt cx="5278792" cy="1996348"/>
            </a:xfrm>
          </p:grpSpPr>
          <p:sp>
            <p:nvSpPr>
              <p:cNvPr id="28" name="AutoShape 11"/>
              <p:cNvSpPr>
                <a:spLocks noChangeArrowheads="1"/>
              </p:cNvSpPr>
              <p:nvPr/>
            </p:nvSpPr>
            <p:spPr bwMode="auto">
              <a:xfrm rot="5400000">
                <a:off x="2805897" y="1808015"/>
                <a:ext cx="231789" cy="165362"/>
              </a:xfrm>
              <a:prstGeom prst="can">
                <a:avLst>
                  <a:gd name="adj" fmla="val 50000"/>
                </a:avLst>
              </a:prstGeom>
              <a:solidFill>
                <a:srgbClr val="00FFFF"/>
              </a:soli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29" name="AutoShape 12"/>
              <p:cNvSpPr>
                <a:spLocks noChangeArrowheads="1"/>
              </p:cNvSpPr>
              <p:nvPr/>
            </p:nvSpPr>
            <p:spPr bwMode="auto">
              <a:xfrm rot="5400000">
                <a:off x="3261785" y="1808015"/>
                <a:ext cx="231789" cy="165362"/>
              </a:xfrm>
              <a:prstGeom prst="can">
                <a:avLst>
                  <a:gd name="adj" fmla="val 50000"/>
                </a:avLst>
              </a:prstGeom>
              <a:solidFill>
                <a:srgbClr val="00CCFF"/>
              </a:soli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0" name="Line 13"/>
              <p:cNvSpPr>
                <a:spLocks noChangeShapeType="1"/>
              </p:cNvSpPr>
              <p:nvPr/>
            </p:nvSpPr>
            <p:spPr bwMode="auto">
              <a:xfrm>
                <a:off x="2796628" y="2007103"/>
                <a:ext cx="622163"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1" name="Line 14"/>
              <p:cNvSpPr>
                <a:spLocks noChangeShapeType="1"/>
              </p:cNvSpPr>
              <p:nvPr/>
            </p:nvSpPr>
            <p:spPr bwMode="auto">
              <a:xfrm>
                <a:off x="2838654" y="1775314"/>
                <a:ext cx="62125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2" name="Freeform 15"/>
              <p:cNvSpPr/>
              <p:nvPr/>
            </p:nvSpPr>
            <p:spPr bwMode="auto">
              <a:xfrm>
                <a:off x="2493312" y="1159946"/>
                <a:ext cx="345342" cy="630752"/>
              </a:xfrm>
              <a:custGeom>
                <a:avLst/>
                <a:gdLst>
                  <a:gd name="T0" fmla="*/ 13 w 378"/>
                  <a:gd name="T1" fmla="*/ 0 h 615"/>
                  <a:gd name="T2" fmla="*/ 15 w 378"/>
                  <a:gd name="T3" fmla="*/ 373 h 615"/>
                  <a:gd name="T4" fmla="*/ 106 w 378"/>
                  <a:gd name="T5" fmla="*/ 509 h 615"/>
                  <a:gd name="T6" fmla="*/ 332 w 378"/>
                  <a:gd name="T7" fmla="*/ 600 h 615"/>
                  <a:gd name="T8" fmla="*/ 378 w 378"/>
                  <a:gd name="T9" fmla="*/ 600 h 6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8" h="615">
                    <a:moveTo>
                      <a:pt x="13" y="0"/>
                    </a:moveTo>
                    <a:cubicBezTo>
                      <a:pt x="13" y="61"/>
                      <a:pt x="0" y="288"/>
                      <a:pt x="15" y="373"/>
                    </a:cubicBezTo>
                    <a:cubicBezTo>
                      <a:pt x="30" y="458"/>
                      <a:pt x="53" y="471"/>
                      <a:pt x="106" y="509"/>
                    </a:cubicBezTo>
                    <a:cubicBezTo>
                      <a:pt x="159" y="547"/>
                      <a:pt x="287" y="585"/>
                      <a:pt x="332" y="600"/>
                    </a:cubicBezTo>
                    <a:cubicBezTo>
                      <a:pt x="377" y="615"/>
                      <a:pt x="377" y="607"/>
                      <a:pt x="378" y="600"/>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3" name="Freeform 16"/>
              <p:cNvSpPr/>
              <p:nvPr/>
            </p:nvSpPr>
            <p:spPr bwMode="auto">
              <a:xfrm>
                <a:off x="2585586" y="1600960"/>
                <a:ext cx="270426" cy="170252"/>
              </a:xfrm>
              <a:custGeom>
                <a:avLst/>
                <a:gdLst>
                  <a:gd name="T0" fmla="*/ 296 w 296"/>
                  <a:gd name="T1" fmla="*/ 166 h 166"/>
                  <a:gd name="T2" fmla="*/ 186 w 296"/>
                  <a:gd name="T3" fmla="*/ 124 h 166"/>
                  <a:gd name="T4" fmla="*/ 78 w 296"/>
                  <a:gd name="T5" fmla="*/ 47 h 166"/>
                  <a:gd name="T6" fmla="*/ 12 w 296"/>
                  <a:gd name="T7" fmla="*/ 14 h 166"/>
                  <a:gd name="T8" fmla="*/ 5 w 296"/>
                  <a:gd name="T9" fmla="*/ 7 h 166"/>
                  <a:gd name="T10" fmla="*/ 5 w 296"/>
                  <a:gd name="T11" fmla="*/ 0 h 1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6" h="166">
                    <a:moveTo>
                      <a:pt x="296" y="166"/>
                    </a:moveTo>
                    <a:cubicBezTo>
                      <a:pt x="278" y="160"/>
                      <a:pt x="222" y="144"/>
                      <a:pt x="186" y="124"/>
                    </a:cubicBezTo>
                    <a:cubicBezTo>
                      <a:pt x="150" y="104"/>
                      <a:pt x="107" y="65"/>
                      <a:pt x="78" y="47"/>
                    </a:cubicBezTo>
                    <a:cubicBezTo>
                      <a:pt x="49" y="29"/>
                      <a:pt x="24" y="21"/>
                      <a:pt x="12" y="14"/>
                    </a:cubicBezTo>
                    <a:cubicBezTo>
                      <a:pt x="0" y="7"/>
                      <a:pt x="6" y="9"/>
                      <a:pt x="5" y="7"/>
                    </a:cubicBezTo>
                    <a:cubicBezTo>
                      <a:pt x="4" y="5"/>
                      <a:pt x="5" y="1"/>
                      <a:pt x="5" y="0"/>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4" name="Oval 17"/>
              <p:cNvSpPr>
                <a:spLocks noChangeArrowheads="1"/>
              </p:cNvSpPr>
              <p:nvPr/>
            </p:nvSpPr>
            <p:spPr bwMode="auto">
              <a:xfrm>
                <a:off x="5490841" y="1403017"/>
                <a:ext cx="994913" cy="1069715"/>
              </a:xfrm>
              <a:prstGeom prst="ellipse">
                <a:avLst/>
              </a:pr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5" name="Freeform 18"/>
              <p:cNvSpPr/>
              <p:nvPr/>
            </p:nvSpPr>
            <p:spPr bwMode="auto">
              <a:xfrm>
                <a:off x="4662204" y="1628652"/>
                <a:ext cx="928220" cy="8205"/>
              </a:xfrm>
              <a:custGeom>
                <a:avLst/>
                <a:gdLst>
                  <a:gd name="T0" fmla="*/ 1016 w 1016"/>
                  <a:gd name="T1" fmla="*/ 0 h 8"/>
                  <a:gd name="T2" fmla="*/ 0 w 1016"/>
                  <a:gd name="T3" fmla="*/ 8 h 8"/>
                  <a:gd name="T4" fmla="*/ 0 60000 65536"/>
                  <a:gd name="T5" fmla="*/ 0 60000 65536"/>
                </a:gdLst>
                <a:ahLst/>
                <a:cxnLst>
                  <a:cxn ang="T4">
                    <a:pos x="T0" y="T1"/>
                  </a:cxn>
                  <a:cxn ang="T5">
                    <a:pos x="T2" y="T3"/>
                  </a:cxn>
                </a:cxnLst>
                <a:rect l="0" t="0" r="r" b="b"/>
                <a:pathLst>
                  <a:path w="1016" h="8">
                    <a:moveTo>
                      <a:pt x="1016" y="0"/>
                    </a:moveTo>
                    <a:lnTo>
                      <a:pt x="0" y="8"/>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6" name="Freeform 19"/>
              <p:cNvSpPr/>
              <p:nvPr/>
            </p:nvSpPr>
            <p:spPr bwMode="auto">
              <a:xfrm>
                <a:off x="4704230" y="2194790"/>
                <a:ext cx="861527" cy="11282"/>
              </a:xfrm>
              <a:custGeom>
                <a:avLst/>
                <a:gdLst>
                  <a:gd name="T0" fmla="*/ 943 w 943"/>
                  <a:gd name="T1" fmla="*/ 11 h 11"/>
                  <a:gd name="T2" fmla="*/ 0 w 943"/>
                  <a:gd name="T3" fmla="*/ 0 h 11"/>
                  <a:gd name="T4" fmla="*/ 0 60000 65536"/>
                  <a:gd name="T5" fmla="*/ 0 60000 65536"/>
                </a:gdLst>
                <a:ahLst/>
                <a:cxnLst>
                  <a:cxn ang="T4">
                    <a:pos x="T0" y="T1"/>
                  </a:cxn>
                  <a:cxn ang="T5">
                    <a:pos x="T2" y="T3"/>
                  </a:cxn>
                </a:cxnLst>
                <a:rect l="0" t="0" r="r" b="b"/>
                <a:pathLst>
                  <a:path w="943" h="11">
                    <a:moveTo>
                      <a:pt x="943" y="11"/>
                    </a:moveTo>
                    <a:lnTo>
                      <a:pt x="0"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7" name="Line 20"/>
              <p:cNvSpPr>
                <a:spLocks noChangeShapeType="1"/>
              </p:cNvSpPr>
              <p:nvPr/>
            </p:nvSpPr>
            <p:spPr bwMode="auto">
              <a:xfrm flipH="1">
                <a:off x="6278366" y="1542500"/>
                <a:ext cx="41112" cy="46153"/>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8" name="Freeform 21"/>
              <p:cNvSpPr/>
              <p:nvPr/>
            </p:nvSpPr>
            <p:spPr bwMode="auto">
              <a:xfrm>
                <a:off x="6278366" y="1588653"/>
                <a:ext cx="147090" cy="651265"/>
              </a:xfrm>
              <a:custGeom>
                <a:avLst/>
                <a:gdLst>
                  <a:gd name="T0" fmla="*/ 0 w 161"/>
                  <a:gd name="T1" fmla="*/ 0 h 635"/>
                  <a:gd name="T2" fmla="*/ 107 w 161"/>
                  <a:gd name="T3" fmla="*/ 105 h 635"/>
                  <a:gd name="T4" fmla="*/ 154 w 161"/>
                  <a:gd name="T5" fmla="*/ 271 h 635"/>
                  <a:gd name="T6" fmla="*/ 147 w 161"/>
                  <a:gd name="T7" fmla="*/ 403 h 635"/>
                  <a:gd name="T8" fmla="*/ 121 w 161"/>
                  <a:gd name="T9" fmla="*/ 509 h 635"/>
                  <a:gd name="T10" fmla="*/ 45 w 161"/>
                  <a:gd name="T11" fmla="*/ 635 h 6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1" h="635">
                    <a:moveTo>
                      <a:pt x="0" y="0"/>
                    </a:moveTo>
                    <a:cubicBezTo>
                      <a:pt x="18" y="17"/>
                      <a:pt x="81" y="60"/>
                      <a:pt x="107" y="105"/>
                    </a:cubicBezTo>
                    <a:cubicBezTo>
                      <a:pt x="133" y="150"/>
                      <a:pt x="147" y="221"/>
                      <a:pt x="154" y="271"/>
                    </a:cubicBezTo>
                    <a:cubicBezTo>
                      <a:pt x="161" y="321"/>
                      <a:pt x="153" y="363"/>
                      <a:pt x="147" y="403"/>
                    </a:cubicBezTo>
                    <a:cubicBezTo>
                      <a:pt x="141" y="443"/>
                      <a:pt x="138" y="470"/>
                      <a:pt x="121" y="509"/>
                    </a:cubicBezTo>
                    <a:cubicBezTo>
                      <a:pt x="104" y="548"/>
                      <a:pt x="61" y="609"/>
                      <a:pt x="45" y="635"/>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39" name="Freeform 22"/>
              <p:cNvSpPr/>
              <p:nvPr/>
            </p:nvSpPr>
            <p:spPr bwMode="auto">
              <a:xfrm>
                <a:off x="6319478" y="2239917"/>
                <a:ext cx="39285" cy="39999"/>
              </a:xfrm>
              <a:custGeom>
                <a:avLst/>
                <a:gdLst>
                  <a:gd name="T0" fmla="*/ 0 w 43"/>
                  <a:gd name="T1" fmla="*/ 0 h 39"/>
                  <a:gd name="T2" fmla="*/ 43 w 43"/>
                  <a:gd name="T3" fmla="*/ 39 h 39"/>
                  <a:gd name="T4" fmla="*/ 0 60000 65536"/>
                  <a:gd name="T5" fmla="*/ 0 60000 65536"/>
                </a:gdLst>
                <a:ahLst/>
                <a:cxnLst>
                  <a:cxn ang="T4">
                    <a:pos x="T0" y="T1"/>
                  </a:cxn>
                  <a:cxn ang="T5">
                    <a:pos x="T2" y="T3"/>
                  </a:cxn>
                </a:cxnLst>
                <a:rect l="0" t="0" r="r" b="b"/>
                <a:pathLst>
                  <a:path w="43" h="39">
                    <a:moveTo>
                      <a:pt x="0" y="0"/>
                    </a:moveTo>
                    <a:lnTo>
                      <a:pt x="43" y="39"/>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40" name="Freeform 23"/>
              <p:cNvSpPr/>
              <p:nvPr/>
            </p:nvSpPr>
            <p:spPr bwMode="auto">
              <a:xfrm>
                <a:off x="6382517" y="2144535"/>
                <a:ext cx="42026" cy="41025"/>
              </a:xfrm>
              <a:custGeom>
                <a:avLst/>
                <a:gdLst>
                  <a:gd name="T0" fmla="*/ 0 w 46"/>
                  <a:gd name="T1" fmla="*/ 0 h 40"/>
                  <a:gd name="T2" fmla="*/ 46 w 46"/>
                  <a:gd name="T3" fmla="*/ 40 h 40"/>
                  <a:gd name="T4" fmla="*/ 0 60000 65536"/>
                  <a:gd name="T5" fmla="*/ 0 60000 65536"/>
                </a:gdLst>
                <a:ahLst/>
                <a:cxnLst>
                  <a:cxn ang="T4">
                    <a:pos x="T0" y="T1"/>
                  </a:cxn>
                  <a:cxn ang="T5">
                    <a:pos x="T2" y="T3"/>
                  </a:cxn>
                </a:cxnLst>
                <a:rect l="0" t="0" r="r" b="b"/>
                <a:pathLst>
                  <a:path w="46" h="40">
                    <a:moveTo>
                      <a:pt x="0" y="0"/>
                    </a:moveTo>
                    <a:lnTo>
                      <a:pt x="46" y="4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41" name="Freeform 24"/>
              <p:cNvSpPr/>
              <p:nvPr/>
            </p:nvSpPr>
            <p:spPr bwMode="auto">
              <a:xfrm>
                <a:off x="6402616" y="2007103"/>
                <a:ext cx="64866" cy="28717"/>
              </a:xfrm>
              <a:custGeom>
                <a:avLst/>
                <a:gdLst>
                  <a:gd name="T0" fmla="*/ 0 w 71"/>
                  <a:gd name="T1" fmla="*/ 0 h 28"/>
                  <a:gd name="T2" fmla="*/ 71 w 71"/>
                  <a:gd name="T3" fmla="*/ 28 h 28"/>
                  <a:gd name="T4" fmla="*/ 0 60000 65536"/>
                  <a:gd name="T5" fmla="*/ 0 60000 65536"/>
                </a:gdLst>
                <a:ahLst/>
                <a:cxnLst>
                  <a:cxn ang="T4">
                    <a:pos x="T0" y="T1"/>
                  </a:cxn>
                  <a:cxn ang="T5">
                    <a:pos x="T2" y="T3"/>
                  </a:cxn>
                </a:cxnLst>
                <a:rect l="0" t="0" r="r" b="b"/>
                <a:pathLst>
                  <a:path w="71" h="28">
                    <a:moveTo>
                      <a:pt x="0" y="0"/>
                    </a:moveTo>
                    <a:lnTo>
                      <a:pt x="71" y="28"/>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42" name="Freeform 25"/>
              <p:cNvSpPr/>
              <p:nvPr/>
            </p:nvSpPr>
            <p:spPr bwMode="auto">
              <a:xfrm>
                <a:off x="6402616" y="1750700"/>
                <a:ext cx="58471" cy="24615"/>
              </a:xfrm>
              <a:custGeom>
                <a:avLst/>
                <a:gdLst>
                  <a:gd name="T0" fmla="*/ 0 w 64"/>
                  <a:gd name="T1" fmla="*/ 24 h 24"/>
                  <a:gd name="T2" fmla="*/ 64 w 64"/>
                  <a:gd name="T3" fmla="*/ 0 h 24"/>
                  <a:gd name="T4" fmla="*/ 0 60000 65536"/>
                  <a:gd name="T5" fmla="*/ 0 60000 65536"/>
                </a:gdLst>
                <a:ahLst/>
                <a:cxnLst>
                  <a:cxn ang="T4">
                    <a:pos x="T0" y="T1"/>
                  </a:cxn>
                  <a:cxn ang="T5">
                    <a:pos x="T2" y="T3"/>
                  </a:cxn>
                </a:cxnLst>
                <a:rect l="0" t="0" r="r" b="b"/>
                <a:pathLst>
                  <a:path w="64" h="24">
                    <a:moveTo>
                      <a:pt x="0" y="24"/>
                    </a:moveTo>
                    <a:lnTo>
                      <a:pt x="64"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43" name="Line 26"/>
              <p:cNvSpPr>
                <a:spLocks noChangeShapeType="1"/>
              </p:cNvSpPr>
              <p:nvPr/>
            </p:nvSpPr>
            <p:spPr bwMode="auto">
              <a:xfrm flipV="1">
                <a:off x="6360590" y="1635831"/>
                <a:ext cx="42026" cy="46153"/>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44" name="Freeform 27"/>
              <p:cNvSpPr/>
              <p:nvPr/>
            </p:nvSpPr>
            <p:spPr bwMode="auto">
              <a:xfrm>
                <a:off x="4591857" y="2193765"/>
                <a:ext cx="111459" cy="283069"/>
              </a:xfrm>
              <a:custGeom>
                <a:avLst/>
                <a:gdLst>
                  <a:gd name="T0" fmla="*/ 122 w 122"/>
                  <a:gd name="T1" fmla="*/ 0 h 276"/>
                  <a:gd name="T2" fmla="*/ 20 w 122"/>
                  <a:gd name="T3" fmla="*/ 78 h 276"/>
                  <a:gd name="T4" fmla="*/ 0 w 122"/>
                  <a:gd name="T5" fmla="*/ 276 h 276"/>
                  <a:gd name="T6" fmla="*/ 0 60000 65536"/>
                  <a:gd name="T7" fmla="*/ 0 60000 65536"/>
                  <a:gd name="T8" fmla="*/ 0 60000 65536"/>
                </a:gdLst>
                <a:ahLst/>
                <a:cxnLst>
                  <a:cxn ang="T6">
                    <a:pos x="T0" y="T1"/>
                  </a:cxn>
                  <a:cxn ang="T7">
                    <a:pos x="T2" y="T3"/>
                  </a:cxn>
                  <a:cxn ang="T8">
                    <a:pos x="T4" y="T5"/>
                  </a:cxn>
                </a:cxnLst>
                <a:rect l="0" t="0" r="r" b="b"/>
                <a:pathLst>
                  <a:path w="122" h="276">
                    <a:moveTo>
                      <a:pt x="122" y="0"/>
                    </a:moveTo>
                    <a:cubicBezTo>
                      <a:pt x="105" y="13"/>
                      <a:pt x="40" y="32"/>
                      <a:pt x="20" y="78"/>
                    </a:cubicBezTo>
                    <a:cubicBezTo>
                      <a:pt x="0" y="124"/>
                      <a:pt x="4" y="235"/>
                      <a:pt x="0" y="276"/>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45" name="Freeform 28"/>
              <p:cNvSpPr/>
              <p:nvPr/>
            </p:nvSpPr>
            <p:spPr bwMode="auto">
              <a:xfrm rot="10800000">
                <a:off x="4371678" y="1355838"/>
                <a:ext cx="111459" cy="283069"/>
              </a:xfrm>
              <a:custGeom>
                <a:avLst/>
                <a:gdLst>
                  <a:gd name="T0" fmla="*/ 122 w 122"/>
                  <a:gd name="T1" fmla="*/ 0 h 276"/>
                  <a:gd name="T2" fmla="*/ 20 w 122"/>
                  <a:gd name="T3" fmla="*/ 78 h 276"/>
                  <a:gd name="T4" fmla="*/ 0 w 122"/>
                  <a:gd name="T5" fmla="*/ 276 h 276"/>
                  <a:gd name="T6" fmla="*/ 0 60000 65536"/>
                  <a:gd name="T7" fmla="*/ 0 60000 65536"/>
                  <a:gd name="T8" fmla="*/ 0 60000 65536"/>
                </a:gdLst>
                <a:ahLst/>
                <a:cxnLst>
                  <a:cxn ang="T6">
                    <a:pos x="T0" y="T1"/>
                  </a:cxn>
                  <a:cxn ang="T7">
                    <a:pos x="T2" y="T3"/>
                  </a:cxn>
                  <a:cxn ang="T8">
                    <a:pos x="T4" y="T5"/>
                  </a:cxn>
                </a:cxnLst>
                <a:rect l="0" t="0" r="r" b="b"/>
                <a:pathLst>
                  <a:path w="122" h="276">
                    <a:moveTo>
                      <a:pt x="122" y="0"/>
                    </a:moveTo>
                    <a:cubicBezTo>
                      <a:pt x="105" y="13"/>
                      <a:pt x="40" y="32"/>
                      <a:pt x="20" y="78"/>
                    </a:cubicBezTo>
                    <a:cubicBezTo>
                      <a:pt x="0" y="124"/>
                      <a:pt x="4" y="235"/>
                      <a:pt x="0" y="276"/>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46" name="Freeform 29"/>
              <p:cNvSpPr/>
              <p:nvPr/>
            </p:nvSpPr>
            <p:spPr bwMode="auto">
              <a:xfrm>
                <a:off x="4591857" y="1404042"/>
                <a:ext cx="111459" cy="231789"/>
              </a:xfrm>
              <a:custGeom>
                <a:avLst/>
                <a:gdLst>
                  <a:gd name="T0" fmla="*/ 0 w 122"/>
                  <a:gd name="T1" fmla="*/ 0 h 226"/>
                  <a:gd name="T2" fmla="*/ 7 w 122"/>
                  <a:gd name="T3" fmla="*/ 139 h 226"/>
                  <a:gd name="T4" fmla="*/ 40 w 122"/>
                  <a:gd name="T5" fmla="*/ 206 h 226"/>
                  <a:gd name="T6" fmla="*/ 122 w 122"/>
                  <a:gd name="T7" fmla="*/ 22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 h="226">
                    <a:moveTo>
                      <a:pt x="0" y="0"/>
                    </a:moveTo>
                    <a:cubicBezTo>
                      <a:pt x="1" y="24"/>
                      <a:pt x="0" y="105"/>
                      <a:pt x="7" y="139"/>
                    </a:cubicBezTo>
                    <a:cubicBezTo>
                      <a:pt x="14" y="173"/>
                      <a:pt x="21" y="192"/>
                      <a:pt x="40" y="206"/>
                    </a:cubicBezTo>
                    <a:cubicBezTo>
                      <a:pt x="59" y="220"/>
                      <a:pt x="105" y="222"/>
                      <a:pt x="122" y="226"/>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47" name="Freeform 30"/>
              <p:cNvSpPr/>
              <p:nvPr/>
            </p:nvSpPr>
            <p:spPr bwMode="auto">
              <a:xfrm>
                <a:off x="4371678" y="2193765"/>
                <a:ext cx="110546" cy="263583"/>
              </a:xfrm>
              <a:custGeom>
                <a:avLst/>
                <a:gdLst>
                  <a:gd name="T0" fmla="*/ 116 w 121"/>
                  <a:gd name="T1" fmla="*/ 257 h 257"/>
                  <a:gd name="T2" fmla="*/ 115 w 121"/>
                  <a:gd name="T3" fmla="*/ 87 h 257"/>
                  <a:gd name="T4" fmla="*/ 82 w 121"/>
                  <a:gd name="T5" fmla="*/ 20 h 257"/>
                  <a:gd name="T6" fmla="*/ 0 w 121"/>
                  <a:gd name="T7" fmla="*/ 0 h 2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257">
                    <a:moveTo>
                      <a:pt x="116" y="257"/>
                    </a:moveTo>
                    <a:cubicBezTo>
                      <a:pt x="116" y="230"/>
                      <a:pt x="121" y="126"/>
                      <a:pt x="115" y="87"/>
                    </a:cubicBezTo>
                    <a:cubicBezTo>
                      <a:pt x="109" y="48"/>
                      <a:pt x="101" y="34"/>
                      <a:pt x="82" y="20"/>
                    </a:cubicBezTo>
                    <a:cubicBezTo>
                      <a:pt x="63" y="6"/>
                      <a:pt x="17" y="4"/>
                      <a:pt x="0" y="0"/>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48" name="Freeform 31"/>
              <p:cNvSpPr/>
              <p:nvPr/>
            </p:nvSpPr>
            <p:spPr bwMode="auto">
              <a:xfrm rot="10800000">
                <a:off x="4475829" y="2426579"/>
                <a:ext cx="124250" cy="98459"/>
              </a:xfrm>
              <a:custGeom>
                <a:avLst/>
                <a:gdLst>
                  <a:gd name="T0" fmla="*/ 136 w 136"/>
                  <a:gd name="T1" fmla="*/ 96 h 96"/>
                  <a:gd name="T2" fmla="*/ 130 w 136"/>
                  <a:gd name="T3" fmla="*/ 56 h 96"/>
                  <a:gd name="T4" fmla="*/ 108 w 136"/>
                  <a:gd name="T5" fmla="*/ 22 h 96"/>
                  <a:gd name="T6" fmla="*/ 75 w 136"/>
                  <a:gd name="T7" fmla="*/ 2 h 96"/>
                  <a:gd name="T8" fmla="*/ 42 w 136"/>
                  <a:gd name="T9" fmla="*/ 8 h 96"/>
                  <a:gd name="T10" fmla="*/ 13 w 136"/>
                  <a:gd name="T11" fmla="*/ 43 h 96"/>
                  <a:gd name="T12" fmla="*/ 0 w 136"/>
                  <a:gd name="T13" fmla="*/ 89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 h="96">
                    <a:moveTo>
                      <a:pt x="136" y="96"/>
                    </a:moveTo>
                    <a:cubicBezTo>
                      <a:pt x="135" y="89"/>
                      <a:pt x="135" y="68"/>
                      <a:pt x="130" y="56"/>
                    </a:cubicBezTo>
                    <a:cubicBezTo>
                      <a:pt x="125" y="44"/>
                      <a:pt x="117" y="31"/>
                      <a:pt x="108" y="22"/>
                    </a:cubicBezTo>
                    <a:cubicBezTo>
                      <a:pt x="99" y="13"/>
                      <a:pt x="86" y="4"/>
                      <a:pt x="75" y="2"/>
                    </a:cubicBezTo>
                    <a:cubicBezTo>
                      <a:pt x="64" y="0"/>
                      <a:pt x="52" y="1"/>
                      <a:pt x="42" y="8"/>
                    </a:cubicBezTo>
                    <a:cubicBezTo>
                      <a:pt x="32" y="15"/>
                      <a:pt x="20" y="30"/>
                      <a:pt x="13" y="43"/>
                    </a:cubicBezTo>
                    <a:cubicBezTo>
                      <a:pt x="6" y="56"/>
                      <a:pt x="3" y="79"/>
                      <a:pt x="0" y="89"/>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49" name="Freeform 32"/>
              <p:cNvSpPr/>
              <p:nvPr/>
            </p:nvSpPr>
            <p:spPr bwMode="auto">
              <a:xfrm>
                <a:off x="4481311" y="1309686"/>
                <a:ext cx="116941" cy="108715"/>
              </a:xfrm>
              <a:custGeom>
                <a:avLst/>
                <a:gdLst>
                  <a:gd name="T0" fmla="*/ 128 w 128"/>
                  <a:gd name="T1" fmla="*/ 96 h 106"/>
                  <a:gd name="T2" fmla="*/ 122 w 128"/>
                  <a:gd name="T3" fmla="*/ 56 h 106"/>
                  <a:gd name="T4" fmla="*/ 100 w 128"/>
                  <a:gd name="T5" fmla="*/ 22 h 106"/>
                  <a:gd name="T6" fmla="*/ 67 w 128"/>
                  <a:gd name="T7" fmla="*/ 2 h 106"/>
                  <a:gd name="T8" fmla="*/ 34 w 128"/>
                  <a:gd name="T9" fmla="*/ 8 h 106"/>
                  <a:gd name="T10" fmla="*/ 5 w 128"/>
                  <a:gd name="T11" fmla="*/ 43 h 106"/>
                  <a:gd name="T12" fmla="*/ 2 w 128"/>
                  <a:gd name="T13" fmla="*/ 106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8" h="106">
                    <a:moveTo>
                      <a:pt x="128" y="96"/>
                    </a:moveTo>
                    <a:cubicBezTo>
                      <a:pt x="127" y="89"/>
                      <a:pt x="127" y="68"/>
                      <a:pt x="122" y="56"/>
                    </a:cubicBezTo>
                    <a:cubicBezTo>
                      <a:pt x="117" y="44"/>
                      <a:pt x="109" y="31"/>
                      <a:pt x="100" y="22"/>
                    </a:cubicBezTo>
                    <a:cubicBezTo>
                      <a:pt x="91" y="13"/>
                      <a:pt x="78" y="4"/>
                      <a:pt x="67" y="2"/>
                    </a:cubicBezTo>
                    <a:cubicBezTo>
                      <a:pt x="56" y="0"/>
                      <a:pt x="44" y="1"/>
                      <a:pt x="34" y="8"/>
                    </a:cubicBezTo>
                    <a:cubicBezTo>
                      <a:pt x="24" y="15"/>
                      <a:pt x="10" y="27"/>
                      <a:pt x="5" y="43"/>
                    </a:cubicBezTo>
                    <a:cubicBezTo>
                      <a:pt x="0" y="59"/>
                      <a:pt x="3" y="93"/>
                      <a:pt x="2" y="106"/>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50" name="Freeform 33"/>
              <p:cNvSpPr/>
              <p:nvPr/>
            </p:nvSpPr>
            <p:spPr bwMode="auto">
              <a:xfrm>
                <a:off x="3667291" y="2191713"/>
                <a:ext cx="707128" cy="3077"/>
              </a:xfrm>
              <a:custGeom>
                <a:avLst/>
                <a:gdLst>
                  <a:gd name="T0" fmla="*/ 774 w 774"/>
                  <a:gd name="T1" fmla="*/ 0 h 3"/>
                  <a:gd name="T2" fmla="*/ 0 w 774"/>
                  <a:gd name="T3" fmla="*/ 3 h 3"/>
                  <a:gd name="T4" fmla="*/ 0 60000 65536"/>
                  <a:gd name="T5" fmla="*/ 0 60000 65536"/>
                </a:gdLst>
                <a:ahLst/>
                <a:cxnLst>
                  <a:cxn ang="T4">
                    <a:pos x="T0" y="T1"/>
                  </a:cxn>
                  <a:cxn ang="T5">
                    <a:pos x="T2" y="T3"/>
                  </a:cxn>
                </a:cxnLst>
                <a:rect l="0" t="0" r="r" b="b"/>
                <a:pathLst>
                  <a:path w="774" h="3">
                    <a:moveTo>
                      <a:pt x="774" y="0"/>
                    </a:moveTo>
                    <a:lnTo>
                      <a:pt x="0" y="3"/>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51" name="Line 34"/>
              <p:cNvSpPr>
                <a:spLocks noChangeShapeType="1"/>
              </p:cNvSpPr>
              <p:nvPr/>
            </p:nvSpPr>
            <p:spPr bwMode="auto">
              <a:xfrm flipH="1">
                <a:off x="3667291" y="1635831"/>
                <a:ext cx="70438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52" name="Freeform 35"/>
              <p:cNvSpPr/>
              <p:nvPr/>
            </p:nvSpPr>
            <p:spPr bwMode="auto">
              <a:xfrm>
                <a:off x="3391383" y="1635831"/>
                <a:ext cx="275908" cy="147688"/>
              </a:xfrm>
              <a:custGeom>
                <a:avLst/>
                <a:gdLst>
                  <a:gd name="T0" fmla="*/ 302 w 302"/>
                  <a:gd name="T1" fmla="*/ 0 h 144"/>
                  <a:gd name="T2" fmla="*/ 257 w 302"/>
                  <a:gd name="T3" fmla="*/ 45 h 144"/>
                  <a:gd name="T4" fmla="*/ 166 w 302"/>
                  <a:gd name="T5" fmla="*/ 90 h 144"/>
                  <a:gd name="T6" fmla="*/ 75 w 302"/>
                  <a:gd name="T7" fmla="*/ 136 h 144"/>
                  <a:gd name="T8" fmla="*/ 30 w 302"/>
                  <a:gd name="T9" fmla="*/ 136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 h="144">
                    <a:moveTo>
                      <a:pt x="302" y="0"/>
                    </a:moveTo>
                    <a:cubicBezTo>
                      <a:pt x="291" y="15"/>
                      <a:pt x="280" y="30"/>
                      <a:pt x="257" y="45"/>
                    </a:cubicBezTo>
                    <a:cubicBezTo>
                      <a:pt x="234" y="60"/>
                      <a:pt x="196" y="75"/>
                      <a:pt x="166" y="90"/>
                    </a:cubicBezTo>
                    <a:cubicBezTo>
                      <a:pt x="136" y="105"/>
                      <a:pt x="98" y="128"/>
                      <a:pt x="75" y="136"/>
                    </a:cubicBezTo>
                    <a:cubicBezTo>
                      <a:pt x="52" y="144"/>
                      <a:pt x="0" y="144"/>
                      <a:pt x="30" y="136"/>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53" name="Freeform 36"/>
              <p:cNvSpPr/>
              <p:nvPr/>
            </p:nvSpPr>
            <p:spPr bwMode="auto">
              <a:xfrm>
                <a:off x="1990831" y="1574294"/>
                <a:ext cx="805797" cy="629727"/>
              </a:xfrm>
              <a:custGeom>
                <a:avLst/>
                <a:gdLst>
                  <a:gd name="T0" fmla="*/ 464 w 882"/>
                  <a:gd name="T1" fmla="*/ 0 h 614"/>
                  <a:gd name="T2" fmla="*/ 365 w 882"/>
                  <a:gd name="T3" fmla="*/ 59 h 614"/>
                  <a:gd name="T4" fmla="*/ 279 w 882"/>
                  <a:gd name="T5" fmla="*/ 112 h 614"/>
                  <a:gd name="T6" fmla="*/ 212 w 882"/>
                  <a:gd name="T7" fmla="*/ 179 h 614"/>
                  <a:gd name="T8" fmla="*/ 166 w 882"/>
                  <a:gd name="T9" fmla="*/ 212 h 614"/>
                  <a:gd name="T10" fmla="*/ 106 w 882"/>
                  <a:gd name="T11" fmla="*/ 258 h 614"/>
                  <a:gd name="T12" fmla="*/ 7 w 882"/>
                  <a:gd name="T13" fmla="*/ 318 h 614"/>
                  <a:gd name="T14" fmla="*/ 66 w 882"/>
                  <a:gd name="T15" fmla="*/ 332 h 614"/>
                  <a:gd name="T16" fmla="*/ 157 w 882"/>
                  <a:gd name="T17" fmla="*/ 377 h 614"/>
                  <a:gd name="T18" fmla="*/ 247 w 882"/>
                  <a:gd name="T19" fmla="*/ 468 h 614"/>
                  <a:gd name="T20" fmla="*/ 358 w 882"/>
                  <a:gd name="T21" fmla="*/ 549 h 614"/>
                  <a:gd name="T22" fmla="*/ 520 w 882"/>
                  <a:gd name="T23" fmla="*/ 604 h 614"/>
                  <a:gd name="T24" fmla="*/ 570 w 882"/>
                  <a:gd name="T25" fmla="*/ 609 h 614"/>
                  <a:gd name="T26" fmla="*/ 669 w 882"/>
                  <a:gd name="T27" fmla="*/ 589 h 614"/>
                  <a:gd name="T28" fmla="*/ 762 w 882"/>
                  <a:gd name="T29" fmla="*/ 536 h 614"/>
                  <a:gd name="T30" fmla="*/ 882 w 882"/>
                  <a:gd name="T31" fmla="*/ 422 h 6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82" h="614">
                    <a:moveTo>
                      <a:pt x="464" y="0"/>
                    </a:moveTo>
                    <a:cubicBezTo>
                      <a:pt x="448" y="9"/>
                      <a:pt x="396" y="40"/>
                      <a:pt x="365" y="59"/>
                    </a:cubicBezTo>
                    <a:cubicBezTo>
                      <a:pt x="334" y="78"/>
                      <a:pt x="304" y="92"/>
                      <a:pt x="279" y="112"/>
                    </a:cubicBezTo>
                    <a:cubicBezTo>
                      <a:pt x="254" y="132"/>
                      <a:pt x="231" y="162"/>
                      <a:pt x="212" y="179"/>
                    </a:cubicBezTo>
                    <a:cubicBezTo>
                      <a:pt x="193" y="196"/>
                      <a:pt x="184" y="199"/>
                      <a:pt x="166" y="212"/>
                    </a:cubicBezTo>
                    <a:cubicBezTo>
                      <a:pt x="148" y="225"/>
                      <a:pt x="132" y="240"/>
                      <a:pt x="106" y="258"/>
                    </a:cubicBezTo>
                    <a:cubicBezTo>
                      <a:pt x="80" y="276"/>
                      <a:pt x="14" y="306"/>
                      <a:pt x="7" y="318"/>
                    </a:cubicBezTo>
                    <a:cubicBezTo>
                      <a:pt x="0" y="330"/>
                      <a:pt x="41" y="322"/>
                      <a:pt x="66" y="332"/>
                    </a:cubicBezTo>
                    <a:cubicBezTo>
                      <a:pt x="91" y="342"/>
                      <a:pt x="127" y="354"/>
                      <a:pt x="157" y="377"/>
                    </a:cubicBezTo>
                    <a:cubicBezTo>
                      <a:pt x="187" y="400"/>
                      <a:pt x="214" y="439"/>
                      <a:pt x="247" y="468"/>
                    </a:cubicBezTo>
                    <a:cubicBezTo>
                      <a:pt x="280" y="497"/>
                      <a:pt x="312" y="526"/>
                      <a:pt x="358" y="549"/>
                    </a:cubicBezTo>
                    <a:cubicBezTo>
                      <a:pt x="404" y="572"/>
                      <a:pt x="485" y="594"/>
                      <a:pt x="520" y="604"/>
                    </a:cubicBezTo>
                    <a:cubicBezTo>
                      <a:pt x="555" y="614"/>
                      <a:pt x="545" y="611"/>
                      <a:pt x="570" y="609"/>
                    </a:cubicBezTo>
                    <a:cubicBezTo>
                      <a:pt x="595" y="607"/>
                      <a:pt x="637" y="601"/>
                      <a:pt x="669" y="589"/>
                    </a:cubicBezTo>
                    <a:cubicBezTo>
                      <a:pt x="701" y="577"/>
                      <a:pt x="727" y="564"/>
                      <a:pt x="762" y="536"/>
                    </a:cubicBezTo>
                    <a:cubicBezTo>
                      <a:pt x="797" y="508"/>
                      <a:pt x="857" y="446"/>
                      <a:pt x="882" y="422"/>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grpSp>
            <p:nvGrpSpPr>
              <p:cNvPr id="54" name="Group 37"/>
              <p:cNvGrpSpPr/>
              <p:nvPr/>
            </p:nvGrpSpPr>
            <p:grpSpPr bwMode="auto">
              <a:xfrm>
                <a:off x="4199008" y="1681984"/>
                <a:ext cx="711696" cy="90254"/>
                <a:chOff x="2827" y="754"/>
                <a:chExt cx="779" cy="88"/>
              </a:xfrm>
            </p:grpSpPr>
            <p:sp>
              <p:nvSpPr>
                <p:cNvPr id="85" name="Line 38"/>
                <p:cNvSpPr>
                  <a:spLocks noChangeShapeType="1"/>
                </p:cNvSpPr>
                <p:nvPr/>
              </p:nvSpPr>
              <p:spPr bwMode="auto">
                <a:xfrm>
                  <a:off x="2925" y="754"/>
                  <a:ext cx="681"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86" name="Freeform 39"/>
                <p:cNvSpPr/>
                <p:nvPr/>
              </p:nvSpPr>
              <p:spPr bwMode="auto">
                <a:xfrm>
                  <a:off x="3516" y="754"/>
                  <a:ext cx="90" cy="87"/>
                </a:xfrm>
                <a:custGeom>
                  <a:avLst/>
                  <a:gdLst>
                    <a:gd name="T0" fmla="*/ 90 w 90"/>
                    <a:gd name="T1" fmla="*/ 0 h 87"/>
                    <a:gd name="T2" fmla="*/ 0 w 90"/>
                    <a:gd name="T3" fmla="*/ 87 h 87"/>
                    <a:gd name="T4" fmla="*/ 0 60000 65536"/>
                    <a:gd name="T5" fmla="*/ 0 60000 65536"/>
                  </a:gdLst>
                  <a:ahLst/>
                  <a:cxnLst>
                    <a:cxn ang="T4">
                      <a:pos x="T0" y="T1"/>
                    </a:cxn>
                    <a:cxn ang="T5">
                      <a:pos x="T2" y="T3"/>
                    </a:cxn>
                  </a:cxnLst>
                  <a:rect l="0" t="0" r="r" b="b"/>
                  <a:pathLst>
                    <a:path w="90" h="87">
                      <a:moveTo>
                        <a:pt x="90" y="0"/>
                      </a:moveTo>
                      <a:lnTo>
                        <a:pt x="0" y="87"/>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87" name="Freeform 40"/>
                <p:cNvSpPr/>
                <p:nvPr/>
              </p:nvSpPr>
              <p:spPr bwMode="auto">
                <a:xfrm>
                  <a:off x="2827" y="841"/>
                  <a:ext cx="695" cy="1"/>
                </a:xfrm>
                <a:custGeom>
                  <a:avLst/>
                  <a:gdLst>
                    <a:gd name="T0" fmla="*/ 695 w 695"/>
                    <a:gd name="T1" fmla="*/ 0 h 1"/>
                    <a:gd name="T2" fmla="*/ 0 w 695"/>
                    <a:gd name="T3" fmla="*/ 0 h 1"/>
                    <a:gd name="T4" fmla="*/ 0 60000 65536"/>
                    <a:gd name="T5" fmla="*/ 0 60000 65536"/>
                  </a:gdLst>
                  <a:ahLst/>
                  <a:cxnLst>
                    <a:cxn ang="T4">
                      <a:pos x="T0" y="T1"/>
                    </a:cxn>
                    <a:cxn ang="T5">
                      <a:pos x="T2" y="T3"/>
                    </a:cxn>
                  </a:cxnLst>
                  <a:rect l="0" t="0" r="r" b="b"/>
                  <a:pathLst>
                    <a:path w="695" h="1">
                      <a:moveTo>
                        <a:pt x="695" y="0"/>
                      </a:moveTo>
                      <a:lnTo>
                        <a:pt x="0"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88" name="Freeform 41"/>
                <p:cNvSpPr/>
                <p:nvPr/>
              </p:nvSpPr>
              <p:spPr bwMode="auto">
                <a:xfrm>
                  <a:off x="2827" y="754"/>
                  <a:ext cx="99" cy="87"/>
                </a:xfrm>
                <a:custGeom>
                  <a:avLst/>
                  <a:gdLst>
                    <a:gd name="T0" fmla="*/ 99 w 99"/>
                    <a:gd name="T1" fmla="*/ 0 h 87"/>
                    <a:gd name="T2" fmla="*/ 0 w 99"/>
                    <a:gd name="T3" fmla="*/ 87 h 87"/>
                    <a:gd name="T4" fmla="*/ 0 60000 65536"/>
                    <a:gd name="T5" fmla="*/ 0 60000 65536"/>
                  </a:gdLst>
                  <a:ahLst/>
                  <a:cxnLst>
                    <a:cxn ang="T4">
                      <a:pos x="T0" y="T1"/>
                    </a:cxn>
                    <a:cxn ang="T5">
                      <a:pos x="T2" y="T3"/>
                    </a:cxn>
                  </a:cxnLst>
                  <a:rect l="0" t="0" r="r" b="b"/>
                  <a:pathLst>
                    <a:path w="99" h="87">
                      <a:moveTo>
                        <a:pt x="99" y="0"/>
                      </a:moveTo>
                      <a:lnTo>
                        <a:pt x="0" y="87"/>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grpSp>
          <p:sp>
            <p:nvSpPr>
              <p:cNvPr id="55" name="Freeform 42"/>
              <p:cNvSpPr/>
              <p:nvPr/>
            </p:nvSpPr>
            <p:spPr bwMode="auto">
              <a:xfrm>
                <a:off x="1888508" y="1892234"/>
                <a:ext cx="618509" cy="1026"/>
              </a:xfrm>
              <a:custGeom>
                <a:avLst/>
                <a:gdLst>
                  <a:gd name="T0" fmla="*/ 0 w 677"/>
                  <a:gd name="T1" fmla="*/ 1 h 1"/>
                  <a:gd name="T2" fmla="*/ 677 w 677"/>
                  <a:gd name="T3" fmla="*/ 0 h 1"/>
                  <a:gd name="T4" fmla="*/ 0 60000 65536"/>
                  <a:gd name="T5" fmla="*/ 0 60000 65536"/>
                </a:gdLst>
                <a:ahLst/>
                <a:cxnLst>
                  <a:cxn ang="T4">
                    <a:pos x="T0" y="T1"/>
                  </a:cxn>
                  <a:cxn ang="T5">
                    <a:pos x="T2" y="T3"/>
                  </a:cxn>
                </a:cxnLst>
                <a:rect l="0" t="0" r="r" b="b"/>
                <a:pathLst>
                  <a:path w="677" h="1">
                    <a:moveTo>
                      <a:pt x="0" y="1"/>
                    </a:moveTo>
                    <a:lnTo>
                      <a:pt x="677"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56" name="Oval 43"/>
              <p:cNvSpPr>
                <a:spLocks noChangeArrowheads="1"/>
              </p:cNvSpPr>
              <p:nvPr/>
            </p:nvSpPr>
            <p:spPr bwMode="auto">
              <a:xfrm>
                <a:off x="2507016" y="1821467"/>
                <a:ext cx="41112" cy="139483"/>
              </a:xfrm>
              <a:prstGeom prst="ellipse">
                <a:avLst/>
              </a:pr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57" name="Line 44"/>
              <p:cNvSpPr>
                <a:spLocks noChangeShapeType="1"/>
              </p:cNvSpPr>
              <p:nvPr/>
            </p:nvSpPr>
            <p:spPr bwMode="auto">
              <a:xfrm>
                <a:off x="4537954" y="2100434"/>
                <a:ext cx="0" cy="51178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58" name="Line 45"/>
              <p:cNvSpPr>
                <a:spLocks noChangeShapeType="1"/>
              </p:cNvSpPr>
              <p:nvPr/>
            </p:nvSpPr>
            <p:spPr bwMode="auto">
              <a:xfrm>
                <a:off x="4537954" y="1263533"/>
                <a:ext cx="0" cy="464603"/>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grpSp>
            <p:nvGrpSpPr>
              <p:cNvPr id="59" name="Group 46"/>
              <p:cNvGrpSpPr/>
              <p:nvPr/>
            </p:nvGrpSpPr>
            <p:grpSpPr bwMode="auto">
              <a:xfrm>
                <a:off x="4164291" y="2010180"/>
                <a:ext cx="711696" cy="90254"/>
                <a:chOff x="2827" y="754"/>
                <a:chExt cx="779" cy="88"/>
              </a:xfrm>
            </p:grpSpPr>
            <p:sp>
              <p:nvSpPr>
                <p:cNvPr id="81" name="Line 47"/>
                <p:cNvSpPr>
                  <a:spLocks noChangeShapeType="1"/>
                </p:cNvSpPr>
                <p:nvPr/>
              </p:nvSpPr>
              <p:spPr bwMode="auto">
                <a:xfrm>
                  <a:off x="2925" y="754"/>
                  <a:ext cx="681"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82" name="Freeform 48"/>
                <p:cNvSpPr/>
                <p:nvPr/>
              </p:nvSpPr>
              <p:spPr bwMode="auto">
                <a:xfrm>
                  <a:off x="3516" y="754"/>
                  <a:ext cx="90" cy="87"/>
                </a:xfrm>
                <a:custGeom>
                  <a:avLst/>
                  <a:gdLst>
                    <a:gd name="T0" fmla="*/ 90 w 90"/>
                    <a:gd name="T1" fmla="*/ 0 h 87"/>
                    <a:gd name="T2" fmla="*/ 0 w 90"/>
                    <a:gd name="T3" fmla="*/ 87 h 87"/>
                    <a:gd name="T4" fmla="*/ 0 60000 65536"/>
                    <a:gd name="T5" fmla="*/ 0 60000 65536"/>
                  </a:gdLst>
                  <a:ahLst/>
                  <a:cxnLst>
                    <a:cxn ang="T4">
                      <a:pos x="T0" y="T1"/>
                    </a:cxn>
                    <a:cxn ang="T5">
                      <a:pos x="T2" y="T3"/>
                    </a:cxn>
                  </a:cxnLst>
                  <a:rect l="0" t="0" r="r" b="b"/>
                  <a:pathLst>
                    <a:path w="90" h="87">
                      <a:moveTo>
                        <a:pt x="90" y="0"/>
                      </a:moveTo>
                      <a:lnTo>
                        <a:pt x="0" y="87"/>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83" name="Freeform 49"/>
                <p:cNvSpPr/>
                <p:nvPr/>
              </p:nvSpPr>
              <p:spPr bwMode="auto">
                <a:xfrm>
                  <a:off x="2827" y="841"/>
                  <a:ext cx="695" cy="1"/>
                </a:xfrm>
                <a:custGeom>
                  <a:avLst/>
                  <a:gdLst>
                    <a:gd name="T0" fmla="*/ 695 w 695"/>
                    <a:gd name="T1" fmla="*/ 0 h 1"/>
                    <a:gd name="T2" fmla="*/ 0 w 695"/>
                    <a:gd name="T3" fmla="*/ 0 h 1"/>
                    <a:gd name="T4" fmla="*/ 0 60000 65536"/>
                    <a:gd name="T5" fmla="*/ 0 60000 65536"/>
                  </a:gdLst>
                  <a:ahLst/>
                  <a:cxnLst>
                    <a:cxn ang="T4">
                      <a:pos x="T0" y="T1"/>
                    </a:cxn>
                    <a:cxn ang="T5">
                      <a:pos x="T2" y="T3"/>
                    </a:cxn>
                  </a:cxnLst>
                  <a:rect l="0" t="0" r="r" b="b"/>
                  <a:pathLst>
                    <a:path w="695" h="1">
                      <a:moveTo>
                        <a:pt x="695" y="0"/>
                      </a:moveTo>
                      <a:lnTo>
                        <a:pt x="0"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84" name="Freeform 50"/>
                <p:cNvSpPr/>
                <p:nvPr/>
              </p:nvSpPr>
              <p:spPr bwMode="auto">
                <a:xfrm>
                  <a:off x="2827" y="754"/>
                  <a:ext cx="99" cy="87"/>
                </a:xfrm>
                <a:custGeom>
                  <a:avLst/>
                  <a:gdLst>
                    <a:gd name="T0" fmla="*/ 99 w 99"/>
                    <a:gd name="T1" fmla="*/ 0 h 87"/>
                    <a:gd name="T2" fmla="*/ 0 w 99"/>
                    <a:gd name="T3" fmla="*/ 87 h 87"/>
                    <a:gd name="T4" fmla="*/ 0 60000 65536"/>
                    <a:gd name="T5" fmla="*/ 0 60000 65536"/>
                  </a:gdLst>
                  <a:ahLst/>
                  <a:cxnLst>
                    <a:cxn ang="T4">
                      <a:pos x="T0" y="T1"/>
                    </a:cxn>
                    <a:cxn ang="T5">
                      <a:pos x="T2" y="T3"/>
                    </a:cxn>
                  </a:cxnLst>
                  <a:rect l="0" t="0" r="r" b="b"/>
                  <a:pathLst>
                    <a:path w="99" h="87">
                      <a:moveTo>
                        <a:pt x="99" y="0"/>
                      </a:moveTo>
                      <a:lnTo>
                        <a:pt x="0" y="87"/>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grpSp>
          <p:sp>
            <p:nvSpPr>
              <p:cNvPr id="60" name="Freeform 51"/>
              <p:cNvSpPr/>
              <p:nvPr/>
            </p:nvSpPr>
            <p:spPr bwMode="auto">
              <a:xfrm>
                <a:off x="6419061" y="1885055"/>
                <a:ext cx="65779" cy="2051"/>
              </a:xfrm>
              <a:custGeom>
                <a:avLst/>
                <a:gdLst>
                  <a:gd name="T0" fmla="*/ 0 w 72"/>
                  <a:gd name="T1" fmla="*/ 0 h 2"/>
                  <a:gd name="T2" fmla="*/ 72 w 72"/>
                  <a:gd name="T3" fmla="*/ 2 h 2"/>
                  <a:gd name="T4" fmla="*/ 0 60000 65536"/>
                  <a:gd name="T5" fmla="*/ 0 60000 65536"/>
                </a:gdLst>
                <a:ahLst/>
                <a:cxnLst>
                  <a:cxn ang="T4">
                    <a:pos x="T0" y="T1"/>
                  </a:cxn>
                  <a:cxn ang="T5">
                    <a:pos x="T2" y="T3"/>
                  </a:cxn>
                </a:cxnLst>
                <a:rect l="0" t="0" r="r" b="b"/>
                <a:pathLst>
                  <a:path w="72" h="2">
                    <a:moveTo>
                      <a:pt x="0" y="0"/>
                    </a:moveTo>
                    <a:lnTo>
                      <a:pt x="72" y="2"/>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61" name="Freeform 52"/>
              <p:cNvSpPr/>
              <p:nvPr/>
            </p:nvSpPr>
            <p:spPr bwMode="auto">
              <a:xfrm>
                <a:off x="3418791" y="2007103"/>
                <a:ext cx="248500" cy="186662"/>
              </a:xfrm>
              <a:custGeom>
                <a:avLst/>
                <a:gdLst>
                  <a:gd name="T0" fmla="*/ 272 w 272"/>
                  <a:gd name="T1" fmla="*/ 182 h 182"/>
                  <a:gd name="T2" fmla="*/ 227 w 272"/>
                  <a:gd name="T3" fmla="*/ 136 h 182"/>
                  <a:gd name="T4" fmla="*/ 181 w 272"/>
                  <a:gd name="T5" fmla="*/ 91 h 182"/>
                  <a:gd name="T6" fmla="*/ 0 w 272"/>
                  <a:gd name="T7" fmla="*/ 0 h 1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2" h="182">
                    <a:moveTo>
                      <a:pt x="272" y="182"/>
                    </a:moveTo>
                    <a:cubicBezTo>
                      <a:pt x="257" y="166"/>
                      <a:pt x="242" y="151"/>
                      <a:pt x="227" y="136"/>
                    </a:cubicBezTo>
                    <a:cubicBezTo>
                      <a:pt x="212" y="121"/>
                      <a:pt x="219" y="114"/>
                      <a:pt x="181" y="91"/>
                    </a:cubicBezTo>
                    <a:cubicBezTo>
                      <a:pt x="143" y="68"/>
                      <a:pt x="23" y="15"/>
                      <a:pt x="0" y="0"/>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62" name="Oval 53"/>
              <p:cNvSpPr>
                <a:spLocks noChangeArrowheads="1"/>
              </p:cNvSpPr>
              <p:nvPr/>
            </p:nvSpPr>
            <p:spPr bwMode="auto">
              <a:xfrm>
                <a:off x="3396865" y="1867620"/>
                <a:ext cx="41112" cy="47178"/>
              </a:xfrm>
              <a:prstGeom prst="ellipse">
                <a:avLst/>
              </a:prstGeom>
              <a:solidFill>
                <a:schemeClr val="bg1"/>
              </a:soli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63" name="Oval 54"/>
              <p:cNvSpPr>
                <a:spLocks noChangeArrowheads="1"/>
              </p:cNvSpPr>
              <p:nvPr/>
            </p:nvSpPr>
            <p:spPr bwMode="auto">
              <a:xfrm>
                <a:off x="2940977" y="1867620"/>
                <a:ext cx="41112" cy="47178"/>
              </a:xfrm>
              <a:prstGeom prst="ellipse">
                <a:avLst/>
              </a:prstGeom>
              <a:solidFill>
                <a:schemeClr val="bg1"/>
              </a:soli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64" name="Freeform 55"/>
              <p:cNvSpPr/>
              <p:nvPr/>
            </p:nvSpPr>
            <p:spPr bwMode="auto">
              <a:xfrm>
                <a:off x="2324296" y="1352762"/>
                <a:ext cx="129732" cy="275890"/>
              </a:xfrm>
              <a:custGeom>
                <a:avLst/>
                <a:gdLst>
                  <a:gd name="T0" fmla="*/ 0 w 142"/>
                  <a:gd name="T1" fmla="*/ 269 h 269"/>
                  <a:gd name="T2" fmla="*/ 119 w 142"/>
                  <a:gd name="T3" fmla="*/ 198 h 269"/>
                  <a:gd name="T4" fmla="*/ 139 w 142"/>
                  <a:gd name="T5" fmla="*/ 0 h 269"/>
                  <a:gd name="T6" fmla="*/ 0 60000 65536"/>
                  <a:gd name="T7" fmla="*/ 0 60000 65536"/>
                  <a:gd name="T8" fmla="*/ 0 60000 65536"/>
                </a:gdLst>
                <a:ahLst/>
                <a:cxnLst>
                  <a:cxn ang="T6">
                    <a:pos x="T0" y="T1"/>
                  </a:cxn>
                  <a:cxn ang="T7">
                    <a:pos x="T2" y="T3"/>
                  </a:cxn>
                  <a:cxn ang="T8">
                    <a:pos x="T4" y="T5"/>
                  </a:cxn>
                </a:cxnLst>
                <a:rect l="0" t="0" r="r" b="b"/>
                <a:pathLst>
                  <a:path w="142" h="269">
                    <a:moveTo>
                      <a:pt x="0" y="269"/>
                    </a:moveTo>
                    <a:cubicBezTo>
                      <a:pt x="19" y="257"/>
                      <a:pt x="96" y="243"/>
                      <a:pt x="119" y="198"/>
                    </a:cubicBezTo>
                    <a:cubicBezTo>
                      <a:pt x="142" y="153"/>
                      <a:pt x="135" y="41"/>
                      <a:pt x="139" y="0"/>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65" name="Freeform 56"/>
              <p:cNvSpPr/>
              <p:nvPr/>
            </p:nvSpPr>
            <p:spPr bwMode="auto">
              <a:xfrm>
                <a:off x="2560919" y="1367120"/>
                <a:ext cx="101410" cy="288197"/>
              </a:xfrm>
              <a:custGeom>
                <a:avLst/>
                <a:gdLst>
                  <a:gd name="T0" fmla="*/ 0 w 111"/>
                  <a:gd name="T1" fmla="*/ 0 h 281"/>
                  <a:gd name="T2" fmla="*/ 7 w 111"/>
                  <a:gd name="T3" fmla="*/ 172 h 281"/>
                  <a:gd name="T4" fmla="*/ 40 w 111"/>
                  <a:gd name="T5" fmla="*/ 239 h 281"/>
                  <a:gd name="T6" fmla="*/ 111 w 111"/>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1" h="281">
                    <a:moveTo>
                      <a:pt x="0" y="0"/>
                    </a:moveTo>
                    <a:cubicBezTo>
                      <a:pt x="2" y="29"/>
                      <a:pt x="0" y="132"/>
                      <a:pt x="7" y="172"/>
                    </a:cubicBezTo>
                    <a:cubicBezTo>
                      <a:pt x="14" y="212"/>
                      <a:pt x="23" y="221"/>
                      <a:pt x="40" y="239"/>
                    </a:cubicBezTo>
                    <a:cubicBezTo>
                      <a:pt x="57" y="257"/>
                      <a:pt x="96" y="272"/>
                      <a:pt x="111" y="281"/>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66" name="Freeform 57"/>
              <p:cNvSpPr/>
              <p:nvPr/>
            </p:nvSpPr>
            <p:spPr bwMode="auto">
              <a:xfrm>
                <a:off x="2444891" y="1306609"/>
                <a:ext cx="119682" cy="111792"/>
              </a:xfrm>
              <a:custGeom>
                <a:avLst/>
                <a:gdLst>
                  <a:gd name="T0" fmla="*/ 126 w 131"/>
                  <a:gd name="T1" fmla="*/ 109 h 109"/>
                  <a:gd name="T2" fmla="*/ 128 w 131"/>
                  <a:gd name="T3" fmla="*/ 56 h 109"/>
                  <a:gd name="T4" fmla="*/ 106 w 131"/>
                  <a:gd name="T5" fmla="*/ 22 h 109"/>
                  <a:gd name="T6" fmla="*/ 73 w 131"/>
                  <a:gd name="T7" fmla="*/ 2 h 109"/>
                  <a:gd name="T8" fmla="*/ 40 w 131"/>
                  <a:gd name="T9" fmla="*/ 8 h 109"/>
                  <a:gd name="T10" fmla="*/ 11 w 131"/>
                  <a:gd name="T11" fmla="*/ 43 h 109"/>
                  <a:gd name="T12" fmla="*/ 0 w 131"/>
                  <a:gd name="T13" fmla="*/ 109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1" h="109">
                    <a:moveTo>
                      <a:pt x="126" y="109"/>
                    </a:moveTo>
                    <a:cubicBezTo>
                      <a:pt x="127" y="100"/>
                      <a:pt x="131" y="70"/>
                      <a:pt x="128" y="56"/>
                    </a:cubicBezTo>
                    <a:cubicBezTo>
                      <a:pt x="125" y="42"/>
                      <a:pt x="115" y="31"/>
                      <a:pt x="106" y="22"/>
                    </a:cubicBezTo>
                    <a:cubicBezTo>
                      <a:pt x="97" y="13"/>
                      <a:pt x="84" y="4"/>
                      <a:pt x="73" y="2"/>
                    </a:cubicBezTo>
                    <a:cubicBezTo>
                      <a:pt x="62" y="0"/>
                      <a:pt x="50" y="1"/>
                      <a:pt x="40" y="8"/>
                    </a:cubicBezTo>
                    <a:cubicBezTo>
                      <a:pt x="30" y="15"/>
                      <a:pt x="18" y="26"/>
                      <a:pt x="11" y="43"/>
                    </a:cubicBezTo>
                    <a:cubicBezTo>
                      <a:pt x="4" y="60"/>
                      <a:pt x="2" y="95"/>
                      <a:pt x="0" y="109"/>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67" name="Text Box 58"/>
              <p:cNvSpPr txBox="1">
                <a:spLocks noChangeArrowheads="1"/>
              </p:cNvSpPr>
              <p:nvPr/>
            </p:nvSpPr>
            <p:spPr bwMode="auto">
              <a:xfrm>
                <a:off x="2507930" y="1030719"/>
                <a:ext cx="454975" cy="51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a:t>
                </a:r>
              </a:p>
            </p:txBody>
          </p:sp>
          <p:sp>
            <p:nvSpPr>
              <p:cNvPr id="68" name="Text Box 59"/>
              <p:cNvSpPr txBox="1">
                <a:spLocks noChangeArrowheads="1"/>
              </p:cNvSpPr>
              <p:nvPr/>
            </p:nvSpPr>
            <p:spPr bwMode="auto">
              <a:xfrm>
                <a:off x="1802629" y="1775315"/>
                <a:ext cx="457715" cy="51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_</a:t>
                </a:r>
              </a:p>
            </p:txBody>
          </p:sp>
          <p:sp>
            <p:nvSpPr>
              <p:cNvPr id="69" name="Text Box 60"/>
              <p:cNvSpPr txBox="1">
                <a:spLocks noChangeArrowheads="1"/>
              </p:cNvSpPr>
              <p:nvPr/>
            </p:nvSpPr>
            <p:spPr bwMode="auto">
              <a:xfrm>
                <a:off x="2141576" y="1747989"/>
                <a:ext cx="454060" cy="51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C</a:t>
                </a:r>
              </a:p>
            </p:txBody>
          </p:sp>
          <p:sp>
            <p:nvSpPr>
              <p:cNvPr id="70" name="Text Box 61"/>
              <p:cNvSpPr txBox="1">
                <a:spLocks noChangeArrowheads="1"/>
              </p:cNvSpPr>
              <p:nvPr/>
            </p:nvSpPr>
            <p:spPr bwMode="auto">
              <a:xfrm>
                <a:off x="2669485" y="1920777"/>
                <a:ext cx="453147" cy="51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A</a:t>
                </a:r>
              </a:p>
            </p:txBody>
          </p:sp>
          <p:sp>
            <p:nvSpPr>
              <p:cNvPr id="71" name="Text Box 62"/>
              <p:cNvSpPr txBox="1">
                <a:spLocks noChangeArrowheads="1"/>
              </p:cNvSpPr>
              <p:nvPr/>
            </p:nvSpPr>
            <p:spPr bwMode="auto">
              <a:xfrm>
                <a:off x="3157497" y="1920777"/>
                <a:ext cx="454060" cy="51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B</a:t>
                </a:r>
              </a:p>
            </p:txBody>
          </p:sp>
          <p:sp>
            <p:nvSpPr>
              <p:cNvPr id="72" name="Text Box 63"/>
              <p:cNvSpPr txBox="1">
                <a:spLocks noChangeArrowheads="1"/>
              </p:cNvSpPr>
              <p:nvPr/>
            </p:nvSpPr>
            <p:spPr bwMode="auto">
              <a:xfrm>
                <a:off x="4757424" y="1180629"/>
                <a:ext cx="455888" cy="51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D</a:t>
                </a:r>
              </a:p>
            </p:txBody>
          </p:sp>
          <p:sp>
            <p:nvSpPr>
              <p:cNvPr id="73" name="Text Box 64"/>
              <p:cNvSpPr txBox="1">
                <a:spLocks noChangeArrowheads="1"/>
              </p:cNvSpPr>
              <p:nvPr/>
            </p:nvSpPr>
            <p:spPr bwMode="auto">
              <a:xfrm>
                <a:off x="4787360" y="2074136"/>
                <a:ext cx="454060" cy="51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E</a:t>
                </a:r>
              </a:p>
            </p:txBody>
          </p:sp>
          <p:sp>
            <p:nvSpPr>
              <p:cNvPr id="75" name="Rectangle 66"/>
              <p:cNvSpPr>
                <a:spLocks noChangeArrowheads="1"/>
              </p:cNvSpPr>
              <p:nvPr/>
            </p:nvSpPr>
            <p:spPr bwMode="auto">
              <a:xfrm>
                <a:off x="5448815" y="1635831"/>
                <a:ext cx="166276" cy="557934"/>
              </a:xfrm>
              <a:prstGeom prst="rect">
                <a:avLst/>
              </a:prstGeom>
              <a:solidFill>
                <a:schemeClr val="bg1"/>
              </a:solidFill>
              <a:ln w="25400">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76" name="Freeform 68"/>
              <p:cNvSpPr/>
              <p:nvPr/>
            </p:nvSpPr>
            <p:spPr bwMode="auto">
              <a:xfrm>
                <a:off x="5396740" y="1628652"/>
                <a:ext cx="187288" cy="1026"/>
              </a:xfrm>
              <a:custGeom>
                <a:avLst/>
                <a:gdLst>
                  <a:gd name="T0" fmla="*/ 0 w 205"/>
                  <a:gd name="T1" fmla="*/ 0 h 1"/>
                  <a:gd name="T2" fmla="*/ 205 w 205"/>
                  <a:gd name="T3" fmla="*/ 0 h 1"/>
                  <a:gd name="T4" fmla="*/ 0 60000 65536"/>
                  <a:gd name="T5" fmla="*/ 0 60000 65536"/>
                </a:gdLst>
                <a:ahLst/>
                <a:cxnLst>
                  <a:cxn ang="T4">
                    <a:pos x="T0" y="T1"/>
                  </a:cxn>
                  <a:cxn ang="T5">
                    <a:pos x="T2" y="T3"/>
                  </a:cxn>
                </a:cxnLst>
                <a:rect l="0" t="0" r="r" b="b"/>
                <a:pathLst>
                  <a:path w="205" h="1">
                    <a:moveTo>
                      <a:pt x="0" y="0"/>
                    </a:moveTo>
                    <a:lnTo>
                      <a:pt x="205"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77" name="Text Box 59"/>
              <p:cNvSpPr txBox="1">
                <a:spLocks noChangeArrowheads="1"/>
              </p:cNvSpPr>
              <p:nvPr/>
            </p:nvSpPr>
            <p:spPr bwMode="auto">
              <a:xfrm>
                <a:off x="4571020" y="711666"/>
                <a:ext cx="457715" cy="51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_</a:t>
                </a:r>
              </a:p>
            </p:txBody>
          </p:sp>
          <p:sp>
            <p:nvSpPr>
              <p:cNvPr id="78" name="Text Box 58"/>
              <p:cNvSpPr txBox="1">
                <a:spLocks noChangeArrowheads="1"/>
              </p:cNvSpPr>
              <p:nvPr/>
            </p:nvSpPr>
            <p:spPr bwMode="auto">
              <a:xfrm>
                <a:off x="4574248" y="2197917"/>
                <a:ext cx="454975" cy="51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600" b="1" i="0"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a:t>
                </a:r>
              </a:p>
            </p:txBody>
          </p:sp>
          <p:sp>
            <p:nvSpPr>
              <p:cNvPr id="79" name="Text Box 63"/>
              <p:cNvSpPr txBox="1">
                <a:spLocks noChangeArrowheads="1"/>
              </p:cNvSpPr>
              <p:nvPr/>
            </p:nvSpPr>
            <p:spPr bwMode="auto">
              <a:xfrm>
                <a:off x="6418146" y="1600960"/>
                <a:ext cx="663275" cy="51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600" b="1" i="1"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P</a:t>
                </a:r>
                <a:r>
                  <a:rPr kumimoji="0" lang="en-US" altLang="zh-CN" sz="1600" b="1" i="0" u="none" strike="noStrike" kern="1200" cap="none" spc="0" normalizeH="0" baseline="-25000" noProof="0" dirty="0">
                    <a:ln>
                      <a:noFill/>
                    </a:ln>
                    <a:solidFill>
                      <a:srgbClr val="C00000"/>
                    </a:solidFill>
                    <a:effectLst/>
                    <a:uLnTx/>
                    <a:uFillTx/>
                    <a:latin typeface="Times New Roman" panose="02020603050405020304" pitchFamily="18" charset="0"/>
                    <a:ea typeface="宋体" panose="02010600030101010101" pitchFamily="2" charset="-122"/>
                    <a:cs typeface="+mn-cs"/>
                  </a:rPr>
                  <a:t>1</a:t>
                </a:r>
              </a:p>
            </p:txBody>
          </p:sp>
          <p:sp>
            <p:nvSpPr>
              <p:cNvPr id="80" name="Text Box 63"/>
              <p:cNvSpPr txBox="1">
                <a:spLocks noChangeArrowheads="1"/>
              </p:cNvSpPr>
              <p:nvPr/>
            </p:nvSpPr>
            <p:spPr bwMode="auto">
              <a:xfrm>
                <a:off x="6350936" y="2029850"/>
                <a:ext cx="663275" cy="51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1600" b="1" i="1" u="none"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mn-cs"/>
                  </a:rPr>
                  <a:t>P</a:t>
                </a:r>
                <a:r>
                  <a:rPr kumimoji="0" lang="en-US" altLang="zh-CN" sz="1600" b="1" u="none" strike="noStrike" kern="1200" cap="none" spc="0" normalizeH="0" baseline="-25000" noProof="0" dirty="0">
                    <a:ln>
                      <a:noFill/>
                    </a:ln>
                    <a:solidFill>
                      <a:srgbClr val="C00000"/>
                    </a:solidFill>
                    <a:effectLst/>
                    <a:uLnTx/>
                    <a:uFillTx/>
                    <a:latin typeface="Times New Roman" panose="02020603050405020304" pitchFamily="18" charset="0"/>
                    <a:ea typeface="宋体" panose="02010600030101010101" pitchFamily="2" charset="-122"/>
                    <a:cs typeface="+mn-cs"/>
                  </a:rPr>
                  <a:t>2</a:t>
                </a:r>
              </a:p>
            </p:txBody>
          </p:sp>
        </p:grpSp>
        <p:sp>
          <p:nvSpPr>
            <p:cNvPr id="89" name="Line 67"/>
            <p:cNvSpPr>
              <a:spLocks noChangeShapeType="1"/>
            </p:cNvSpPr>
            <p:nvPr/>
          </p:nvSpPr>
          <p:spPr bwMode="auto">
            <a:xfrm>
              <a:off x="4428736" y="2225492"/>
              <a:ext cx="3895600" cy="0"/>
            </a:xfrm>
            <a:prstGeom prst="line">
              <a:avLst/>
            </a:prstGeom>
            <a:noFill/>
            <a:ln w="38100">
              <a:solidFill>
                <a:srgbClr val="008000">
                  <a:alpha val="74117"/>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endParaRPr>
            </a:p>
          </p:txBody>
        </p:sp>
      </p:grpSp>
      <p:sp>
        <p:nvSpPr>
          <p:cNvPr id="90" name="文本框 89"/>
          <p:cNvSpPr txBox="1"/>
          <p:nvPr/>
        </p:nvSpPr>
        <p:spPr>
          <a:xfrm>
            <a:off x="673127" y="1685833"/>
            <a:ext cx="4572000" cy="1154162"/>
          </a:xfrm>
          <a:prstGeom prst="rect">
            <a:avLst/>
          </a:prstGeom>
          <a:noFill/>
        </p:spPr>
        <p:txBody>
          <a:bodyPr wrap="square">
            <a:spAutoFit/>
          </a:bodyPr>
          <a:lstStyle/>
          <a:p>
            <a:pPr>
              <a:lnSpc>
                <a:spcPct val="150000"/>
              </a:lnSpc>
            </a:pP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汤姆孙阴极射线实验</a:t>
            </a: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(1897</a:t>
            </a:r>
            <a:r>
              <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400" dirty="0">
                <a:latin typeface="华文行楷" panose="02010800040101010101" pitchFamily="2" charset="-122"/>
                <a:ea typeface="华文行楷" panose="02010800040101010101" pitchFamily="2" charset="-122"/>
                <a:cs typeface="Times New Roman" panose="02020603050405020304" pitchFamily="18" charset="0"/>
              </a:rPr>
              <a:t>发现电子，测得</a:t>
            </a:r>
            <a:r>
              <a:rPr lang="zh-CN" altLang="en-US" sz="2400">
                <a:latin typeface="华文行楷" panose="02010800040101010101" pitchFamily="2" charset="-122"/>
                <a:ea typeface="华文行楷" panose="02010800040101010101" pitchFamily="2" charset="-122"/>
                <a:cs typeface="Times New Roman" panose="02020603050405020304" pitchFamily="18" charset="0"/>
              </a:rPr>
              <a:t>电子的荷质</a:t>
            </a:r>
            <a:r>
              <a:rPr lang="zh-CN" altLang="en-US" sz="2400" dirty="0">
                <a:latin typeface="华文行楷" panose="02010800040101010101" pitchFamily="2" charset="-122"/>
                <a:ea typeface="华文行楷" panose="02010800040101010101" pitchFamily="2" charset="-122"/>
                <a:cs typeface="Times New Roman" panose="02020603050405020304" pitchFamily="18" charset="0"/>
              </a:rPr>
              <a:t>比</a:t>
            </a:r>
            <a:endParaRPr lang="zh-CN" altLang="en-US" sz="2400" dirty="0">
              <a:latin typeface="华文行楷" panose="02010800040101010101" pitchFamily="2" charset="-122"/>
              <a:ea typeface="华文行楷" panose="02010800040101010101" pitchFamily="2" charset="-122"/>
            </a:endParaRPr>
          </a:p>
        </p:txBody>
      </p:sp>
      <p:sp>
        <p:nvSpPr>
          <p:cNvPr id="91" name="文本框 90"/>
          <p:cNvSpPr txBox="1"/>
          <p:nvPr/>
        </p:nvSpPr>
        <p:spPr>
          <a:xfrm>
            <a:off x="609315" y="3248241"/>
            <a:ext cx="4572000" cy="1154162"/>
          </a:xfrm>
          <a:prstGeom prst="rect">
            <a:avLst/>
          </a:prstGeom>
          <a:noFill/>
        </p:spPr>
        <p:txBody>
          <a:bodyPr wrap="square">
            <a:spAutoFit/>
          </a:bodyPr>
          <a:lstStyle/>
          <a:p>
            <a:pPr>
              <a:lnSpc>
                <a:spcPct val="150000"/>
              </a:lnSpc>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密立根“油滴实验”</a:t>
            </a:r>
            <a:r>
              <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(1910)</a:t>
            </a: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400" dirty="0">
                <a:latin typeface="华文行楷" panose="02010800040101010101" pitchFamily="2" charset="-122"/>
                <a:ea typeface="华文行楷" panose="02010800040101010101" pitchFamily="2" charset="-122"/>
                <a:cs typeface="Times New Roman" panose="02020603050405020304" pitchFamily="18" charset="0"/>
              </a:rPr>
              <a:t>测得电子电荷→推出电子质量</a:t>
            </a:r>
            <a:endParaRPr kumimoji="0" lang="en-US" altLang="zh-CN" sz="2400" b="1" i="0" u="none" strike="noStrike" kern="1200" cap="none" spc="0" normalizeH="0" baseline="0" noProof="0" dirty="0">
              <a:ln>
                <a:noFill/>
              </a:ln>
              <a:effectLst/>
              <a:uLnTx/>
              <a:uFillTx/>
              <a:latin typeface="华文行楷" panose="02010800040101010101" pitchFamily="2" charset="-122"/>
              <a:ea typeface="华文行楷" panose="02010800040101010101" pitchFamily="2" charset="-122"/>
              <a:cs typeface="Times New Roman" panose="02020603050405020304" pitchFamily="18" charset="0"/>
            </a:endParaRPr>
          </a:p>
        </p:txBody>
      </p:sp>
      <p:pic>
        <p:nvPicPr>
          <p:cNvPr id="92" name="Picture 6" descr="millikan_oildr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321" y="3108008"/>
            <a:ext cx="3069364" cy="160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7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08" t="9823" b="9092"/>
          <a:stretch>
            <a:fillRect/>
          </a:stretch>
        </p:blipFill>
        <p:spPr bwMode="auto">
          <a:xfrm>
            <a:off x="5713256" y="4797152"/>
            <a:ext cx="2405199" cy="201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文本框 93"/>
          <p:cNvSpPr txBox="1"/>
          <p:nvPr/>
        </p:nvSpPr>
        <p:spPr>
          <a:xfrm>
            <a:off x="609315" y="5013176"/>
            <a:ext cx="4572000" cy="1154162"/>
          </a:xfrm>
          <a:prstGeom prst="rect">
            <a:avLst/>
          </a:prstGeom>
          <a:noFill/>
        </p:spPr>
        <p:txBody>
          <a:bodyPr wrap="square">
            <a:spAutoFit/>
          </a:bodyPr>
          <a:lstStyle/>
          <a:p>
            <a:pPr>
              <a:lnSpc>
                <a:spcPct val="150000"/>
              </a:lnSpc>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卢瑟福</a:t>
            </a:r>
            <a:r>
              <a:rPr kumimoji="0" lang="el-GR" altLang="zh-CN"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α</a:t>
            </a:r>
            <a:r>
              <a:rPr kumimoji="0" lang="zh-CN"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粒子散射实验</a:t>
            </a:r>
            <a:r>
              <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(1909)</a:t>
            </a:r>
            <a:r>
              <a:rPr kumimoji="0" lang="zh-CN" altLang="en-US"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400" dirty="0">
                <a:latin typeface="华文行楷" panose="02010800040101010101" pitchFamily="2" charset="-122"/>
                <a:ea typeface="华文行楷" panose="02010800040101010101" pitchFamily="2" charset="-122"/>
                <a:cs typeface="Times New Roman" panose="02020603050405020304" pitchFamily="18" charset="0"/>
              </a:rPr>
              <a:t>确定原子核大小</a:t>
            </a:r>
            <a:endParaRPr kumimoji="0" lang="en-US" altLang="zh-CN" sz="2400" b="1" i="0" u="none" strike="noStrike" kern="1200" cap="none" spc="0" normalizeH="0" baseline="0" noProof="0" dirty="0">
              <a:ln>
                <a:noFill/>
              </a:ln>
              <a:effectLst/>
              <a:uLnTx/>
              <a:uFillTx/>
              <a:latin typeface="华文行楷" panose="02010800040101010101" pitchFamily="2" charset="-122"/>
              <a:ea typeface="华文行楷" panose="02010800040101010101" pitchFamily="2"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1115616" y="5301208"/>
            <a:ext cx="6876151" cy="830997"/>
          </a:xfrm>
          <a:prstGeom prst="rect">
            <a:avLst/>
          </a:prstGeom>
          <a:solidFill>
            <a:srgbClr val="FFFF99"/>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原子的半径都约为</a:t>
            </a:r>
            <a:r>
              <a:rPr kumimoji="0" lang="en-US" altLang="zh-CN" sz="2400" b="1" i="0"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10</a:t>
            </a:r>
            <a:r>
              <a:rPr kumimoji="0" lang="en-US" altLang="zh-CN" sz="2400" b="1" i="0" u="none" strike="noStrike" kern="1200" cap="none" spc="0" normalizeH="0" baseline="30000" noProof="0" dirty="0">
                <a:ln>
                  <a:noFill/>
                </a:ln>
                <a:solidFill>
                  <a:srgbClr val="0000FF"/>
                </a:solidFill>
                <a:effectLst/>
                <a:uLnTx/>
                <a:uFillTx/>
                <a:ea typeface="宋体" panose="02010600030101010101" pitchFamily="2" charset="-122"/>
                <a:cs typeface="Arial" panose="020B0604020202020204" pitchFamily="34" charset="0"/>
              </a:rPr>
              <a:t>-10 </a:t>
            </a:r>
            <a:r>
              <a:rPr kumimoji="0" lang="en-US" altLang="zh-CN" sz="2400" b="1" i="0"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m</a:t>
            </a:r>
            <a:r>
              <a:rPr kumimoji="0" lang="zh-CN" altLang="en-US" sz="2400" b="1" i="0"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，即埃（</a:t>
            </a:r>
            <a:r>
              <a:rPr kumimoji="0" lang="en-US" altLang="zh-CN" sz="2400" b="1" i="0"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Å</a:t>
            </a:r>
            <a:r>
              <a:rPr kumimoji="0" lang="zh-CN" altLang="en-US" sz="2400" b="1" i="0"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）的量级</a:t>
            </a:r>
            <a:r>
              <a:rPr lang="zh-CN" altLang="en-US" sz="2400" dirty="0">
                <a:solidFill>
                  <a:srgbClr val="0000FF"/>
                </a:solidFill>
                <a:ea typeface="宋体" panose="02010600030101010101" pitchFamily="2" charset="-122"/>
                <a:cs typeface="Arial" panose="020B0604020202020204" pitchFamily="34" charset="0"/>
              </a:rPr>
              <a:t>。</a:t>
            </a:r>
            <a:endParaRPr kumimoji="0" lang="en-US" altLang="zh-CN" sz="2400" b="1" i="0"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endParaRPr>
          </a:p>
          <a:p>
            <a:pPr lvl="0" fontAlgn="auto">
              <a:spcBef>
                <a:spcPts val="0"/>
              </a:spcBef>
              <a:spcAft>
                <a:spcPts val="0"/>
              </a:spcAft>
              <a:defRPr/>
            </a:pPr>
            <a:r>
              <a:rPr lang="en-US" altLang="zh-CN" sz="2400" dirty="0">
                <a:solidFill>
                  <a:srgbClr val="0000FF"/>
                </a:solidFill>
                <a:ea typeface="宋体" panose="02010600030101010101" pitchFamily="2" charset="-122"/>
                <a:cs typeface="Arial" panose="020B0604020202020204" pitchFamily="34" charset="0"/>
              </a:rPr>
              <a:t>1 Å = 0.1</a:t>
            </a:r>
            <a:r>
              <a:rPr lang="en-US" altLang="zh-CN" sz="2400" baseline="30000" dirty="0">
                <a:solidFill>
                  <a:srgbClr val="0000FF"/>
                </a:solidFill>
                <a:ea typeface="宋体" panose="02010600030101010101" pitchFamily="2" charset="-122"/>
                <a:cs typeface="Arial" panose="020B0604020202020204" pitchFamily="34" charset="0"/>
              </a:rPr>
              <a:t> </a:t>
            </a:r>
            <a:r>
              <a:rPr lang="en-US" altLang="zh-CN" sz="2400" dirty="0">
                <a:solidFill>
                  <a:srgbClr val="0000FF"/>
                </a:solidFill>
                <a:ea typeface="宋体" panose="02010600030101010101" pitchFamily="2" charset="-122"/>
                <a:cs typeface="Arial" panose="020B0604020202020204" pitchFamily="34" charset="0"/>
              </a:rPr>
              <a:t>nm = 10</a:t>
            </a:r>
            <a:r>
              <a:rPr lang="en-US" altLang="zh-CN" sz="2400" baseline="30000" dirty="0">
                <a:solidFill>
                  <a:srgbClr val="0000FF"/>
                </a:solidFill>
                <a:ea typeface="宋体" panose="02010600030101010101" pitchFamily="2" charset="-122"/>
                <a:cs typeface="Arial" panose="020B0604020202020204" pitchFamily="34" charset="0"/>
              </a:rPr>
              <a:t>-10 </a:t>
            </a:r>
            <a:r>
              <a:rPr lang="en-US" altLang="zh-CN" sz="2400" dirty="0">
                <a:solidFill>
                  <a:srgbClr val="0000FF"/>
                </a:solidFill>
                <a:ea typeface="宋体" panose="02010600030101010101" pitchFamily="2" charset="-122"/>
                <a:cs typeface="Arial" panose="020B0604020202020204" pitchFamily="34" charset="0"/>
              </a:rPr>
              <a:t>m</a:t>
            </a:r>
            <a:r>
              <a:rPr kumimoji="0" lang="zh-CN" altLang="en-US" sz="2400" b="1" i="0" u="none" strike="noStrike" kern="1200" cap="none" spc="0" normalizeH="0" baseline="0" noProof="0" dirty="0">
                <a:ln>
                  <a:noFill/>
                </a:ln>
                <a:solidFill>
                  <a:srgbClr val="0000FF"/>
                </a:solidFill>
                <a:effectLst/>
                <a:uLnTx/>
                <a:uFillTx/>
                <a:ea typeface="宋体" panose="02010600030101010101" pitchFamily="2" charset="-122"/>
                <a:cs typeface="Arial" panose="020B0604020202020204" pitchFamily="34" charset="0"/>
              </a:rPr>
              <a:t>。</a:t>
            </a:r>
            <a:endParaRPr kumimoji="0" lang="zh-CN" altLang="en-US" sz="2400" b="1" i="0" u="none" strike="noStrike" kern="1200" cap="none" spc="0" normalizeH="0" baseline="0" noProof="0" dirty="0">
              <a:ln>
                <a:noFill/>
              </a:ln>
              <a:solidFill>
                <a:srgbClr val="3333CC"/>
              </a:solidFill>
              <a:effectLst/>
              <a:uLnTx/>
              <a:uFillTx/>
              <a:ea typeface="宋体" panose="02010600030101010101" pitchFamily="2" charset="-122"/>
              <a:cs typeface="Arial" panose="020B0604020202020204" pitchFamily="34" charset="0"/>
            </a:endParaRPr>
          </a:p>
        </p:txBody>
      </p:sp>
      <p:graphicFrame>
        <p:nvGraphicFramePr>
          <p:cNvPr id="3" name="Group 10"/>
          <p:cNvGraphicFramePr>
            <a:graphicFrameLocks noGrp="1"/>
          </p:cNvGraphicFramePr>
          <p:nvPr/>
        </p:nvGraphicFramePr>
        <p:xfrm>
          <a:off x="2051720" y="2371525"/>
          <a:ext cx="4824412" cy="2490789"/>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150937">
                  <a:extLst>
                    <a:ext uri="{9D8B030D-6E8A-4147-A177-3AD203B41FA5}">
                      <a16:colId xmlns:a16="http://schemas.microsoft.com/office/drawing/2014/main" val="20003"/>
                    </a:ext>
                  </a:extLst>
                </a:gridCol>
              </a:tblGrid>
              <a:tr h="639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元素</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摩尔质量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质量密度</a:t>
                      </a:r>
                      <a:r>
                        <a:rPr kumimoji="0" lang="el-GR"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ρ</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/(g/cm</a:t>
                      </a:r>
                      <a:r>
                        <a:rPr kumimoji="0" lang="en-US" altLang="zh-CN" sz="1800" b="1" i="0" u="none" strike="noStrike" cap="none" normalizeH="0" baseline="30000">
                          <a:ln>
                            <a:noFill/>
                          </a:ln>
                          <a:solidFill>
                            <a:schemeClr val="tx1"/>
                          </a:solidFill>
                          <a:effectLst/>
                          <a:latin typeface="宋体" panose="02010600030101010101" pitchFamily="2" charset="-122"/>
                          <a:ea typeface="宋体" panose="02010600030101010101" pitchFamily="2" charset="-122"/>
                        </a:rPr>
                        <a:t>3</a:t>
                      </a:r>
                      <a:r>
                        <a:rPr kumimoji="0"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a:t>
                      </a:r>
                      <a:endParaRPr kumimoji="0" lang="el-GR"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原子半径</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r/nm</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5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Li</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0.16</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Al</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0.16</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Cu</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63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0.14</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S</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32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0.18</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671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Pb</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11.34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0.19</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矩形 3"/>
          <p:cNvSpPr/>
          <p:nvPr/>
        </p:nvSpPr>
        <p:spPr>
          <a:xfrm>
            <a:off x="1115616" y="1556792"/>
            <a:ext cx="6340207"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依此可以算出不同原子的半径，如下表所示：</a:t>
            </a:r>
          </a:p>
        </p:txBody>
      </p:sp>
      <p:sp>
        <p:nvSpPr>
          <p:cNvPr id="5"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原子的大小</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小结</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2"/>
          <p:cNvSpPr txBox="1">
            <a:spLocks noChangeArrowheads="1"/>
          </p:cNvSpPr>
          <p:nvPr/>
        </p:nvSpPr>
        <p:spPr>
          <a:xfrm>
            <a:off x="656908" y="973062"/>
            <a:ext cx="5499268" cy="102213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r>
              <a:rPr lang="zh-CN" altLang="en-US" sz="2800" b="1" dirty="0">
                <a:solidFill>
                  <a:srgbClr val="FF0000"/>
                </a:solidFill>
                <a:latin typeface="微软雅黑" panose="020B0503020204020204" pitchFamily="34" charset="-122"/>
                <a:ea typeface="微软雅黑" panose="020B0503020204020204" pitchFamily="34" charset="-122"/>
              </a:rPr>
              <a:t>两个模型：</a:t>
            </a:r>
          </a:p>
        </p:txBody>
      </p:sp>
      <p:sp>
        <p:nvSpPr>
          <p:cNvPr id="12" name="Rectangle 3"/>
          <p:cNvSpPr txBox="1">
            <a:spLocks noChangeArrowheads="1"/>
          </p:cNvSpPr>
          <p:nvPr/>
        </p:nvSpPr>
        <p:spPr>
          <a:xfrm>
            <a:off x="626189" y="1510828"/>
            <a:ext cx="6199620" cy="501451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b="1" dirty="0">
                <a:solidFill>
                  <a:srgbClr val="0000FF"/>
                </a:solidFill>
                <a:latin typeface="隶书" panose="02010509060101010101" pitchFamily="49" charset="-122"/>
                <a:ea typeface="隶书" panose="02010509060101010101" pitchFamily="49" charset="-122"/>
                <a:cs typeface="Times New Roman" panose="02020603050405020304" pitchFamily="18" charset="0"/>
              </a:rPr>
              <a:t>汤姆孙原子模型</a:t>
            </a:r>
            <a:r>
              <a:rPr lang="zh-CN" altLang="en-US" sz="2800" b="1" dirty="0">
                <a:solidFill>
                  <a:srgbClr val="0000FF"/>
                </a:solidFill>
                <a:latin typeface="隶书" panose="02010509060101010101" pitchFamily="49" charset="-122"/>
                <a:ea typeface="隶书" panose="02010509060101010101" pitchFamily="49" charset="-122"/>
              </a:rPr>
              <a:t> </a:t>
            </a:r>
          </a:p>
          <a:p>
            <a:pPr algn="just">
              <a:buFontTx/>
              <a:buNone/>
            </a:pPr>
            <a:r>
              <a:rPr lang="zh-CN" altLang="en-US" sz="2800" b="1" dirty="0">
                <a:solidFill>
                  <a:srgbClr val="800000"/>
                </a:solidFill>
                <a:latin typeface="隶书" panose="02010509060101010101" pitchFamily="49" charset="-122"/>
                <a:ea typeface="隶书" panose="02010509060101010101" pitchFamily="49" charset="-122"/>
              </a:rPr>
              <a:t>	</a:t>
            </a:r>
            <a:r>
              <a:rPr lang="zh-CN" altLang="en-US" sz="2800" b="1" dirty="0">
                <a:latin typeface="隶书" panose="02010509060101010101" pitchFamily="49" charset="-122"/>
                <a:ea typeface="隶书" panose="02010509060101010101" pitchFamily="49" charset="-122"/>
              </a:rPr>
              <a:t>正电荷均匀分布在整个原子球体内</a:t>
            </a:r>
          </a:p>
          <a:p>
            <a:pPr algn="just">
              <a:buFontTx/>
              <a:buNone/>
            </a:pPr>
            <a:r>
              <a:rPr lang="zh-CN" altLang="en-US" sz="2800" b="1" dirty="0">
                <a:latin typeface="隶书" panose="02010509060101010101" pitchFamily="49" charset="-122"/>
                <a:ea typeface="隶书" panose="02010509060101010101" pitchFamily="49" charset="-122"/>
              </a:rPr>
              <a:t>	</a:t>
            </a:r>
            <a:r>
              <a:rPr lang="zh-CN" altLang="en-US" sz="2800" b="1" dirty="0">
                <a:latin typeface="隶书" panose="02010509060101010101" pitchFamily="49" charset="-122"/>
                <a:ea typeface="隶书" panose="02010509060101010101" pitchFamily="49" charset="-122"/>
                <a:cs typeface="Times New Roman" panose="02020603050405020304" pitchFamily="18" charset="0"/>
              </a:rPr>
              <a:t>电子镶嵌在其中（同心球壳上）。</a:t>
            </a:r>
            <a:r>
              <a:rPr lang="zh-CN" altLang="en-US" sz="2800" b="1" dirty="0">
                <a:latin typeface="隶书" panose="02010509060101010101" pitchFamily="49" charset="-122"/>
                <a:ea typeface="隶书" panose="02010509060101010101" pitchFamily="49" charset="-122"/>
              </a:rPr>
              <a:t> </a:t>
            </a:r>
          </a:p>
          <a:p>
            <a:pPr algn="just"/>
            <a:endParaRPr lang="zh-CN" altLang="en-US" sz="2800" b="1" dirty="0">
              <a:latin typeface="隶书" panose="02010509060101010101" pitchFamily="49" charset="-122"/>
              <a:ea typeface="隶书" panose="02010509060101010101" pitchFamily="49" charset="-122"/>
            </a:endParaRPr>
          </a:p>
          <a:p>
            <a:pPr algn="just"/>
            <a:r>
              <a:rPr lang="zh-CN" altLang="en-US" sz="2800" b="1" dirty="0">
                <a:solidFill>
                  <a:srgbClr val="0000FF"/>
                </a:solidFill>
                <a:latin typeface="隶书" panose="02010509060101010101" pitchFamily="49" charset="-122"/>
                <a:ea typeface="隶书" panose="02010509060101010101" pitchFamily="49" charset="-122"/>
              </a:rPr>
              <a:t>卢瑟福的核型结构模型</a:t>
            </a:r>
          </a:p>
          <a:p>
            <a:pPr marL="360045" lvl="1" indent="0" algn="just">
              <a:buFontTx/>
              <a:buNone/>
            </a:pPr>
            <a:r>
              <a:rPr lang="zh-CN" altLang="en-US" dirty="0">
                <a:effectLst>
                  <a:outerShdw blurRad="38100" dist="38100" dir="2700000" algn="tl">
                    <a:srgbClr val="C0C0C0"/>
                  </a:outerShdw>
                </a:effectLst>
                <a:latin typeface="隶书" panose="02010509060101010101" pitchFamily="49" charset="-122"/>
                <a:ea typeface="隶书" panose="02010509060101010101" pitchFamily="49" charset="-122"/>
              </a:rPr>
              <a:t>原子是由带正电的原子核和核外作轨道运动的电子组成</a:t>
            </a:r>
            <a:r>
              <a:rPr lang="en-US" altLang="zh-CN" dirty="0">
                <a:effectLst>
                  <a:outerShdw blurRad="38100" dist="38100" dir="2700000" algn="tl">
                    <a:srgbClr val="C0C0C0"/>
                  </a:outerShdw>
                </a:effectLst>
                <a:latin typeface="隶书" panose="02010509060101010101" pitchFamily="49" charset="-122"/>
                <a:ea typeface="隶书" panose="02010509060101010101" pitchFamily="49" charset="-122"/>
              </a:rPr>
              <a:t>,</a:t>
            </a:r>
            <a:r>
              <a:rPr lang="zh-CN" altLang="en-US" dirty="0">
                <a:effectLst>
                  <a:outerShdw blurRad="38100" dist="38100" dir="2700000" algn="tl">
                    <a:srgbClr val="C0C0C0"/>
                  </a:outerShdw>
                </a:effectLst>
                <a:latin typeface="隶书" panose="02010509060101010101" pitchFamily="49" charset="-122"/>
                <a:ea typeface="隶书" panose="02010509060101010101" pitchFamily="49" charset="-122"/>
              </a:rPr>
              <a:t>原子核的体积极小但质量很大</a:t>
            </a:r>
            <a:r>
              <a:rPr lang="en-US" altLang="zh-CN" dirty="0">
                <a:effectLst>
                  <a:outerShdw blurRad="38100" dist="38100" dir="2700000" algn="tl">
                    <a:srgbClr val="C0C0C0"/>
                  </a:outerShdw>
                </a:effectLst>
                <a:latin typeface="隶书" panose="02010509060101010101" pitchFamily="49" charset="-122"/>
                <a:ea typeface="隶书" panose="02010509060101010101" pitchFamily="49" charset="-122"/>
              </a:rPr>
              <a:t>,</a:t>
            </a:r>
            <a:r>
              <a:rPr lang="zh-CN" altLang="en-US" dirty="0">
                <a:effectLst>
                  <a:outerShdw blurRad="38100" dist="38100" dir="2700000" algn="tl">
                    <a:srgbClr val="C0C0C0"/>
                  </a:outerShdw>
                </a:effectLst>
                <a:latin typeface="隶书" panose="02010509060101010101" pitchFamily="49" charset="-122"/>
                <a:ea typeface="隶书" panose="02010509060101010101" pitchFamily="49" charset="-122"/>
              </a:rPr>
              <a:t>几乎等于整个原子的质量</a:t>
            </a:r>
            <a:r>
              <a:rPr lang="en-US" altLang="zh-CN" dirty="0">
                <a:effectLst>
                  <a:outerShdw blurRad="38100" dist="38100" dir="2700000" algn="tl">
                    <a:srgbClr val="C0C0C0"/>
                  </a:outerShdw>
                </a:effectLst>
                <a:latin typeface="隶书" panose="02010509060101010101" pitchFamily="49" charset="-122"/>
                <a:ea typeface="隶书" panose="02010509060101010101" pitchFamily="49" charset="-122"/>
              </a:rPr>
              <a:t>,</a:t>
            </a:r>
            <a:r>
              <a:rPr lang="zh-CN" altLang="en-US" dirty="0">
                <a:effectLst>
                  <a:outerShdw blurRad="38100" dist="38100" dir="2700000" algn="tl">
                    <a:srgbClr val="C0C0C0"/>
                  </a:outerShdw>
                </a:effectLst>
                <a:latin typeface="隶书" panose="02010509060101010101" pitchFamily="49" charset="-122"/>
                <a:ea typeface="隶书" panose="02010509060101010101" pitchFamily="49" charset="-122"/>
              </a:rPr>
              <a:t>正常情况下核外有</a:t>
            </a:r>
            <a:r>
              <a:rPr lang="en-US" altLang="zh-CN" dirty="0">
                <a:effectLst>
                  <a:outerShdw blurRad="38100" dist="38100" dir="2700000" algn="tl">
                    <a:srgbClr val="C0C0C0"/>
                  </a:outerShdw>
                </a:effectLst>
                <a:latin typeface="隶书" panose="02010509060101010101" pitchFamily="49" charset="-122"/>
                <a:ea typeface="隶书" panose="02010509060101010101" pitchFamily="49" charset="-122"/>
              </a:rPr>
              <a:t>Z</a:t>
            </a:r>
            <a:r>
              <a:rPr lang="zh-CN" altLang="en-US" dirty="0">
                <a:effectLst>
                  <a:outerShdw blurRad="38100" dist="38100" dir="2700000" algn="tl">
                    <a:srgbClr val="C0C0C0"/>
                  </a:outerShdw>
                </a:effectLst>
                <a:latin typeface="隶书" panose="02010509060101010101" pitchFamily="49" charset="-122"/>
                <a:ea typeface="隶书" panose="02010509060101010101" pitchFamily="49" charset="-122"/>
              </a:rPr>
              <a:t>个电子围绕它运动。</a:t>
            </a:r>
          </a:p>
          <a:p>
            <a:pPr marL="0" indent="0" algn="just">
              <a:buFont typeface="Arial" panose="020B0604020202020204" pitchFamily="34" charset="0"/>
              <a:buNone/>
            </a:pPr>
            <a:endParaRPr lang="zh-CN" altLang="en-US" sz="2800" b="1" dirty="0">
              <a:latin typeface="隶书" panose="02010509060101010101" pitchFamily="49" charset="-122"/>
              <a:ea typeface="隶书" panose="02010509060101010101" pitchFamily="49" charset="-122"/>
            </a:endParaRPr>
          </a:p>
        </p:txBody>
      </p:sp>
      <p:grpSp>
        <p:nvGrpSpPr>
          <p:cNvPr id="13" name="Group 7"/>
          <p:cNvGrpSpPr/>
          <p:nvPr/>
        </p:nvGrpSpPr>
        <p:grpSpPr bwMode="auto">
          <a:xfrm>
            <a:off x="6999405" y="1772816"/>
            <a:ext cx="1676400" cy="1622425"/>
            <a:chOff x="3840" y="1570"/>
            <a:chExt cx="720" cy="686"/>
          </a:xfrm>
        </p:grpSpPr>
        <p:sp>
          <p:nvSpPr>
            <p:cNvPr id="14" name="Oval 5"/>
            <p:cNvSpPr>
              <a:spLocks noChangeArrowheads="1"/>
            </p:cNvSpPr>
            <p:nvPr/>
          </p:nvSpPr>
          <p:spPr bwMode="auto">
            <a:xfrm>
              <a:off x="3840" y="1570"/>
              <a:ext cx="720" cy="686"/>
            </a:xfrm>
            <a:prstGeom prst="ellipse">
              <a:avLst/>
            </a:prstGeom>
            <a:solidFill>
              <a:srgbClr val="666699"/>
            </a:solidFill>
            <a:ln w="9525">
              <a:solidFill>
                <a:srgbClr val="C0C0C0"/>
              </a:solidFill>
              <a:round/>
            </a:ln>
          </p:spPr>
          <p:txBody>
            <a:bodyPr/>
            <a:lstStyle/>
            <a:p>
              <a:endParaRPr lang="zh-CN" altLang="en-US"/>
            </a:p>
          </p:txBody>
        </p:sp>
        <p:sp>
          <p:nvSpPr>
            <p:cNvPr id="15" name="Oval 6"/>
            <p:cNvSpPr>
              <a:spLocks noChangeArrowheads="1"/>
            </p:cNvSpPr>
            <p:nvPr/>
          </p:nvSpPr>
          <p:spPr bwMode="auto">
            <a:xfrm>
              <a:off x="3982" y="1695"/>
              <a:ext cx="432" cy="437"/>
            </a:xfrm>
            <a:prstGeom prst="ellipse">
              <a:avLst/>
            </a:prstGeom>
            <a:solidFill>
              <a:srgbClr val="666699"/>
            </a:solidFill>
            <a:ln w="38100" cap="rnd">
              <a:solidFill>
                <a:srgbClr val="FF0000"/>
              </a:solidFill>
              <a:prstDash val="sysDot"/>
              <a:round/>
            </a:ln>
          </p:spPr>
          <p:txBody>
            <a:bodyPr/>
            <a:lstStyle/>
            <a:p>
              <a:endParaRPr lang="zh-CN" altLang="en-US"/>
            </a:p>
          </p:txBody>
        </p:sp>
      </p:grpSp>
      <p:grpSp>
        <p:nvGrpSpPr>
          <p:cNvPr id="16" name="Group 8"/>
          <p:cNvGrpSpPr/>
          <p:nvPr/>
        </p:nvGrpSpPr>
        <p:grpSpPr bwMode="auto">
          <a:xfrm>
            <a:off x="6804248" y="3861048"/>
            <a:ext cx="2057400" cy="2133600"/>
            <a:chOff x="3864" y="467"/>
            <a:chExt cx="1572" cy="1560"/>
          </a:xfrm>
        </p:grpSpPr>
        <p:sp>
          <p:nvSpPr>
            <p:cNvPr id="17" name="Oval 9"/>
            <p:cNvSpPr>
              <a:spLocks noChangeArrowheads="1"/>
            </p:cNvSpPr>
            <p:nvPr/>
          </p:nvSpPr>
          <p:spPr bwMode="auto">
            <a:xfrm>
              <a:off x="4428" y="1068"/>
              <a:ext cx="396" cy="396"/>
            </a:xfrm>
            <a:prstGeom prst="ellipse">
              <a:avLst/>
            </a:prstGeom>
            <a:gradFill rotWithShape="0">
              <a:gsLst>
                <a:gs pos="0">
                  <a:srgbClr val="00FFCC"/>
                </a:gs>
                <a:gs pos="100000">
                  <a:srgbClr val="00FFCC">
                    <a:gamma/>
                    <a:shade val="46275"/>
                    <a:invGamma/>
                  </a:srgbClr>
                </a:gs>
              </a:gsLst>
              <a:path path="shape">
                <a:fillToRect l="50000" t="50000" r="50000" b="50000"/>
              </a:path>
            </a:gra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0"/>
            <p:cNvSpPr>
              <a:spLocks noChangeArrowheads="1"/>
            </p:cNvSpPr>
            <p:nvPr/>
          </p:nvSpPr>
          <p:spPr bwMode="auto">
            <a:xfrm rot="1805541">
              <a:off x="4289" y="491"/>
              <a:ext cx="755" cy="1536"/>
            </a:xfrm>
            <a:prstGeom prst="ellipse">
              <a:avLst/>
            </a:prstGeom>
            <a:noFill/>
            <a:ln w="28575">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11"/>
            <p:cNvSpPr>
              <a:spLocks noChangeArrowheads="1"/>
            </p:cNvSpPr>
            <p:nvPr/>
          </p:nvSpPr>
          <p:spPr bwMode="auto">
            <a:xfrm>
              <a:off x="5088" y="672"/>
              <a:ext cx="132" cy="132"/>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2"/>
            <p:cNvSpPr>
              <a:spLocks noChangeArrowheads="1"/>
            </p:cNvSpPr>
            <p:nvPr/>
          </p:nvSpPr>
          <p:spPr bwMode="auto">
            <a:xfrm>
              <a:off x="3864" y="972"/>
              <a:ext cx="1572" cy="624"/>
            </a:xfrm>
            <a:prstGeom prst="ellipse">
              <a:avLst/>
            </a:prstGeom>
            <a:noFill/>
            <a:ln w="28575">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3"/>
            <p:cNvSpPr>
              <a:spLocks noChangeArrowheads="1"/>
            </p:cNvSpPr>
            <p:nvPr/>
          </p:nvSpPr>
          <p:spPr bwMode="auto">
            <a:xfrm>
              <a:off x="4584" y="1548"/>
              <a:ext cx="132" cy="132"/>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14"/>
            <p:cNvSpPr>
              <a:spLocks noChangeArrowheads="1"/>
            </p:cNvSpPr>
            <p:nvPr/>
          </p:nvSpPr>
          <p:spPr bwMode="auto">
            <a:xfrm rot="19794459" flipH="1">
              <a:off x="4289" y="467"/>
              <a:ext cx="755" cy="1536"/>
            </a:xfrm>
            <a:prstGeom prst="ellipse">
              <a:avLst/>
            </a:prstGeom>
            <a:noFill/>
            <a:ln w="28575">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15"/>
            <p:cNvSpPr>
              <a:spLocks noChangeArrowheads="1"/>
            </p:cNvSpPr>
            <p:nvPr/>
          </p:nvSpPr>
          <p:spPr bwMode="auto">
            <a:xfrm>
              <a:off x="4080" y="1620"/>
              <a:ext cx="132" cy="132"/>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16"/>
            <p:cNvSpPr>
              <a:spLocks noChangeArrowheads="1"/>
            </p:cNvSpPr>
            <p:nvPr/>
          </p:nvSpPr>
          <p:spPr bwMode="auto">
            <a:xfrm>
              <a:off x="4716" y="924"/>
              <a:ext cx="132" cy="132"/>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17"/>
            <p:cNvSpPr>
              <a:spLocks noChangeArrowheads="1"/>
            </p:cNvSpPr>
            <p:nvPr/>
          </p:nvSpPr>
          <p:spPr bwMode="auto">
            <a:xfrm>
              <a:off x="4104" y="756"/>
              <a:ext cx="132" cy="132"/>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18"/>
            <p:cNvSpPr>
              <a:spLocks noChangeArrowheads="1"/>
            </p:cNvSpPr>
            <p:nvPr/>
          </p:nvSpPr>
          <p:spPr bwMode="auto">
            <a:xfrm>
              <a:off x="4992" y="1104"/>
              <a:ext cx="96" cy="108"/>
            </a:xfrm>
            <a:prstGeom prst="ellipse">
              <a:avLst/>
            </a:prstGeom>
            <a:gradFill rotWithShape="0">
              <a:gsLst>
                <a:gs pos="0">
                  <a:schemeClr val="accent2"/>
                </a:gs>
                <a:gs pos="100000">
                  <a:schemeClr val="accent2">
                    <a:gamma/>
                    <a:shade val="89412"/>
                    <a:invGamma/>
                  </a:schemeClr>
                </a:gs>
              </a:gsLst>
              <a:path path="shape">
                <a:fillToRect l="50000" t="50000" r="50000" b="50000"/>
              </a:path>
            </a:gradFill>
            <a:ln w="12700">
              <a:solidFill>
                <a:srgbClr val="00FFFF"/>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56908" y="973062"/>
            <a:ext cx="5499268" cy="1022137"/>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r>
              <a:rPr lang="zh-CN" altLang="en-US" sz="2800" b="1" dirty="0">
                <a:solidFill>
                  <a:srgbClr val="FF0000"/>
                </a:solidFill>
                <a:latin typeface="微软雅黑" panose="020B0503020204020204" pitchFamily="34" charset="-122"/>
                <a:ea typeface="微软雅黑" panose="020B0503020204020204" pitchFamily="34" charset="-122"/>
              </a:rPr>
              <a:t>两个</a:t>
            </a:r>
            <a:r>
              <a:rPr lang="zh-CN" altLang="en-US" sz="2800" dirty="0">
                <a:solidFill>
                  <a:srgbClr val="FF0000"/>
                </a:solidFill>
                <a:latin typeface="微软雅黑" panose="020B0503020204020204" pitchFamily="34" charset="-122"/>
                <a:ea typeface="微软雅黑" panose="020B0503020204020204" pitchFamily="34" charset="-122"/>
              </a:rPr>
              <a:t>公式</a:t>
            </a:r>
            <a:r>
              <a:rPr lang="zh-CN" altLang="en-US" sz="2800" b="1" dirty="0">
                <a:solidFill>
                  <a:srgbClr val="FF0000"/>
                </a:solidFill>
                <a:latin typeface="微软雅黑" panose="020B0503020204020204" pitchFamily="34" charset="-122"/>
                <a:ea typeface="微软雅黑" panose="020B0503020204020204" pitchFamily="34" charset="-122"/>
              </a:rPr>
              <a:t>：</a:t>
            </a:r>
          </a:p>
        </p:txBody>
      </p:sp>
      <p:sp>
        <p:nvSpPr>
          <p:cNvPr id="3"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小结</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3753" y="2515771"/>
            <a:ext cx="184943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6"/>
          <p:cNvSpPr>
            <a:spLocks noChangeArrowheads="1"/>
          </p:cNvSpPr>
          <p:nvPr/>
        </p:nvSpPr>
        <p:spPr bwMode="auto">
          <a:xfrm>
            <a:off x="5674816" y="2815015"/>
            <a:ext cx="2348720" cy="52322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zh-CN" altLang="en-US" sz="2800" b="1" dirty="0">
                <a:solidFill>
                  <a:srgbClr val="0000FF"/>
                </a:solidFill>
                <a:latin typeface="隶书" panose="02010509060101010101" pitchFamily="49" charset="-122"/>
                <a:ea typeface="隶书" panose="02010509060101010101" pitchFamily="49" charset="-122"/>
              </a:rPr>
              <a:t>库仑散射因子</a:t>
            </a:r>
          </a:p>
        </p:txBody>
      </p:sp>
      <p:sp>
        <p:nvSpPr>
          <p:cNvPr id="6" name="Rectangle 3"/>
          <p:cNvSpPr>
            <a:spLocks noGrp="1" noChangeArrowheads="1"/>
          </p:cNvSpPr>
          <p:nvPr/>
        </p:nvSpPr>
        <p:spPr bwMode="auto">
          <a:xfrm>
            <a:off x="389830" y="2040132"/>
            <a:ext cx="7416824" cy="881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1" dirty="0">
                <a:solidFill>
                  <a:srgbClr val="0000FF"/>
                </a:solidFill>
                <a:latin typeface="隶书" panose="02010509060101010101" pitchFamily="49" charset="-122"/>
                <a:ea typeface="隶书" panose="02010509060101010101" pitchFamily="49" charset="-122"/>
              </a:rPr>
              <a:t>库仑散射公式</a:t>
            </a:r>
          </a:p>
        </p:txBody>
      </p:sp>
      <p:pic>
        <p:nvPicPr>
          <p:cNvPr id="7" name="图片 6"/>
          <p:cNvPicPr>
            <a:picLocks noChangeAspect="1"/>
          </p:cNvPicPr>
          <p:nvPr/>
        </p:nvPicPr>
        <p:blipFill>
          <a:blip r:embed="rId3"/>
          <a:stretch>
            <a:fillRect/>
          </a:stretch>
        </p:blipFill>
        <p:spPr>
          <a:xfrm>
            <a:off x="490717" y="4644003"/>
            <a:ext cx="7992888" cy="1510009"/>
          </a:xfrm>
          <a:prstGeom prst="rect">
            <a:avLst/>
          </a:prstGeom>
        </p:spPr>
      </p:pic>
      <p:sp>
        <p:nvSpPr>
          <p:cNvPr id="8" name="矩形 7"/>
          <p:cNvSpPr/>
          <p:nvPr/>
        </p:nvSpPr>
        <p:spPr>
          <a:xfrm>
            <a:off x="424257" y="4270199"/>
            <a:ext cx="4254691" cy="523220"/>
          </a:xfrm>
          <a:prstGeom prst="rect">
            <a:avLst/>
          </a:prstGeom>
        </p:spPr>
        <p:txBody>
          <a:bodyPr wrap="none">
            <a:spAutoFit/>
          </a:bodyPr>
          <a:lstStyle/>
          <a:p>
            <a:pPr marL="457200" indent="-457200" algn="just">
              <a:buFont typeface="Arial" panose="020B0604020202020204" pitchFamily="34" charset="0"/>
              <a:buChar char="•"/>
            </a:pPr>
            <a:r>
              <a:rPr kumimoji="1" lang="zh-CN" altLang="en-US" sz="2800" dirty="0">
                <a:solidFill>
                  <a:srgbClr val="0000FF"/>
                </a:solidFill>
                <a:latin typeface="隶书" panose="02010509060101010101" pitchFamily="49" charset="-122"/>
                <a:ea typeface="隶书" panose="02010509060101010101" pitchFamily="49" charset="-122"/>
              </a:rPr>
              <a:t>微分截面(卢瑟福公式)</a:t>
            </a:r>
          </a:p>
        </p:txBody>
      </p:sp>
      <mc:AlternateContent xmlns:mc="http://schemas.openxmlformats.org/markup-compatibility/2006" xmlns:a14="http://schemas.microsoft.com/office/drawing/2010/main">
        <mc:Choice Requires="a14">
          <p:sp>
            <p:nvSpPr>
              <p:cNvPr id="9" name="对象 21"/>
              <p:cNvSpPr txBox="1"/>
              <p:nvPr/>
            </p:nvSpPr>
            <p:spPr bwMode="auto">
              <a:xfrm>
                <a:off x="1090290" y="2574049"/>
                <a:ext cx="1927225" cy="1046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sz="3000" b="0" i="1" smtClean="0">
                          <a:solidFill>
                            <a:srgbClr val="FF0000"/>
                          </a:solidFill>
                          <a:latin typeface="Times New Roman" panose="02020603050405020304" pitchFamily="18" charset="0"/>
                          <a:cs typeface="Times New Roman" panose="02020603050405020304" pitchFamily="18" charset="0"/>
                        </a:rPr>
                        <m:t>b</m:t>
                      </m:r>
                      <m:r>
                        <m:rPr>
                          <m:nor/>
                        </m:rPr>
                        <a:rPr lang="zh-CN" altLang="en-US" sz="3000" b="0" i="0" smtClean="0">
                          <a:solidFill>
                            <a:srgbClr val="FF0000"/>
                          </a:solidFill>
                          <a:latin typeface="Times New Roman" panose="02020603050405020304" pitchFamily="18" charset="0"/>
                          <a:cs typeface="Times New Roman" panose="02020603050405020304" pitchFamily="18" charset="0"/>
                        </a:rPr>
                        <m:t>=</m:t>
                      </m:r>
                      <m:f>
                        <m:fPr>
                          <m:ctrlPr>
                            <a:rPr lang="zh-CN" altLang="en-US" sz="3000" b="0" i="1">
                              <a:solidFill>
                                <a:srgbClr val="FF0000"/>
                              </a:solidFill>
                              <a:latin typeface="Cambria Math" panose="02040503050406030204" pitchFamily="18" charset="0"/>
                            </a:rPr>
                          </m:ctrlPr>
                        </m:fPr>
                        <m:num>
                          <m:r>
                            <m:rPr>
                              <m:nor/>
                            </m:rPr>
                            <a:rPr lang="zh-CN" altLang="en-US" sz="3000" b="0" i="1">
                              <a:solidFill>
                                <a:srgbClr val="FF0000"/>
                              </a:solidFill>
                              <a:latin typeface="Times New Roman" panose="02020603050405020304" pitchFamily="18" charset="0"/>
                              <a:cs typeface="Times New Roman" panose="02020603050405020304" pitchFamily="18" charset="0"/>
                            </a:rPr>
                            <m:t>a</m:t>
                          </m:r>
                        </m:num>
                        <m:den>
                          <m:r>
                            <m:rPr>
                              <m:nor/>
                            </m:rPr>
                            <a:rPr lang="zh-CN" altLang="en-US" sz="3000" b="0" i="0">
                              <a:solidFill>
                                <a:srgbClr val="FF0000"/>
                              </a:solidFill>
                              <a:latin typeface="Times New Roman" panose="02020603050405020304" pitchFamily="18" charset="0"/>
                              <a:cs typeface="Times New Roman" panose="02020603050405020304" pitchFamily="18" charset="0"/>
                            </a:rPr>
                            <m:t>2</m:t>
                          </m:r>
                        </m:den>
                      </m:f>
                      <m:func>
                        <m:funcPr>
                          <m:ctrlPr>
                            <a:rPr lang="zh-CN" altLang="en-US" sz="3000" b="0" i="1">
                              <a:solidFill>
                                <a:srgbClr val="FF0000"/>
                              </a:solidFill>
                              <a:latin typeface="Cambria Math" panose="02040503050406030204" pitchFamily="18" charset="0"/>
                            </a:rPr>
                          </m:ctrlPr>
                        </m:funcPr>
                        <m:fName>
                          <m:r>
                            <m:rPr>
                              <m:nor/>
                            </m:rPr>
                            <a:rPr lang="zh-CN" altLang="en-US" sz="3000" b="0" i="0">
                              <a:solidFill>
                                <a:srgbClr val="FF0000"/>
                              </a:solidFill>
                              <a:latin typeface="Times New Roman" panose="02020603050405020304" pitchFamily="18" charset="0"/>
                              <a:cs typeface="Times New Roman" panose="02020603050405020304" pitchFamily="18" charset="0"/>
                            </a:rPr>
                            <m:t>cot</m:t>
                          </m:r>
                        </m:fName>
                        <m:e>
                          <m:f>
                            <m:fPr>
                              <m:ctrlPr>
                                <a:rPr lang="zh-CN" altLang="en-US" sz="3000" b="0" i="1">
                                  <a:solidFill>
                                    <a:srgbClr val="FF0000"/>
                                  </a:solidFill>
                                  <a:latin typeface="Cambria Math" panose="02040503050406030204" pitchFamily="18" charset="0"/>
                                </a:rPr>
                              </m:ctrlPr>
                            </m:fPr>
                            <m:num>
                              <m:r>
                                <m:rPr>
                                  <m:nor/>
                                </m:rPr>
                                <a:rPr lang="zh-CN" altLang="en-US" sz="3000" b="0" i="1">
                                  <a:solidFill>
                                    <a:srgbClr val="FF0000"/>
                                  </a:solidFill>
                                  <a:latin typeface="Times New Roman" panose="02020603050405020304" pitchFamily="18" charset="0"/>
                                  <a:cs typeface="Times New Roman" panose="02020603050405020304" pitchFamily="18" charset="0"/>
                                </a:rPr>
                                <m:t>θ</m:t>
                              </m:r>
                            </m:num>
                            <m:den>
                              <m:r>
                                <m:rPr>
                                  <m:nor/>
                                </m:rPr>
                                <a:rPr lang="zh-CN" altLang="en-US" sz="3000" b="0" i="0">
                                  <a:solidFill>
                                    <a:srgbClr val="FF0000"/>
                                  </a:solidFill>
                                  <a:latin typeface="Times New Roman" panose="02020603050405020304" pitchFamily="18" charset="0"/>
                                  <a:cs typeface="Times New Roman" panose="02020603050405020304" pitchFamily="18" charset="0"/>
                                </a:rPr>
                                <m:t>2</m:t>
                              </m:r>
                            </m:den>
                          </m:f>
                        </m:e>
                      </m:func>
                    </m:oMath>
                  </m:oMathPara>
                </a14:m>
                <a:endParaRPr lang="zh-CN" altLang="en-US" sz="3000" b="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9" name="对象 21"/>
              <p:cNvSpPr txBox="1">
                <a:spLocks noRot="1" noChangeAspect="1" noMove="1" noResize="1" noEditPoints="1" noAdjustHandles="1" noChangeArrowheads="1" noChangeShapeType="1" noTextEdit="1"/>
              </p:cNvSpPr>
              <p:nvPr/>
            </p:nvSpPr>
            <p:spPr bwMode="auto">
              <a:xfrm>
                <a:off x="1090290" y="2574049"/>
                <a:ext cx="1927225" cy="1046163"/>
              </a:xfrm>
              <a:prstGeom prst="rect">
                <a:avLst/>
              </a:prstGeom>
              <a:blipFill rotWithShape="1">
                <a:blip r:embed="rId4"/>
                <a:stretch>
                  <a:fillRect l="-33" t="-38" r="33" b="7"/>
                </a:stretch>
              </a:blipFill>
              <a:ln>
                <a:noFill/>
              </a:ln>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小结</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Rectangle 3"/>
          <p:cNvSpPr txBox="1">
            <a:spLocks noChangeArrowheads="1"/>
          </p:cNvSpPr>
          <p:nvPr/>
        </p:nvSpPr>
        <p:spPr>
          <a:xfrm>
            <a:off x="582613" y="1975048"/>
            <a:ext cx="8686800" cy="548640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None/>
            </a:pPr>
            <a:r>
              <a:rPr lang="zh-CN" altLang="en-US" sz="2800" b="1" dirty="0">
                <a:latin typeface="Times New Roman" panose="02020603050405020304" pitchFamily="18" charset="0"/>
                <a:ea typeface="隶书" panose="02010509060101010101" pitchFamily="49" charset="-122"/>
                <a:cs typeface="Times New Roman" panose="02020603050405020304" pitchFamily="18" charset="0"/>
              </a:rPr>
              <a:t> </a:t>
            </a:r>
          </a:p>
          <a:p>
            <a:pPr>
              <a:buFontTx/>
              <a:buNone/>
            </a:pPr>
            <a:r>
              <a:rPr lang="zh-CN" altLang="en-US" sz="2800" b="1" dirty="0">
                <a:latin typeface="Times New Roman" panose="02020603050405020304" pitchFamily="18" charset="0"/>
                <a:ea typeface="隶书" panose="02010509060101010101" pitchFamily="49" charset="-122"/>
                <a:cs typeface="Times New Roman" panose="02020603050405020304" pitchFamily="18" charset="0"/>
                <a:sym typeface="Wingdings" panose="05000000000000000000" pitchFamily="2" charset="2"/>
              </a:rPr>
              <a:t></a:t>
            </a:r>
            <a:endParaRPr lang="zh-CN" altLang="en-US" sz="2800" b="1" dirty="0">
              <a:latin typeface="Times New Roman" panose="02020603050405020304" pitchFamily="18" charset="0"/>
              <a:ea typeface="隶书" panose="02010509060101010101" pitchFamily="49" charset="-122"/>
              <a:cs typeface="Times New Roman" panose="02020603050405020304" pitchFamily="18" charset="0"/>
            </a:endParaRPr>
          </a:p>
          <a:p>
            <a:r>
              <a:rPr lang="zh-CN" altLang="en-US" sz="2800" b="1" dirty="0">
                <a:latin typeface="Times New Roman" panose="02020603050405020304" pitchFamily="18" charset="0"/>
                <a:ea typeface="隶书" panose="02010509060101010101" pitchFamily="49" charset="-122"/>
                <a:cs typeface="Times New Roman" panose="02020603050405020304" pitchFamily="18" charset="0"/>
              </a:rPr>
              <a:t>同一</a:t>
            </a:r>
            <a:r>
              <a:rPr lang="en-US" altLang="zh-CN" sz="2800" b="1" dirty="0">
                <a:latin typeface="Times New Roman" panose="02020603050405020304" pitchFamily="18" charset="0"/>
                <a:ea typeface="隶书" panose="02010509060101010101" pitchFamily="49" charset="-122"/>
                <a:cs typeface="Times New Roman" panose="02020603050405020304" pitchFamily="18" charset="0"/>
              </a:rPr>
              <a:t>(</a:t>
            </a:r>
            <a:r>
              <a:rPr lang="zh-CN" altLang="en-US" sz="2800" b="1" dirty="0">
                <a:solidFill>
                  <a:srgbClr val="000080"/>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a:t>
            </a:r>
            <a:r>
              <a:rPr lang="zh-CN" altLang="en-US" sz="2800" b="1" dirty="0">
                <a:solidFill>
                  <a:srgbClr val="000080"/>
                </a:solidFill>
                <a:latin typeface="Times New Roman" panose="02020603050405020304" pitchFamily="18" charset="0"/>
                <a:ea typeface="隶书" panose="02010509060101010101" pitchFamily="49" charset="-122"/>
                <a:cs typeface="Times New Roman" panose="02020603050405020304" pitchFamily="18" charset="0"/>
              </a:rPr>
              <a:t>粒子源,</a:t>
            </a:r>
            <a:r>
              <a:rPr lang="zh-CN" altLang="en-US" sz="2800" b="1" dirty="0">
                <a:latin typeface="Times New Roman" panose="02020603050405020304" pitchFamily="18" charset="0"/>
                <a:ea typeface="隶书" panose="02010509060101010101" pitchFamily="49" charset="-122"/>
                <a:cs typeface="Times New Roman" panose="02020603050405020304" pitchFamily="18" charset="0"/>
              </a:rPr>
              <a:t> </a:t>
            </a:r>
            <a:r>
              <a:rPr lang="zh-CN" altLang="en-US" sz="2800" b="1" dirty="0">
                <a:solidFill>
                  <a:srgbClr val="000080"/>
                </a:solidFill>
                <a:latin typeface="Times New Roman" panose="02020603050405020304" pitchFamily="18" charset="0"/>
                <a:ea typeface="隶书" panose="02010509060101010101" pitchFamily="49" charset="-122"/>
                <a:cs typeface="Times New Roman" panose="02020603050405020304" pitchFamily="18" charset="0"/>
              </a:rPr>
              <a:t>散射体</a:t>
            </a:r>
            <a:r>
              <a:rPr lang="en-US" altLang="zh-CN" sz="2800" b="1" dirty="0">
                <a:latin typeface="Times New Roman" panose="02020603050405020304" pitchFamily="18" charset="0"/>
                <a:ea typeface="隶书" panose="02010509060101010101" pitchFamily="49" charset="-122"/>
                <a:cs typeface="Times New Roman" panose="02020603050405020304" pitchFamily="18" charset="0"/>
              </a:rPr>
              <a:t>)</a:t>
            </a:r>
            <a:endParaRPr lang="zh-CN" altLang="en-US" sz="2800" b="1" dirty="0">
              <a:latin typeface="Times New Roman" panose="02020603050405020304" pitchFamily="18" charset="0"/>
              <a:ea typeface="隶书" panose="02010509060101010101" pitchFamily="49" charset="-122"/>
              <a:cs typeface="Times New Roman" panose="02020603050405020304" pitchFamily="18" charset="0"/>
            </a:endParaRPr>
          </a:p>
          <a:p>
            <a:endParaRPr lang="zh-CN" altLang="en-US" sz="2800" b="1" dirty="0">
              <a:solidFill>
                <a:srgbClr val="000080"/>
              </a:solidFill>
              <a:latin typeface="Times New Roman" panose="02020603050405020304" pitchFamily="18" charset="0"/>
              <a:ea typeface="隶书" panose="02010509060101010101" pitchFamily="49" charset="-122"/>
              <a:cs typeface="Times New Roman" panose="02020603050405020304" pitchFamily="18" charset="0"/>
            </a:endParaRPr>
          </a:p>
          <a:p>
            <a:r>
              <a:rPr lang="zh-CN" altLang="en-US" sz="2800" b="1" dirty="0">
                <a:latin typeface="Times New Roman" panose="02020603050405020304" pitchFamily="18" charset="0"/>
                <a:ea typeface="隶书" panose="02010509060101010101" pitchFamily="49" charset="-122"/>
                <a:cs typeface="Times New Roman" panose="02020603050405020304" pitchFamily="18" charset="0"/>
              </a:rPr>
              <a:t>同一(</a:t>
            </a:r>
            <a:r>
              <a:rPr lang="zh-CN" altLang="en-US" sz="2800" b="1" dirty="0">
                <a:solidFill>
                  <a:srgbClr val="000080"/>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a:t>
            </a:r>
            <a:r>
              <a:rPr lang="zh-CN" altLang="en-US" sz="2800" b="1" dirty="0">
                <a:solidFill>
                  <a:srgbClr val="000080"/>
                </a:solidFill>
                <a:latin typeface="Times New Roman" panose="02020603050405020304" pitchFamily="18" charset="0"/>
                <a:ea typeface="隶书" panose="02010509060101010101" pitchFamily="49" charset="-122"/>
                <a:cs typeface="Times New Roman" panose="02020603050405020304" pitchFamily="18" charset="0"/>
              </a:rPr>
              <a:t>粒子源,材料的散射体,散射角</a:t>
            </a:r>
            <a:r>
              <a:rPr lang="zh-CN" altLang="en-US" sz="2800" b="1" dirty="0">
                <a:latin typeface="Times New Roman" panose="02020603050405020304" pitchFamily="18" charset="0"/>
                <a:ea typeface="隶书" panose="02010509060101010101" pitchFamily="49" charset="-122"/>
                <a:cs typeface="Times New Roman" panose="02020603050405020304" pitchFamily="18" charset="0"/>
              </a:rPr>
              <a:t>)</a:t>
            </a:r>
          </a:p>
          <a:p>
            <a:endParaRPr lang="zh-CN" altLang="en-US" sz="2800" b="1" dirty="0">
              <a:latin typeface="Times New Roman" panose="02020603050405020304" pitchFamily="18" charset="0"/>
              <a:ea typeface="隶书" panose="02010509060101010101" pitchFamily="49" charset="-122"/>
              <a:cs typeface="Times New Roman" panose="02020603050405020304" pitchFamily="18" charset="0"/>
            </a:endParaRPr>
          </a:p>
          <a:p>
            <a:r>
              <a:rPr lang="zh-CN" altLang="en-US" sz="2800" b="1" dirty="0">
                <a:latin typeface="Times New Roman" panose="02020603050405020304" pitchFamily="18" charset="0"/>
                <a:ea typeface="隶书" panose="02010509060101010101" pitchFamily="49" charset="-122"/>
                <a:cs typeface="Times New Roman" panose="02020603050405020304" pitchFamily="18" charset="0"/>
              </a:rPr>
              <a:t>同一(</a:t>
            </a:r>
            <a:r>
              <a:rPr lang="zh-CN" altLang="en-US" sz="2800" b="1" dirty="0">
                <a:solidFill>
                  <a:srgbClr val="000080"/>
                </a:solidFill>
                <a:latin typeface="Times New Roman" panose="02020603050405020304" pitchFamily="18" charset="0"/>
                <a:ea typeface="隶书" panose="02010509060101010101" pitchFamily="49" charset="-122"/>
                <a:cs typeface="Times New Roman" panose="02020603050405020304" pitchFamily="18" charset="0"/>
              </a:rPr>
              <a:t>散射体,散射角</a:t>
            </a:r>
            <a:r>
              <a:rPr lang="zh-CN" altLang="en-US" sz="2800" b="1" dirty="0">
                <a:latin typeface="Times New Roman" panose="02020603050405020304" pitchFamily="18" charset="0"/>
                <a:ea typeface="隶书" panose="02010509060101010101" pitchFamily="49" charset="-122"/>
                <a:cs typeface="Times New Roman" panose="02020603050405020304" pitchFamily="18" charset="0"/>
              </a:rPr>
              <a:t>)</a:t>
            </a:r>
          </a:p>
          <a:p>
            <a:endParaRPr lang="zh-CN" altLang="en-US" sz="2800" b="1" dirty="0">
              <a:solidFill>
                <a:srgbClr val="000080"/>
              </a:solidFill>
              <a:latin typeface="Times New Roman" panose="02020603050405020304" pitchFamily="18" charset="0"/>
              <a:ea typeface="隶书" panose="02010509060101010101" pitchFamily="49" charset="-122"/>
              <a:cs typeface="Times New Roman" panose="02020603050405020304" pitchFamily="18" charset="0"/>
            </a:endParaRPr>
          </a:p>
          <a:p>
            <a:r>
              <a:rPr lang="zh-CN" altLang="en-US" sz="2800" b="1" dirty="0">
                <a:latin typeface="Times New Roman" panose="02020603050405020304" pitchFamily="18" charset="0"/>
                <a:ea typeface="隶书" panose="02010509060101010101" pitchFamily="49" charset="-122"/>
                <a:cs typeface="Times New Roman" panose="02020603050405020304" pitchFamily="18" charset="0"/>
              </a:rPr>
              <a:t>同一(</a:t>
            </a:r>
            <a:r>
              <a:rPr lang="zh-CN" altLang="en-US" sz="2800" b="1" dirty="0">
                <a:solidFill>
                  <a:srgbClr val="000080"/>
                </a:solidFill>
                <a:latin typeface="Times New Roman" panose="02020603050405020304" pitchFamily="18" charset="0"/>
                <a:ea typeface="隶书" panose="02010509060101010101" pitchFamily="49" charset="-122"/>
                <a:cs typeface="Times New Roman" panose="02020603050405020304" pitchFamily="18" charset="0"/>
                <a:sym typeface="Symbol" panose="05050102010706020507" pitchFamily="18" charset="2"/>
              </a:rPr>
              <a:t></a:t>
            </a:r>
            <a:r>
              <a:rPr lang="zh-CN" altLang="en-US" sz="2800" b="1" dirty="0">
                <a:solidFill>
                  <a:srgbClr val="000080"/>
                </a:solidFill>
                <a:latin typeface="Times New Roman" panose="02020603050405020304" pitchFamily="18" charset="0"/>
                <a:ea typeface="隶书" panose="02010509060101010101" pitchFamily="49" charset="-122"/>
                <a:cs typeface="Times New Roman" panose="02020603050405020304" pitchFamily="18" charset="0"/>
              </a:rPr>
              <a:t>粒子源,散射角,</a:t>
            </a:r>
            <a:r>
              <a:rPr lang="zh-CN" altLang="en-US" sz="2800" b="1" i="1" dirty="0">
                <a:solidFill>
                  <a:srgbClr val="00008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2800" b="1" i="1" dirty="0" err="1">
                <a:solidFill>
                  <a:srgbClr val="000080"/>
                </a:solidFill>
                <a:latin typeface="Times New Roman" panose="02020603050405020304" pitchFamily="18" charset="0"/>
                <a:ea typeface="隶书" panose="02010509060101010101" pitchFamily="49" charset="-122"/>
                <a:cs typeface="Times New Roman" panose="02020603050405020304" pitchFamily="18" charset="0"/>
              </a:rPr>
              <a:t>nt</a:t>
            </a:r>
            <a:r>
              <a:rPr lang="en-US" altLang="zh-CN" sz="2800" b="1" dirty="0">
                <a:latin typeface="Times New Roman" panose="02020603050405020304" pitchFamily="18" charset="0"/>
                <a:ea typeface="隶书" panose="02010509060101010101" pitchFamily="49" charset="-122"/>
                <a:cs typeface="Times New Roman" panose="02020603050405020304" pitchFamily="18" charset="0"/>
              </a:rPr>
              <a:t>) </a:t>
            </a:r>
          </a:p>
        </p:txBody>
      </p:sp>
      <p:graphicFrame>
        <p:nvGraphicFramePr>
          <p:cNvPr id="12" name="Object 7"/>
          <p:cNvGraphicFramePr>
            <a:graphicFrameLocks noChangeAspect="1"/>
          </p:cNvGraphicFramePr>
          <p:nvPr/>
        </p:nvGraphicFramePr>
        <p:xfrm>
          <a:off x="900113" y="1530350"/>
          <a:ext cx="7162800" cy="1479550"/>
        </p:xfrm>
        <a:graphic>
          <a:graphicData uri="http://schemas.openxmlformats.org/presentationml/2006/ole">
            <mc:AlternateContent xmlns:mc="http://schemas.openxmlformats.org/markup-compatibility/2006">
              <mc:Choice xmlns:v="urn:schemas-microsoft-com:vml" Requires="v">
                <p:oleObj spid="_x0000_s23558" name="Equation" r:id="rId3" imgW="3136900" imgH="647700" progId="Equation.DSMT4">
                  <p:embed/>
                </p:oleObj>
              </mc:Choice>
              <mc:Fallback>
                <p:oleObj name="Equation" r:id="rId3" imgW="3136900" imgH="6477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530350"/>
                        <a:ext cx="71628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8"/>
          <p:cNvGraphicFramePr>
            <a:graphicFrameLocks noChangeAspect="1"/>
          </p:cNvGraphicFramePr>
          <p:nvPr/>
        </p:nvGraphicFramePr>
        <p:xfrm>
          <a:off x="5076056" y="2788785"/>
          <a:ext cx="1958975" cy="1235075"/>
        </p:xfrm>
        <a:graphic>
          <a:graphicData uri="http://schemas.openxmlformats.org/presentationml/2006/ole">
            <mc:AlternateContent xmlns:mc="http://schemas.openxmlformats.org/markup-compatibility/2006">
              <mc:Choice xmlns:v="urn:schemas-microsoft-com:vml" Requires="v">
                <p:oleObj spid="_x0000_s23559" name="Equation" r:id="rId5" imgW="926465" imgH="584200" progId="Equation.DSMT4">
                  <p:embed/>
                </p:oleObj>
              </mc:Choice>
              <mc:Fallback>
                <p:oleObj name="Equation" r:id="rId5" imgW="926465" imgH="5842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056" y="2788785"/>
                        <a:ext cx="1958975"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9"/>
          <p:cNvGraphicFramePr>
            <a:graphicFrameLocks noChangeAspect="1"/>
          </p:cNvGraphicFramePr>
          <p:nvPr/>
        </p:nvGraphicFramePr>
        <p:xfrm>
          <a:off x="7092280" y="3800565"/>
          <a:ext cx="1171575" cy="885825"/>
        </p:xfrm>
        <a:graphic>
          <a:graphicData uri="http://schemas.openxmlformats.org/presentationml/2006/ole">
            <mc:AlternateContent xmlns:mc="http://schemas.openxmlformats.org/markup-compatibility/2006">
              <mc:Choice xmlns:v="urn:schemas-microsoft-com:vml" Requires="v">
                <p:oleObj spid="_x0000_s23560" name="Equation" r:id="rId7" imgW="520700" imgH="393700" progId="Equation.DSMT4">
                  <p:embed/>
                </p:oleObj>
              </mc:Choice>
              <mc:Fallback>
                <p:oleObj name="Equation" r:id="rId7" imgW="520700" imgH="3937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280" y="3800565"/>
                        <a:ext cx="117157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0"/>
          <p:cNvGraphicFramePr>
            <a:graphicFrameLocks noChangeAspect="1"/>
          </p:cNvGraphicFramePr>
          <p:nvPr/>
        </p:nvGraphicFramePr>
        <p:xfrm>
          <a:off x="4900438" y="4814183"/>
          <a:ext cx="1503363" cy="965200"/>
        </p:xfrm>
        <a:graphic>
          <a:graphicData uri="http://schemas.openxmlformats.org/presentationml/2006/ole">
            <mc:AlternateContent xmlns:mc="http://schemas.openxmlformats.org/markup-compatibility/2006">
              <mc:Choice xmlns:v="urn:schemas-microsoft-com:vml" Requires="v">
                <p:oleObj spid="_x0000_s23561" name="Equation" r:id="rId9" imgW="673100" imgH="431800" progId="Equation.DSMT4">
                  <p:embed/>
                </p:oleObj>
              </mc:Choice>
              <mc:Fallback>
                <p:oleObj name="Equation" r:id="rId9" imgW="673100" imgH="4318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0438" y="4814183"/>
                        <a:ext cx="1503363"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1"/>
          <p:cNvGraphicFramePr>
            <a:graphicFrameLocks noChangeAspect="1"/>
          </p:cNvGraphicFramePr>
          <p:nvPr/>
        </p:nvGraphicFramePr>
        <p:xfrm>
          <a:off x="5638830" y="5904755"/>
          <a:ext cx="1295400" cy="836613"/>
        </p:xfrm>
        <a:graphic>
          <a:graphicData uri="http://schemas.openxmlformats.org/presentationml/2006/ole">
            <mc:AlternateContent xmlns:mc="http://schemas.openxmlformats.org/markup-compatibility/2006">
              <mc:Choice xmlns:v="urn:schemas-microsoft-com:vml" Requires="v">
                <p:oleObj spid="_x0000_s23562" name="Equation" r:id="rId11" imgW="609600" imgH="393700" progId="Equation.DSMT4">
                  <p:embed/>
                </p:oleObj>
              </mc:Choice>
              <mc:Fallback>
                <p:oleObj name="Equation" r:id="rId11" imgW="609600" imgH="393700" progId="Equation.DSMT4">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30" y="5904755"/>
                        <a:ext cx="1295400" cy="83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itle 6"/>
          <p:cNvSpPr txBox="1"/>
          <p:nvPr/>
        </p:nvSpPr>
        <p:spPr>
          <a:xfrm>
            <a:off x="657176" y="926065"/>
            <a:ext cx="9122915" cy="1002686"/>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hangingPunct="1"/>
            <a:r>
              <a:rPr lang="zh-CN" altLang="en-US" sz="3000" b="1" dirty="0">
                <a:latin typeface="Times New Roman" panose="02020603050405020304" pitchFamily="18" charset="0"/>
                <a:ea typeface="隶书" panose="02010509060101010101" pitchFamily="49" charset="-122"/>
                <a:cs typeface="Times New Roman" panose="02020603050405020304" pitchFamily="18" charset="0"/>
              </a:rPr>
              <a:t>卢瑟福核式模型的实验验证</a:t>
            </a:r>
            <a:r>
              <a:rPr lang="en-US" altLang="zh-CN" sz="3000" b="1" dirty="0">
                <a:latin typeface="Times New Roman" panose="02020603050405020304" pitchFamily="18" charset="0"/>
                <a:ea typeface="隶书" panose="02010509060101010101" pitchFamily="49" charset="-122"/>
                <a:cs typeface="Times New Roman" panose="02020603050405020304" pitchFamily="18" charset="0"/>
              </a:rPr>
              <a:t>----</a:t>
            </a:r>
            <a:r>
              <a:rPr kumimoji="1" lang="zh-CN" altLang="en-US" sz="3000" b="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盖革</a:t>
            </a:r>
            <a:r>
              <a:rPr kumimoji="1" lang="en-US" altLang="zh-CN" sz="3000" b="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a:t>
            </a:r>
            <a:r>
              <a:rPr kumimoji="1" lang="zh-CN" altLang="en-US" sz="3000" b="1"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马斯顿实验</a:t>
            </a:r>
            <a:r>
              <a:rPr kumimoji="1" lang="zh-CN" altLang="en-US" sz="3000" b="1"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a:t>
            </a:r>
            <a:endParaRPr lang="en-US" altLang="zh-CN" sz="3000" b="1"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barn(inVertical)">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barn(inVertical)">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barn(inVertical)">
                                      <p:cBhvr>
                                        <p:cTn id="25" dur="500"/>
                                        <p:tgtEl>
                                          <p:spTgt spid="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barn(inVertical)">
                                      <p:cBhvr>
                                        <p:cTn id="35" dur="500"/>
                                        <p:tgtEl>
                                          <p:spTgt spid="11">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animEffect transition="in" filter="barn(inVertical)">
                                      <p:cBhvr>
                                        <p:cTn id="45" dur="500"/>
                                        <p:tgtEl>
                                          <p:spTgt spid="11">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inVertical)">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jlwang\AppData\Roaming\Tencent\Users\8891028\QQ\WinTemp\RichOle\Z9LG84D5HAE{`OKZLIK_Y0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412875"/>
            <a:ext cx="46577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9" descr="em4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73800" y="3593662"/>
            <a:ext cx="3619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 descr="em4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84912" y="2528303"/>
            <a:ext cx="350838"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1"/>
          <p:cNvSpPr txBox="1">
            <a:spLocks noChangeArrowheads="1"/>
          </p:cNvSpPr>
          <p:nvPr/>
        </p:nvSpPr>
        <p:spPr bwMode="auto">
          <a:xfrm>
            <a:off x="6635750" y="2463641"/>
            <a:ext cx="22685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kumimoji="1" lang="zh-CN" altLang="en-US" sz="2400">
                <a:solidFill>
                  <a:srgbClr val="800000"/>
                </a:solidFill>
                <a:latin typeface="Times New Roman" panose="02020603050405020304" pitchFamily="18" charset="0"/>
                <a:ea typeface="宋体" panose="02010600030101010101" pitchFamily="2" charset="-122"/>
                <a:sym typeface="Symbol" panose="05050102010706020507" pitchFamily="18" charset="2"/>
              </a:rPr>
              <a:t>粒子散射实验与卢瑟福模型</a:t>
            </a:r>
            <a:endParaRPr kumimoji="1" lang="zh-CN" altLang="en-US" sz="2400">
              <a:solidFill>
                <a:srgbClr val="800000"/>
              </a:solidFill>
              <a:latin typeface="Times New Roman" panose="02020603050405020304" pitchFamily="18" charset="0"/>
              <a:ea typeface="宋体" panose="02010600030101010101" pitchFamily="2" charset="-122"/>
            </a:endParaRPr>
          </a:p>
        </p:txBody>
      </p:sp>
      <p:sp>
        <p:nvSpPr>
          <p:cNvPr id="6" name="Text Box 12">
            <a:hlinkClick r:id="" action="ppaction://noaction" highlightClick="1"/>
            <a:hlinkHover r:id="" action="ppaction://noaction" highlightClick="1"/>
          </p:cNvPr>
          <p:cNvSpPr txBox="1">
            <a:spLocks noChangeArrowheads="1"/>
          </p:cNvSpPr>
          <p:nvPr/>
        </p:nvSpPr>
        <p:spPr bwMode="auto">
          <a:xfrm>
            <a:off x="6588125" y="3547624"/>
            <a:ext cx="2305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kumimoji="1" lang="zh-CN" altLang="en-US" sz="2400">
                <a:solidFill>
                  <a:srgbClr val="800000"/>
                </a:solidFill>
                <a:latin typeface="Times New Roman" panose="02020603050405020304" pitchFamily="18" charset="0"/>
                <a:ea typeface="宋体" panose="02010600030101010101" pitchFamily="2" charset="-122"/>
                <a:sym typeface="Symbol" panose="05050102010706020507" pitchFamily="18" charset="2"/>
              </a:rPr>
              <a:t>卢瑟福</a:t>
            </a:r>
            <a:r>
              <a:rPr kumimoji="1" lang="zh-CN" altLang="en-US" sz="2400">
                <a:solidFill>
                  <a:srgbClr val="800000"/>
                </a:solidFill>
                <a:latin typeface="Times New Roman" panose="02020603050405020304" pitchFamily="18" charset="0"/>
                <a:ea typeface="宋体" panose="02010600030101010101" pitchFamily="2" charset="-122"/>
              </a:rPr>
              <a:t>公式</a:t>
            </a:r>
          </a:p>
        </p:txBody>
      </p:sp>
      <p:pic>
        <p:nvPicPr>
          <p:cNvPr id="7" name="Picture 10" descr="em4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73800" y="1526961"/>
            <a:ext cx="350838"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4">
            <a:hlinkClick r:id="" action="ppaction://noaction"/>
          </p:cNvPr>
          <p:cNvSpPr txBox="1">
            <a:spLocks noChangeArrowheads="1"/>
          </p:cNvSpPr>
          <p:nvPr/>
        </p:nvSpPr>
        <p:spPr bwMode="auto">
          <a:xfrm>
            <a:off x="6588125" y="1412776"/>
            <a:ext cx="20875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spcBef>
                <a:spcPct val="0"/>
              </a:spcBef>
              <a:buClrTx/>
              <a:buSzTx/>
              <a:buFontTx/>
              <a:buNone/>
            </a:pPr>
            <a:r>
              <a:rPr kumimoji="1" lang="zh-CN" altLang="en-US" sz="2400">
                <a:solidFill>
                  <a:srgbClr val="800000"/>
                </a:solidFill>
                <a:latin typeface="Times New Roman" panose="02020603050405020304" pitchFamily="18" charset="0"/>
                <a:ea typeface="宋体" panose="02010600030101010101" pitchFamily="2" charset="-122"/>
              </a:rPr>
              <a:t>电子的发现与</a:t>
            </a:r>
            <a:r>
              <a:rPr kumimoji="1" lang="en-US" altLang="zh-CN" sz="2400">
                <a:solidFill>
                  <a:srgbClr val="800000"/>
                </a:solidFill>
                <a:latin typeface="Times New Roman" panose="02020603050405020304" pitchFamily="18" charset="0"/>
                <a:ea typeface="宋体" panose="02010600030101010101" pitchFamily="2" charset="-122"/>
              </a:rPr>
              <a:t>Thomson</a:t>
            </a:r>
            <a:r>
              <a:rPr kumimoji="1" lang="zh-CN" altLang="en-US" sz="2400">
                <a:solidFill>
                  <a:srgbClr val="800000"/>
                </a:solidFill>
                <a:latin typeface="Times New Roman" panose="02020603050405020304" pitchFamily="18" charset="0"/>
                <a:ea typeface="宋体" panose="02010600030101010101" pitchFamily="2" charset="-122"/>
              </a:rPr>
              <a:t>模型</a:t>
            </a:r>
          </a:p>
        </p:txBody>
      </p:sp>
      <p:sp>
        <p:nvSpPr>
          <p:cNvPr id="9" name="Content Placeholder 3"/>
          <p:cNvSpPr txBox="1"/>
          <p:nvPr/>
        </p:nvSpPr>
        <p:spPr bwMode="auto">
          <a:xfrm>
            <a:off x="955675" y="4868863"/>
            <a:ext cx="498475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ea typeface="黑体" panose="02010609060101010101" pitchFamily="49" charset="-122"/>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ea typeface="黑体" panose="02010609060101010101" pitchFamily="49" charset="-122"/>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ea typeface="黑体" panose="02010609060101010101" pitchFamily="49" charset="-122"/>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ea typeface="黑体" panose="02010609060101010101" pitchFamily="49" charset="-122"/>
              </a:defRPr>
            </a:lvl9pPr>
          </a:lstStyle>
          <a:p>
            <a:pPr eaLnBrk="1" hangingPunct="1">
              <a:buClr>
                <a:srgbClr val="2F2F2F"/>
              </a:buClr>
              <a:buFont typeface="Wingdings 2" panose="05020102010507070707" pitchFamily="18" charset="2"/>
              <a:buNone/>
            </a:pP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作业：</a:t>
            </a:r>
            <a:endPar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buClr>
                <a:srgbClr val="2F2F2F"/>
              </a:buClr>
              <a:buFont typeface="Wingdings 2" panose="05020102010507070707" pitchFamily="18" charset="2"/>
              <a:buNone/>
            </a:pPr>
            <a:r>
              <a:rPr lang="en-US" altLang="zh-CN"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P25:  2, 3, 5, 7, 10</a:t>
            </a:r>
          </a:p>
        </p:txBody>
      </p:sp>
      <p:sp>
        <p:nvSpPr>
          <p:cNvPr id="10"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1-5 </a:t>
            </a:r>
            <a:r>
              <a:rPr lang="zh-CN" altLang="en-US" sz="2800"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小结</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nvGraphicFramePr>
        <p:xfrm>
          <a:off x="827584" y="1052736"/>
          <a:ext cx="8070230" cy="4896544"/>
        </p:xfrm>
        <a:graphic>
          <a:graphicData uri="http://schemas.openxmlformats.org/presentationml/2006/ole">
            <mc:AlternateContent xmlns:mc="http://schemas.openxmlformats.org/markup-compatibility/2006">
              <mc:Choice xmlns:v="urn:schemas-microsoft-com:vml" Requires="v">
                <p:oleObj spid="_x0000_s24578" name="Equation" r:id="rId4" imgW="81381600" imgH="49377600" progId="Equation.DSMT4">
                  <p:embed/>
                </p:oleObj>
              </mc:Choice>
              <mc:Fallback>
                <p:oleObj name="Equation" r:id="rId4" imgW="81381600" imgH="49377600" progId="Equation.DSMT4">
                  <p:embed/>
                  <p:pic>
                    <p:nvPicPr>
                      <p:cNvPr id="0" name="图片 24580"/>
                      <p:cNvPicPr/>
                      <p:nvPr/>
                    </p:nvPicPr>
                    <p:blipFill>
                      <a:blip r:embed="rId5"/>
                      <a:stretch>
                        <a:fillRect/>
                      </a:stretch>
                    </p:blipFill>
                    <p:spPr>
                      <a:xfrm>
                        <a:off x="827584" y="1052736"/>
                        <a:ext cx="8070230" cy="4896544"/>
                      </a:xfrm>
                      <a:prstGeom prst="rect">
                        <a:avLst/>
                      </a:prstGeom>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467544" y="2492896"/>
          <a:ext cx="7939222" cy="2232248"/>
        </p:xfrm>
        <a:graphic>
          <a:graphicData uri="http://schemas.openxmlformats.org/presentationml/2006/ole">
            <mc:AlternateContent xmlns:mc="http://schemas.openxmlformats.org/markup-compatibility/2006">
              <mc:Choice xmlns:v="urn:schemas-microsoft-com:vml" Requires="v">
                <p:oleObj spid="_x0000_s25602" name="Equation" r:id="rId3" imgW="114909600" imgH="32308800" progId="Equation.DSMT4">
                  <p:embed/>
                </p:oleObj>
              </mc:Choice>
              <mc:Fallback>
                <p:oleObj name="Equation" r:id="rId3" imgW="114909600" imgH="32308800" progId="Equation.DSMT4">
                  <p:embed/>
                  <p:pic>
                    <p:nvPicPr>
                      <p:cNvPr id="0" name="图片 25604"/>
                      <p:cNvPicPr/>
                      <p:nvPr/>
                    </p:nvPicPr>
                    <p:blipFill>
                      <a:blip r:embed="rId4"/>
                      <a:stretch>
                        <a:fillRect/>
                      </a:stretch>
                    </p:blipFill>
                    <p:spPr>
                      <a:xfrm>
                        <a:off x="467544" y="2492896"/>
                        <a:ext cx="7939222" cy="2232248"/>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lvl="0" eaLnBrk="1" hangingPunct="1">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电子的发现：汤姆孙阴极射线实验</a:t>
            </a:r>
            <a:r>
              <a:rPr lang="en-US" altLang="zh-CN" sz="2800" dirty="0">
                <a:solidFill>
                  <a:schemeClr val="accent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(1897</a:t>
            </a: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6" name="组合 65"/>
          <p:cNvGrpSpPr/>
          <p:nvPr/>
        </p:nvGrpSpPr>
        <p:grpSpPr>
          <a:xfrm>
            <a:off x="3827797" y="729118"/>
            <a:ext cx="5316203" cy="1900549"/>
            <a:chOff x="1802629" y="711666"/>
            <a:chExt cx="5316203" cy="1900549"/>
          </a:xfrm>
        </p:grpSpPr>
        <p:sp>
          <p:nvSpPr>
            <p:cNvPr id="4" name="AutoShape 11"/>
            <p:cNvSpPr>
              <a:spLocks noChangeArrowheads="1"/>
            </p:cNvSpPr>
            <p:nvPr/>
          </p:nvSpPr>
          <p:spPr bwMode="auto">
            <a:xfrm rot="5400000">
              <a:off x="2805897" y="1808015"/>
              <a:ext cx="231789" cy="165362"/>
            </a:xfrm>
            <a:prstGeom prst="can">
              <a:avLst>
                <a:gd name="adj" fmla="val 50000"/>
              </a:avLst>
            </a:prstGeom>
            <a:solidFill>
              <a:srgbClr val="00FFFF"/>
            </a:soli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AutoShape 12"/>
            <p:cNvSpPr>
              <a:spLocks noChangeArrowheads="1"/>
            </p:cNvSpPr>
            <p:nvPr/>
          </p:nvSpPr>
          <p:spPr bwMode="auto">
            <a:xfrm rot="5400000">
              <a:off x="3261785" y="1808015"/>
              <a:ext cx="231789" cy="165362"/>
            </a:xfrm>
            <a:prstGeom prst="can">
              <a:avLst>
                <a:gd name="adj" fmla="val 50000"/>
              </a:avLst>
            </a:prstGeom>
            <a:solidFill>
              <a:srgbClr val="00CCFF"/>
            </a:soli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Line 13"/>
            <p:cNvSpPr>
              <a:spLocks noChangeShapeType="1"/>
            </p:cNvSpPr>
            <p:nvPr/>
          </p:nvSpPr>
          <p:spPr bwMode="auto">
            <a:xfrm>
              <a:off x="2796628" y="2007103"/>
              <a:ext cx="622163"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Line 14"/>
            <p:cNvSpPr>
              <a:spLocks noChangeShapeType="1"/>
            </p:cNvSpPr>
            <p:nvPr/>
          </p:nvSpPr>
          <p:spPr bwMode="auto">
            <a:xfrm>
              <a:off x="2838654" y="1775314"/>
              <a:ext cx="621250"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Freeform 15"/>
            <p:cNvSpPr/>
            <p:nvPr/>
          </p:nvSpPr>
          <p:spPr bwMode="auto">
            <a:xfrm>
              <a:off x="2493312" y="1159946"/>
              <a:ext cx="345342" cy="630752"/>
            </a:xfrm>
            <a:custGeom>
              <a:avLst/>
              <a:gdLst>
                <a:gd name="T0" fmla="*/ 13 w 378"/>
                <a:gd name="T1" fmla="*/ 0 h 615"/>
                <a:gd name="T2" fmla="*/ 15 w 378"/>
                <a:gd name="T3" fmla="*/ 373 h 615"/>
                <a:gd name="T4" fmla="*/ 106 w 378"/>
                <a:gd name="T5" fmla="*/ 509 h 615"/>
                <a:gd name="T6" fmla="*/ 332 w 378"/>
                <a:gd name="T7" fmla="*/ 600 h 615"/>
                <a:gd name="T8" fmla="*/ 378 w 378"/>
                <a:gd name="T9" fmla="*/ 600 h 6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8" h="615">
                  <a:moveTo>
                    <a:pt x="13" y="0"/>
                  </a:moveTo>
                  <a:cubicBezTo>
                    <a:pt x="13" y="61"/>
                    <a:pt x="0" y="288"/>
                    <a:pt x="15" y="373"/>
                  </a:cubicBezTo>
                  <a:cubicBezTo>
                    <a:pt x="30" y="458"/>
                    <a:pt x="53" y="471"/>
                    <a:pt x="106" y="509"/>
                  </a:cubicBezTo>
                  <a:cubicBezTo>
                    <a:pt x="159" y="547"/>
                    <a:pt x="287" y="585"/>
                    <a:pt x="332" y="600"/>
                  </a:cubicBezTo>
                  <a:cubicBezTo>
                    <a:pt x="377" y="615"/>
                    <a:pt x="377" y="607"/>
                    <a:pt x="378" y="600"/>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Freeform 16"/>
            <p:cNvSpPr/>
            <p:nvPr/>
          </p:nvSpPr>
          <p:spPr bwMode="auto">
            <a:xfrm>
              <a:off x="2585586" y="1600960"/>
              <a:ext cx="270426" cy="170252"/>
            </a:xfrm>
            <a:custGeom>
              <a:avLst/>
              <a:gdLst>
                <a:gd name="T0" fmla="*/ 296 w 296"/>
                <a:gd name="T1" fmla="*/ 166 h 166"/>
                <a:gd name="T2" fmla="*/ 186 w 296"/>
                <a:gd name="T3" fmla="*/ 124 h 166"/>
                <a:gd name="T4" fmla="*/ 78 w 296"/>
                <a:gd name="T5" fmla="*/ 47 h 166"/>
                <a:gd name="T6" fmla="*/ 12 w 296"/>
                <a:gd name="T7" fmla="*/ 14 h 166"/>
                <a:gd name="T8" fmla="*/ 5 w 296"/>
                <a:gd name="T9" fmla="*/ 7 h 166"/>
                <a:gd name="T10" fmla="*/ 5 w 296"/>
                <a:gd name="T11" fmla="*/ 0 h 1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6" h="166">
                  <a:moveTo>
                    <a:pt x="296" y="166"/>
                  </a:moveTo>
                  <a:cubicBezTo>
                    <a:pt x="278" y="160"/>
                    <a:pt x="222" y="144"/>
                    <a:pt x="186" y="124"/>
                  </a:cubicBezTo>
                  <a:cubicBezTo>
                    <a:pt x="150" y="104"/>
                    <a:pt x="107" y="65"/>
                    <a:pt x="78" y="47"/>
                  </a:cubicBezTo>
                  <a:cubicBezTo>
                    <a:pt x="49" y="29"/>
                    <a:pt x="24" y="21"/>
                    <a:pt x="12" y="14"/>
                  </a:cubicBezTo>
                  <a:cubicBezTo>
                    <a:pt x="0" y="7"/>
                    <a:pt x="6" y="9"/>
                    <a:pt x="5" y="7"/>
                  </a:cubicBezTo>
                  <a:cubicBezTo>
                    <a:pt x="4" y="5"/>
                    <a:pt x="5" y="1"/>
                    <a:pt x="5" y="0"/>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Oval 17"/>
            <p:cNvSpPr>
              <a:spLocks noChangeArrowheads="1"/>
            </p:cNvSpPr>
            <p:nvPr/>
          </p:nvSpPr>
          <p:spPr bwMode="auto">
            <a:xfrm>
              <a:off x="5490841" y="1403017"/>
              <a:ext cx="994913" cy="1069715"/>
            </a:xfrm>
            <a:prstGeom prst="ellipse">
              <a:avLst/>
            </a:pr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Freeform 18"/>
            <p:cNvSpPr/>
            <p:nvPr/>
          </p:nvSpPr>
          <p:spPr bwMode="auto">
            <a:xfrm>
              <a:off x="4662204" y="1628652"/>
              <a:ext cx="928220" cy="8205"/>
            </a:xfrm>
            <a:custGeom>
              <a:avLst/>
              <a:gdLst>
                <a:gd name="T0" fmla="*/ 1016 w 1016"/>
                <a:gd name="T1" fmla="*/ 0 h 8"/>
                <a:gd name="T2" fmla="*/ 0 w 1016"/>
                <a:gd name="T3" fmla="*/ 8 h 8"/>
                <a:gd name="T4" fmla="*/ 0 60000 65536"/>
                <a:gd name="T5" fmla="*/ 0 60000 65536"/>
              </a:gdLst>
              <a:ahLst/>
              <a:cxnLst>
                <a:cxn ang="T4">
                  <a:pos x="T0" y="T1"/>
                </a:cxn>
                <a:cxn ang="T5">
                  <a:pos x="T2" y="T3"/>
                </a:cxn>
              </a:cxnLst>
              <a:rect l="0" t="0" r="r" b="b"/>
              <a:pathLst>
                <a:path w="1016" h="8">
                  <a:moveTo>
                    <a:pt x="1016" y="0"/>
                  </a:moveTo>
                  <a:lnTo>
                    <a:pt x="0" y="8"/>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Freeform 19"/>
            <p:cNvSpPr/>
            <p:nvPr/>
          </p:nvSpPr>
          <p:spPr bwMode="auto">
            <a:xfrm>
              <a:off x="4704230" y="2194790"/>
              <a:ext cx="861527" cy="11282"/>
            </a:xfrm>
            <a:custGeom>
              <a:avLst/>
              <a:gdLst>
                <a:gd name="T0" fmla="*/ 943 w 943"/>
                <a:gd name="T1" fmla="*/ 11 h 11"/>
                <a:gd name="T2" fmla="*/ 0 w 943"/>
                <a:gd name="T3" fmla="*/ 0 h 11"/>
                <a:gd name="T4" fmla="*/ 0 60000 65536"/>
                <a:gd name="T5" fmla="*/ 0 60000 65536"/>
              </a:gdLst>
              <a:ahLst/>
              <a:cxnLst>
                <a:cxn ang="T4">
                  <a:pos x="T0" y="T1"/>
                </a:cxn>
                <a:cxn ang="T5">
                  <a:pos x="T2" y="T3"/>
                </a:cxn>
              </a:cxnLst>
              <a:rect l="0" t="0" r="r" b="b"/>
              <a:pathLst>
                <a:path w="943" h="11">
                  <a:moveTo>
                    <a:pt x="943" y="11"/>
                  </a:moveTo>
                  <a:lnTo>
                    <a:pt x="0"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Line 20"/>
            <p:cNvSpPr>
              <a:spLocks noChangeShapeType="1"/>
            </p:cNvSpPr>
            <p:nvPr/>
          </p:nvSpPr>
          <p:spPr bwMode="auto">
            <a:xfrm flipH="1">
              <a:off x="6278366" y="1542500"/>
              <a:ext cx="41112" cy="46153"/>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 name="Freeform 21"/>
            <p:cNvSpPr/>
            <p:nvPr/>
          </p:nvSpPr>
          <p:spPr bwMode="auto">
            <a:xfrm>
              <a:off x="6278366" y="1588653"/>
              <a:ext cx="147090" cy="651265"/>
            </a:xfrm>
            <a:custGeom>
              <a:avLst/>
              <a:gdLst>
                <a:gd name="T0" fmla="*/ 0 w 161"/>
                <a:gd name="T1" fmla="*/ 0 h 635"/>
                <a:gd name="T2" fmla="*/ 107 w 161"/>
                <a:gd name="T3" fmla="*/ 105 h 635"/>
                <a:gd name="T4" fmla="*/ 154 w 161"/>
                <a:gd name="T5" fmla="*/ 271 h 635"/>
                <a:gd name="T6" fmla="*/ 147 w 161"/>
                <a:gd name="T7" fmla="*/ 403 h 635"/>
                <a:gd name="T8" fmla="*/ 121 w 161"/>
                <a:gd name="T9" fmla="*/ 509 h 635"/>
                <a:gd name="T10" fmla="*/ 45 w 161"/>
                <a:gd name="T11" fmla="*/ 635 h 6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1" h="635">
                  <a:moveTo>
                    <a:pt x="0" y="0"/>
                  </a:moveTo>
                  <a:cubicBezTo>
                    <a:pt x="18" y="17"/>
                    <a:pt x="81" y="60"/>
                    <a:pt x="107" y="105"/>
                  </a:cubicBezTo>
                  <a:cubicBezTo>
                    <a:pt x="133" y="150"/>
                    <a:pt x="147" y="221"/>
                    <a:pt x="154" y="271"/>
                  </a:cubicBezTo>
                  <a:cubicBezTo>
                    <a:pt x="161" y="321"/>
                    <a:pt x="153" y="363"/>
                    <a:pt x="147" y="403"/>
                  </a:cubicBezTo>
                  <a:cubicBezTo>
                    <a:pt x="141" y="443"/>
                    <a:pt x="138" y="470"/>
                    <a:pt x="121" y="509"/>
                  </a:cubicBezTo>
                  <a:cubicBezTo>
                    <a:pt x="104" y="548"/>
                    <a:pt x="61" y="609"/>
                    <a:pt x="45" y="635"/>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Freeform 22"/>
            <p:cNvSpPr/>
            <p:nvPr/>
          </p:nvSpPr>
          <p:spPr bwMode="auto">
            <a:xfrm>
              <a:off x="6319478" y="2239917"/>
              <a:ext cx="39285" cy="39999"/>
            </a:xfrm>
            <a:custGeom>
              <a:avLst/>
              <a:gdLst>
                <a:gd name="T0" fmla="*/ 0 w 43"/>
                <a:gd name="T1" fmla="*/ 0 h 39"/>
                <a:gd name="T2" fmla="*/ 43 w 43"/>
                <a:gd name="T3" fmla="*/ 39 h 39"/>
                <a:gd name="T4" fmla="*/ 0 60000 65536"/>
                <a:gd name="T5" fmla="*/ 0 60000 65536"/>
              </a:gdLst>
              <a:ahLst/>
              <a:cxnLst>
                <a:cxn ang="T4">
                  <a:pos x="T0" y="T1"/>
                </a:cxn>
                <a:cxn ang="T5">
                  <a:pos x="T2" y="T3"/>
                </a:cxn>
              </a:cxnLst>
              <a:rect l="0" t="0" r="r" b="b"/>
              <a:pathLst>
                <a:path w="43" h="39">
                  <a:moveTo>
                    <a:pt x="0" y="0"/>
                  </a:moveTo>
                  <a:lnTo>
                    <a:pt x="43" y="39"/>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Freeform 23"/>
            <p:cNvSpPr/>
            <p:nvPr/>
          </p:nvSpPr>
          <p:spPr bwMode="auto">
            <a:xfrm>
              <a:off x="6382517" y="2144535"/>
              <a:ext cx="42026" cy="41025"/>
            </a:xfrm>
            <a:custGeom>
              <a:avLst/>
              <a:gdLst>
                <a:gd name="T0" fmla="*/ 0 w 46"/>
                <a:gd name="T1" fmla="*/ 0 h 40"/>
                <a:gd name="T2" fmla="*/ 46 w 46"/>
                <a:gd name="T3" fmla="*/ 40 h 40"/>
                <a:gd name="T4" fmla="*/ 0 60000 65536"/>
                <a:gd name="T5" fmla="*/ 0 60000 65536"/>
              </a:gdLst>
              <a:ahLst/>
              <a:cxnLst>
                <a:cxn ang="T4">
                  <a:pos x="T0" y="T1"/>
                </a:cxn>
                <a:cxn ang="T5">
                  <a:pos x="T2" y="T3"/>
                </a:cxn>
              </a:cxnLst>
              <a:rect l="0" t="0" r="r" b="b"/>
              <a:pathLst>
                <a:path w="46" h="40">
                  <a:moveTo>
                    <a:pt x="0" y="0"/>
                  </a:moveTo>
                  <a:lnTo>
                    <a:pt x="46" y="4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 name="Freeform 24"/>
            <p:cNvSpPr/>
            <p:nvPr/>
          </p:nvSpPr>
          <p:spPr bwMode="auto">
            <a:xfrm>
              <a:off x="6402616" y="2007103"/>
              <a:ext cx="64866" cy="28717"/>
            </a:xfrm>
            <a:custGeom>
              <a:avLst/>
              <a:gdLst>
                <a:gd name="T0" fmla="*/ 0 w 71"/>
                <a:gd name="T1" fmla="*/ 0 h 28"/>
                <a:gd name="T2" fmla="*/ 71 w 71"/>
                <a:gd name="T3" fmla="*/ 28 h 28"/>
                <a:gd name="T4" fmla="*/ 0 60000 65536"/>
                <a:gd name="T5" fmla="*/ 0 60000 65536"/>
              </a:gdLst>
              <a:ahLst/>
              <a:cxnLst>
                <a:cxn ang="T4">
                  <a:pos x="T0" y="T1"/>
                </a:cxn>
                <a:cxn ang="T5">
                  <a:pos x="T2" y="T3"/>
                </a:cxn>
              </a:cxnLst>
              <a:rect l="0" t="0" r="r" b="b"/>
              <a:pathLst>
                <a:path w="71" h="28">
                  <a:moveTo>
                    <a:pt x="0" y="0"/>
                  </a:moveTo>
                  <a:lnTo>
                    <a:pt x="71" y="28"/>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Freeform 25"/>
            <p:cNvSpPr/>
            <p:nvPr/>
          </p:nvSpPr>
          <p:spPr bwMode="auto">
            <a:xfrm>
              <a:off x="6402616" y="1750700"/>
              <a:ext cx="58471" cy="24615"/>
            </a:xfrm>
            <a:custGeom>
              <a:avLst/>
              <a:gdLst>
                <a:gd name="T0" fmla="*/ 0 w 64"/>
                <a:gd name="T1" fmla="*/ 24 h 24"/>
                <a:gd name="T2" fmla="*/ 64 w 64"/>
                <a:gd name="T3" fmla="*/ 0 h 24"/>
                <a:gd name="T4" fmla="*/ 0 60000 65536"/>
                <a:gd name="T5" fmla="*/ 0 60000 65536"/>
              </a:gdLst>
              <a:ahLst/>
              <a:cxnLst>
                <a:cxn ang="T4">
                  <a:pos x="T0" y="T1"/>
                </a:cxn>
                <a:cxn ang="T5">
                  <a:pos x="T2" y="T3"/>
                </a:cxn>
              </a:cxnLst>
              <a:rect l="0" t="0" r="r" b="b"/>
              <a:pathLst>
                <a:path w="64" h="24">
                  <a:moveTo>
                    <a:pt x="0" y="24"/>
                  </a:moveTo>
                  <a:lnTo>
                    <a:pt x="64"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Line 26"/>
            <p:cNvSpPr>
              <a:spLocks noChangeShapeType="1"/>
            </p:cNvSpPr>
            <p:nvPr/>
          </p:nvSpPr>
          <p:spPr bwMode="auto">
            <a:xfrm flipV="1">
              <a:off x="6360590" y="1635831"/>
              <a:ext cx="42026" cy="46153"/>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Freeform 27"/>
            <p:cNvSpPr/>
            <p:nvPr/>
          </p:nvSpPr>
          <p:spPr bwMode="auto">
            <a:xfrm>
              <a:off x="4591857" y="2193765"/>
              <a:ext cx="111459" cy="283069"/>
            </a:xfrm>
            <a:custGeom>
              <a:avLst/>
              <a:gdLst>
                <a:gd name="T0" fmla="*/ 122 w 122"/>
                <a:gd name="T1" fmla="*/ 0 h 276"/>
                <a:gd name="T2" fmla="*/ 20 w 122"/>
                <a:gd name="T3" fmla="*/ 78 h 276"/>
                <a:gd name="T4" fmla="*/ 0 w 122"/>
                <a:gd name="T5" fmla="*/ 276 h 276"/>
                <a:gd name="T6" fmla="*/ 0 60000 65536"/>
                <a:gd name="T7" fmla="*/ 0 60000 65536"/>
                <a:gd name="T8" fmla="*/ 0 60000 65536"/>
              </a:gdLst>
              <a:ahLst/>
              <a:cxnLst>
                <a:cxn ang="T6">
                  <a:pos x="T0" y="T1"/>
                </a:cxn>
                <a:cxn ang="T7">
                  <a:pos x="T2" y="T3"/>
                </a:cxn>
                <a:cxn ang="T8">
                  <a:pos x="T4" y="T5"/>
                </a:cxn>
              </a:cxnLst>
              <a:rect l="0" t="0" r="r" b="b"/>
              <a:pathLst>
                <a:path w="122" h="276">
                  <a:moveTo>
                    <a:pt x="122" y="0"/>
                  </a:moveTo>
                  <a:cubicBezTo>
                    <a:pt x="105" y="13"/>
                    <a:pt x="40" y="32"/>
                    <a:pt x="20" y="78"/>
                  </a:cubicBezTo>
                  <a:cubicBezTo>
                    <a:pt x="0" y="124"/>
                    <a:pt x="4" y="235"/>
                    <a:pt x="0" y="276"/>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Freeform 28"/>
            <p:cNvSpPr/>
            <p:nvPr/>
          </p:nvSpPr>
          <p:spPr bwMode="auto">
            <a:xfrm rot="10800000">
              <a:off x="4371678" y="1355838"/>
              <a:ext cx="111459" cy="283069"/>
            </a:xfrm>
            <a:custGeom>
              <a:avLst/>
              <a:gdLst>
                <a:gd name="T0" fmla="*/ 122 w 122"/>
                <a:gd name="T1" fmla="*/ 0 h 276"/>
                <a:gd name="T2" fmla="*/ 20 w 122"/>
                <a:gd name="T3" fmla="*/ 78 h 276"/>
                <a:gd name="T4" fmla="*/ 0 w 122"/>
                <a:gd name="T5" fmla="*/ 276 h 276"/>
                <a:gd name="T6" fmla="*/ 0 60000 65536"/>
                <a:gd name="T7" fmla="*/ 0 60000 65536"/>
                <a:gd name="T8" fmla="*/ 0 60000 65536"/>
              </a:gdLst>
              <a:ahLst/>
              <a:cxnLst>
                <a:cxn ang="T6">
                  <a:pos x="T0" y="T1"/>
                </a:cxn>
                <a:cxn ang="T7">
                  <a:pos x="T2" y="T3"/>
                </a:cxn>
                <a:cxn ang="T8">
                  <a:pos x="T4" y="T5"/>
                </a:cxn>
              </a:cxnLst>
              <a:rect l="0" t="0" r="r" b="b"/>
              <a:pathLst>
                <a:path w="122" h="276">
                  <a:moveTo>
                    <a:pt x="122" y="0"/>
                  </a:moveTo>
                  <a:cubicBezTo>
                    <a:pt x="105" y="13"/>
                    <a:pt x="40" y="32"/>
                    <a:pt x="20" y="78"/>
                  </a:cubicBezTo>
                  <a:cubicBezTo>
                    <a:pt x="0" y="124"/>
                    <a:pt x="4" y="235"/>
                    <a:pt x="0" y="276"/>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 name="Freeform 29"/>
            <p:cNvSpPr/>
            <p:nvPr/>
          </p:nvSpPr>
          <p:spPr bwMode="auto">
            <a:xfrm>
              <a:off x="4591857" y="1404042"/>
              <a:ext cx="111459" cy="231789"/>
            </a:xfrm>
            <a:custGeom>
              <a:avLst/>
              <a:gdLst>
                <a:gd name="T0" fmla="*/ 0 w 122"/>
                <a:gd name="T1" fmla="*/ 0 h 226"/>
                <a:gd name="T2" fmla="*/ 7 w 122"/>
                <a:gd name="T3" fmla="*/ 139 h 226"/>
                <a:gd name="T4" fmla="*/ 40 w 122"/>
                <a:gd name="T5" fmla="*/ 206 h 226"/>
                <a:gd name="T6" fmla="*/ 122 w 122"/>
                <a:gd name="T7" fmla="*/ 226 h 2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2" h="226">
                  <a:moveTo>
                    <a:pt x="0" y="0"/>
                  </a:moveTo>
                  <a:cubicBezTo>
                    <a:pt x="1" y="24"/>
                    <a:pt x="0" y="105"/>
                    <a:pt x="7" y="139"/>
                  </a:cubicBezTo>
                  <a:cubicBezTo>
                    <a:pt x="14" y="173"/>
                    <a:pt x="21" y="192"/>
                    <a:pt x="40" y="206"/>
                  </a:cubicBezTo>
                  <a:cubicBezTo>
                    <a:pt x="59" y="220"/>
                    <a:pt x="105" y="222"/>
                    <a:pt x="122" y="226"/>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 name="Freeform 30"/>
            <p:cNvSpPr/>
            <p:nvPr/>
          </p:nvSpPr>
          <p:spPr bwMode="auto">
            <a:xfrm>
              <a:off x="4371678" y="2193765"/>
              <a:ext cx="110546" cy="263583"/>
            </a:xfrm>
            <a:custGeom>
              <a:avLst/>
              <a:gdLst>
                <a:gd name="T0" fmla="*/ 116 w 121"/>
                <a:gd name="T1" fmla="*/ 257 h 257"/>
                <a:gd name="T2" fmla="*/ 115 w 121"/>
                <a:gd name="T3" fmla="*/ 87 h 257"/>
                <a:gd name="T4" fmla="*/ 82 w 121"/>
                <a:gd name="T5" fmla="*/ 20 h 257"/>
                <a:gd name="T6" fmla="*/ 0 w 121"/>
                <a:gd name="T7" fmla="*/ 0 h 2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 h="257">
                  <a:moveTo>
                    <a:pt x="116" y="257"/>
                  </a:moveTo>
                  <a:cubicBezTo>
                    <a:pt x="116" y="230"/>
                    <a:pt x="121" y="126"/>
                    <a:pt x="115" y="87"/>
                  </a:cubicBezTo>
                  <a:cubicBezTo>
                    <a:pt x="109" y="48"/>
                    <a:pt x="101" y="34"/>
                    <a:pt x="82" y="20"/>
                  </a:cubicBezTo>
                  <a:cubicBezTo>
                    <a:pt x="63" y="6"/>
                    <a:pt x="17" y="4"/>
                    <a:pt x="0" y="0"/>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Freeform 31"/>
            <p:cNvSpPr/>
            <p:nvPr/>
          </p:nvSpPr>
          <p:spPr bwMode="auto">
            <a:xfrm rot="10800000">
              <a:off x="4475829" y="2426579"/>
              <a:ext cx="124250" cy="98459"/>
            </a:xfrm>
            <a:custGeom>
              <a:avLst/>
              <a:gdLst>
                <a:gd name="T0" fmla="*/ 136 w 136"/>
                <a:gd name="T1" fmla="*/ 96 h 96"/>
                <a:gd name="T2" fmla="*/ 130 w 136"/>
                <a:gd name="T3" fmla="*/ 56 h 96"/>
                <a:gd name="T4" fmla="*/ 108 w 136"/>
                <a:gd name="T5" fmla="*/ 22 h 96"/>
                <a:gd name="T6" fmla="*/ 75 w 136"/>
                <a:gd name="T7" fmla="*/ 2 h 96"/>
                <a:gd name="T8" fmla="*/ 42 w 136"/>
                <a:gd name="T9" fmla="*/ 8 h 96"/>
                <a:gd name="T10" fmla="*/ 13 w 136"/>
                <a:gd name="T11" fmla="*/ 43 h 96"/>
                <a:gd name="T12" fmla="*/ 0 w 136"/>
                <a:gd name="T13" fmla="*/ 89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 h="96">
                  <a:moveTo>
                    <a:pt x="136" y="96"/>
                  </a:moveTo>
                  <a:cubicBezTo>
                    <a:pt x="135" y="89"/>
                    <a:pt x="135" y="68"/>
                    <a:pt x="130" y="56"/>
                  </a:cubicBezTo>
                  <a:cubicBezTo>
                    <a:pt x="125" y="44"/>
                    <a:pt x="117" y="31"/>
                    <a:pt x="108" y="22"/>
                  </a:cubicBezTo>
                  <a:cubicBezTo>
                    <a:pt x="99" y="13"/>
                    <a:pt x="86" y="4"/>
                    <a:pt x="75" y="2"/>
                  </a:cubicBezTo>
                  <a:cubicBezTo>
                    <a:pt x="64" y="0"/>
                    <a:pt x="52" y="1"/>
                    <a:pt x="42" y="8"/>
                  </a:cubicBezTo>
                  <a:cubicBezTo>
                    <a:pt x="32" y="15"/>
                    <a:pt x="20" y="30"/>
                    <a:pt x="13" y="43"/>
                  </a:cubicBezTo>
                  <a:cubicBezTo>
                    <a:pt x="6" y="56"/>
                    <a:pt x="3" y="79"/>
                    <a:pt x="0" y="89"/>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Freeform 32"/>
            <p:cNvSpPr/>
            <p:nvPr/>
          </p:nvSpPr>
          <p:spPr bwMode="auto">
            <a:xfrm>
              <a:off x="4481311" y="1309686"/>
              <a:ext cx="116941" cy="108715"/>
            </a:xfrm>
            <a:custGeom>
              <a:avLst/>
              <a:gdLst>
                <a:gd name="T0" fmla="*/ 128 w 128"/>
                <a:gd name="T1" fmla="*/ 96 h 106"/>
                <a:gd name="T2" fmla="*/ 122 w 128"/>
                <a:gd name="T3" fmla="*/ 56 h 106"/>
                <a:gd name="T4" fmla="*/ 100 w 128"/>
                <a:gd name="T5" fmla="*/ 22 h 106"/>
                <a:gd name="T6" fmla="*/ 67 w 128"/>
                <a:gd name="T7" fmla="*/ 2 h 106"/>
                <a:gd name="T8" fmla="*/ 34 w 128"/>
                <a:gd name="T9" fmla="*/ 8 h 106"/>
                <a:gd name="T10" fmla="*/ 5 w 128"/>
                <a:gd name="T11" fmla="*/ 43 h 106"/>
                <a:gd name="T12" fmla="*/ 2 w 128"/>
                <a:gd name="T13" fmla="*/ 106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8" h="106">
                  <a:moveTo>
                    <a:pt x="128" y="96"/>
                  </a:moveTo>
                  <a:cubicBezTo>
                    <a:pt x="127" y="89"/>
                    <a:pt x="127" y="68"/>
                    <a:pt x="122" y="56"/>
                  </a:cubicBezTo>
                  <a:cubicBezTo>
                    <a:pt x="117" y="44"/>
                    <a:pt x="109" y="31"/>
                    <a:pt x="100" y="22"/>
                  </a:cubicBezTo>
                  <a:cubicBezTo>
                    <a:pt x="91" y="13"/>
                    <a:pt x="78" y="4"/>
                    <a:pt x="67" y="2"/>
                  </a:cubicBezTo>
                  <a:cubicBezTo>
                    <a:pt x="56" y="0"/>
                    <a:pt x="44" y="1"/>
                    <a:pt x="34" y="8"/>
                  </a:cubicBezTo>
                  <a:cubicBezTo>
                    <a:pt x="24" y="15"/>
                    <a:pt x="10" y="27"/>
                    <a:pt x="5" y="43"/>
                  </a:cubicBezTo>
                  <a:cubicBezTo>
                    <a:pt x="0" y="59"/>
                    <a:pt x="3" y="93"/>
                    <a:pt x="2" y="106"/>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 name="Freeform 33"/>
            <p:cNvSpPr/>
            <p:nvPr/>
          </p:nvSpPr>
          <p:spPr bwMode="auto">
            <a:xfrm>
              <a:off x="3667291" y="2191713"/>
              <a:ext cx="707128" cy="3077"/>
            </a:xfrm>
            <a:custGeom>
              <a:avLst/>
              <a:gdLst>
                <a:gd name="T0" fmla="*/ 774 w 774"/>
                <a:gd name="T1" fmla="*/ 0 h 3"/>
                <a:gd name="T2" fmla="*/ 0 w 774"/>
                <a:gd name="T3" fmla="*/ 3 h 3"/>
                <a:gd name="T4" fmla="*/ 0 60000 65536"/>
                <a:gd name="T5" fmla="*/ 0 60000 65536"/>
              </a:gdLst>
              <a:ahLst/>
              <a:cxnLst>
                <a:cxn ang="T4">
                  <a:pos x="T0" y="T1"/>
                </a:cxn>
                <a:cxn ang="T5">
                  <a:pos x="T2" y="T3"/>
                </a:cxn>
              </a:cxnLst>
              <a:rect l="0" t="0" r="r" b="b"/>
              <a:pathLst>
                <a:path w="774" h="3">
                  <a:moveTo>
                    <a:pt x="774" y="0"/>
                  </a:moveTo>
                  <a:lnTo>
                    <a:pt x="0" y="3"/>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 name="Line 34"/>
            <p:cNvSpPr>
              <a:spLocks noChangeShapeType="1"/>
            </p:cNvSpPr>
            <p:nvPr/>
          </p:nvSpPr>
          <p:spPr bwMode="auto">
            <a:xfrm flipH="1">
              <a:off x="3667291" y="1635831"/>
              <a:ext cx="704387"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Freeform 35"/>
            <p:cNvSpPr/>
            <p:nvPr/>
          </p:nvSpPr>
          <p:spPr bwMode="auto">
            <a:xfrm>
              <a:off x="3391383" y="1635831"/>
              <a:ext cx="275908" cy="147688"/>
            </a:xfrm>
            <a:custGeom>
              <a:avLst/>
              <a:gdLst>
                <a:gd name="T0" fmla="*/ 302 w 302"/>
                <a:gd name="T1" fmla="*/ 0 h 144"/>
                <a:gd name="T2" fmla="*/ 257 w 302"/>
                <a:gd name="T3" fmla="*/ 45 h 144"/>
                <a:gd name="T4" fmla="*/ 166 w 302"/>
                <a:gd name="T5" fmla="*/ 90 h 144"/>
                <a:gd name="T6" fmla="*/ 75 w 302"/>
                <a:gd name="T7" fmla="*/ 136 h 144"/>
                <a:gd name="T8" fmla="*/ 30 w 302"/>
                <a:gd name="T9" fmla="*/ 136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 h="144">
                  <a:moveTo>
                    <a:pt x="302" y="0"/>
                  </a:moveTo>
                  <a:cubicBezTo>
                    <a:pt x="291" y="15"/>
                    <a:pt x="280" y="30"/>
                    <a:pt x="257" y="45"/>
                  </a:cubicBezTo>
                  <a:cubicBezTo>
                    <a:pt x="234" y="60"/>
                    <a:pt x="196" y="75"/>
                    <a:pt x="166" y="90"/>
                  </a:cubicBezTo>
                  <a:cubicBezTo>
                    <a:pt x="136" y="105"/>
                    <a:pt x="98" y="128"/>
                    <a:pt x="75" y="136"/>
                  </a:cubicBezTo>
                  <a:cubicBezTo>
                    <a:pt x="52" y="144"/>
                    <a:pt x="0" y="144"/>
                    <a:pt x="30" y="136"/>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Freeform 36"/>
            <p:cNvSpPr/>
            <p:nvPr/>
          </p:nvSpPr>
          <p:spPr bwMode="auto">
            <a:xfrm>
              <a:off x="1990831" y="1574294"/>
              <a:ext cx="805797" cy="629727"/>
            </a:xfrm>
            <a:custGeom>
              <a:avLst/>
              <a:gdLst>
                <a:gd name="T0" fmla="*/ 464 w 882"/>
                <a:gd name="T1" fmla="*/ 0 h 614"/>
                <a:gd name="T2" fmla="*/ 365 w 882"/>
                <a:gd name="T3" fmla="*/ 59 h 614"/>
                <a:gd name="T4" fmla="*/ 279 w 882"/>
                <a:gd name="T5" fmla="*/ 112 h 614"/>
                <a:gd name="T6" fmla="*/ 212 w 882"/>
                <a:gd name="T7" fmla="*/ 179 h 614"/>
                <a:gd name="T8" fmla="*/ 166 w 882"/>
                <a:gd name="T9" fmla="*/ 212 h 614"/>
                <a:gd name="T10" fmla="*/ 106 w 882"/>
                <a:gd name="T11" fmla="*/ 258 h 614"/>
                <a:gd name="T12" fmla="*/ 7 w 882"/>
                <a:gd name="T13" fmla="*/ 318 h 614"/>
                <a:gd name="T14" fmla="*/ 66 w 882"/>
                <a:gd name="T15" fmla="*/ 332 h 614"/>
                <a:gd name="T16" fmla="*/ 157 w 882"/>
                <a:gd name="T17" fmla="*/ 377 h 614"/>
                <a:gd name="T18" fmla="*/ 247 w 882"/>
                <a:gd name="T19" fmla="*/ 468 h 614"/>
                <a:gd name="T20" fmla="*/ 358 w 882"/>
                <a:gd name="T21" fmla="*/ 549 h 614"/>
                <a:gd name="T22" fmla="*/ 520 w 882"/>
                <a:gd name="T23" fmla="*/ 604 h 614"/>
                <a:gd name="T24" fmla="*/ 570 w 882"/>
                <a:gd name="T25" fmla="*/ 609 h 614"/>
                <a:gd name="T26" fmla="*/ 669 w 882"/>
                <a:gd name="T27" fmla="*/ 589 h 614"/>
                <a:gd name="T28" fmla="*/ 762 w 882"/>
                <a:gd name="T29" fmla="*/ 536 h 614"/>
                <a:gd name="T30" fmla="*/ 882 w 882"/>
                <a:gd name="T31" fmla="*/ 422 h 6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82" h="614">
                  <a:moveTo>
                    <a:pt x="464" y="0"/>
                  </a:moveTo>
                  <a:cubicBezTo>
                    <a:pt x="448" y="9"/>
                    <a:pt x="396" y="40"/>
                    <a:pt x="365" y="59"/>
                  </a:cubicBezTo>
                  <a:cubicBezTo>
                    <a:pt x="334" y="78"/>
                    <a:pt x="304" y="92"/>
                    <a:pt x="279" y="112"/>
                  </a:cubicBezTo>
                  <a:cubicBezTo>
                    <a:pt x="254" y="132"/>
                    <a:pt x="231" y="162"/>
                    <a:pt x="212" y="179"/>
                  </a:cubicBezTo>
                  <a:cubicBezTo>
                    <a:pt x="193" y="196"/>
                    <a:pt x="184" y="199"/>
                    <a:pt x="166" y="212"/>
                  </a:cubicBezTo>
                  <a:cubicBezTo>
                    <a:pt x="148" y="225"/>
                    <a:pt x="132" y="240"/>
                    <a:pt x="106" y="258"/>
                  </a:cubicBezTo>
                  <a:cubicBezTo>
                    <a:pt x="80" y="276"/>
                    <a:pt x="14" y="306"/>
                    <a:pt x="7" y="318"/>
                  </a:cubicBezTo>
                  <a:cubicBezTo>
                    <a:pt x="0" y="330"/>
                    <a:pt x="41" y="322"/>
                    <a:pt x="66" y="332"/>
                  </a:cubicBezTo>
                  <a:cubicBezTo>
                    <a:pt x="91" y="342"/>
                    <a:pt x="127" y="354"/>
                    <a:pt x="157" y="377"/>
                  </a:cubicBezTo>
                  <a:cubicBezTo>
                    <a:pt x="187" y="400"/>
                    <a:pt x="214" y="439"/>
                    <a:pt x="247" y="468"/>
                  </a:cubicBezTo>
                  <a:cubicBezTo>
                    <a:pt x="280" y="497"/>
                    <a:pt x="312" y="526"/>
                    <a:pt x="358" y="549"/>
                  </a:cubicBezTo>
                  <a:cubicBezTo>
                    <a:pt x="404" y="572"/>
                    <a:pt x="485" y="594"/>
                    <a:pt x="520" y="604"/>
                  </a:cubicBezTo>
                  <a:cubicBezTo>
                    <a:pt x="555" y="614"/>
                    <a:pt x="545" y="611"/>
                    <a:pt x="570" y="609"/>
                  </a:cubicBezTo>
                  <a:cubicBezTo>
                    <a:pt x="595" y="607"/>
                    <a:pt x="637" y="601"/>
                    <a:pt x="669" y="589"/>
                  </a:cubicBezTo>
                  <a:cubicBezTo>
                    <a:pt x="701" y="577"/>
                    <a:pt x="727" y="564"/>
                    <a:pt x="762" y="536"/>
                  </a:cubicBezTo>
                  <a:cubicBezTo>
                    <a:pt x="797" y="508"/>
                    <a:pt x="857" y="446"/>
                    <a:pt x="882" y="422"/>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0" name="Group 37"/>
            <p:cNvGrpSpPr/>
            <p:nvPr/>
          </p:nvGrpSpPr>
          <p:grpSpPr bwMode="auto">
            <a:xfrm>
              <a:off x="4199008" y="1681984"/>
              <a:ext cx="711696" cy="90254"/>
              <a:chOff x="2827" y="754"/>
              <a:chExt cx="779" cy="88"/>
            </a:xfrm>
          </p:grpSpPr>
          <p:sp>
            <p:nvSpPr>
              <p:cNvPr id="58" name="Line 38"/>
              <p:cNvSpPr>
                <a:spLocks noChangeShapeType="1"/>
              </p:cNvSpPr>
              <p:nvPr/>
            </p:nvSpPr>
            <p:spPr bwMode="auto">
              <a:xfrm>
                <a:off x="2925" y="754"/>
                <a:ext cx="681"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 name="Freeform 39"/>
              <p:cNvSpPr/>
              <p:nvPr/>
            </p:nvSpPr>
            <p:spPr bwMode="auto">
              <a:xfrm>
                <a:off x="3516" y="754"/>
                <a:ext cx="90" cy="87"/>
              </a:xfrm>
              <a:custGeom>
                <a:avLst/>
                <a:gdLst>
                  <a:gd name="T0" fmla="*/ 90 w 90"/>
                  <a:gd name="T1" fmla="*/ 0 h 87"/>
                  <a:gd name="T2" fmla="*/ 0 w 90"/>
                  <a:gd name="T3" fmla="*/ 87 h 87"/>
                  <a:gd name="T4" fmla="*/ 0 60000 65536"/>
                  <a:gd name="T5" fmla="*/ 0 60000 65536"/>
                </a:gdLst>
                <a:ahLst/>
                <a:cxnLst>
                  <a:cxn ang="T4">
                    <a:pos x="T0" y="T1"/>
                  </a:cxn>
                  <a:cxn ang="T5">
                    <a:pos x="T2" y="T3"/>
                  </a:cxn>
                </a:cxnLst>
                <a:rect l="0" t="0" r="r" b="b"/>
                <a:pathLst>
                  <a:path w="90" h="87">
                    <a:moveTo>
                      <a:pt x="90" y="0"/>
                    </a:moveTo>
                    <a:lnTo>
                      <a:pt x="0" y="87"/>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 name="Freeform 40"/>
              <p:cNvSpPr/>
              <p:nvPr/>
            </p:nvSpPr>
            <p:spPr bwMode="auto">
              <a:xfrm>
                <a:off x="2827" y="841"/>
                <a:ext cx="695" cy="1"/>
              </a:xfrm>
              <a:custGeom>
                <a:avLst/>
                <a:gdLst>
                  <a:gd name="T0" fmla="*/ 695 w 695"/>
                  <a:gd name="T1" fmla="*/ 0 h 1"/>
                  <a:gd name="T2" fmla="*/ 0 w 695"/>
                  <a:gd name="T3" fmla="*/ 0 h 1"/>
                  <a:gd name="T4" fmla="*/ 0 60000 65536"/>
                  <a:gd name="T5" fmla="*/ 0 60000 65536"/>
                </a:gdLst>
                <a:ahLst/>
                <a:cxnLst>
                  <a:cxn ang="T4">
                    <a:pos x="T0" y="T1"/>
                  </a:cxn>
                  <a:cxn ang="T5">
                    <a:pos x="T2" y="T3"/>
                  </a:cxn>
                </a:cxnLst>
                <a:rect l="0" t="0" r="r" b="b"/>
                <a:pathLst>
                  <a:path w="695" h="1">
                    <a:moveTo>
                      <a:pt x="695" y="0"/>
                    </a:moveTo>
                    <a:lnTo>
                      <a:pt x="0"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Freeform 41"/>
              <p:cNvSpPr/>
              <p:nvPr/>
            </p:nvSpPr>
            <p:spPr bwMode="auto">
              <a:xfrm>
                <a:off x="2827" y="754"/>
                <a:ext cx="99" cy="87"/>
              </a:xfrm>
              <a:custGeom>
                <a:avLst/>
                <a:gdLst>
                  <a:gd name="T0" fmla="*/ 99 w 99"/>
                  <a:gd name="T1" fmla="*/ 0 h 87"/>
                  <a:gd name="T2" fmla="*/ 0 w 99"/>
                  <a:gd name="T3" fmla="*/ 87 h 87"/>
                  <a:gd name="T4" fmla="*/ 0 60000 65536"/>
                  <a:gd name="T5" fmla="*/ 0 60000 65536"/>
                </a:gdLst>
                <a:ahLst/>
                <a:cxnLst>
                  <a:cxn ang="T4">
                    <a:pos x="T0" y="T1"/>
                  </a:cxn>
                  <a:cxn ang="T5">
                    <a:pos x="T2" y="T3"/>
                  </a:cxn>
                </a:cxnLst>
                <a:rect l="0" t="0" r="r" b="b"/>
                <a:pathLst>
                  <a:path w="99" h="87">
                    <a:moveTo>
                      <a:pt x="99" y="0"/>
                    </a:moveTo>
                    <a:lnTo>
                      <a:pt x="0" y="87"/>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1" name="Freeform 42"/>
            <p:cNvSpPr/>
            <p:nvPr/>
          </p:nvSpPr>
          <p:spPr bwMode="auto">
            <a:xfrm>
              <a:off x="1888508" y="1892234"/>
              <a:ext cx="618509" cy="1026"/>
            </a:xfrm>
            <a:custGeom>
              <a:avLst/>
              <a:gdLst>
                <a:gd name="T0" fmla="*/ 0 w 677"/>
                <a:gd name="T1" fmla="*/ 1 h 1"/>
                <a:gd name="T2" fmla="*/ 677 w 677"/>
                <a:gd name="T3" fmla="*/ 0 h 1"/>
                <a:gd name="T4" fmla="*/ 0 60000 65536"/>
                <a:gd name="T5" fmla="*/ 0 60000 65536"/>
              </a:gdLst>
              <a:ahLst/>
              <a:cxnLst>
                <a:cxn ang="T4">
                  <a:pos x="T0" y="T1"/>
                </a:cxn>
                <a:cxn ang="T5">
                  <a:pos x="T2" y="T3"/>
                </a:cxn>
              </a:cxnLst>
              <a:rect l="0" t="0" r="r" b="b"/>
              <a:pathLst>
                <a:path w="677" h="1">
                  <a:moveTo>
                    <a:pt x="0" y="1"/>
                  </a:moveTo>
                  <a:lnTo>
                    <a:pt x="677"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Oval 43"/>
            <p:cNvSpPr>
              <a:spLocks noChangeArrowheads="1"/>
            </p:cNvSpPr>
            <p:nvPr/>
          </p:nvSpPr>
          <p:spPr bwMode="auto">
            <a:xfrm>
              <a:off x="2507016" y="1821467"/>
              <a:ext cx="41112" cy="139483"/>
            </a:xfrm>
            <a:prstGeom prst="ellipse">
              <a:avLst/>
            </a:prstGeom>
            <a:noFill/>
            <a:ln w="254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Line 44"/>
            <p:cNvSpPr>
              <a:spLocks noChangeShapeType="1"/>
            </p:cNvSpPr>
            <p:nvPr/>
          </p:nvSpPr>
          <p:spPr bwMode="auto">
            <a:xfrm>
              <a:off x="4537954" y="2100434"/>
              <a:ext cx="0" cy="51178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 name="Line 45"/>
            <p:cNvSpPr>
              <a:spLocks noChangeShapeType="1"/>
            </p:cNvSpPr>
            <p:nvPr/>
          </p:nvSpPr>
          <p:spPr bwMode="auto">
            <a:xfrm>
              <a:off x="4537954" y="1263533"/>
              <a:ext cx="0" cy="464603"/>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5" name="Group 46"/>
            <p:cNvGrpSpPr/>
            <p:nvPr/>
          </p:nvGrpSpPr>
          <p:grpSpPr bwMode="auto">
            <a:xfrm>
              <a:off x="4164291" y="2010180"/>
              <a:ext cx="711696" cy="90254"/>
              <a:chOff x="2827" y="754"/>
              <a:chExt cx="779" cy="88"/>
            </a:xfrm>
          </p:grpSpPr>
          <p:sp>
            <p:nvSpPr>
              <p:cNvPr id="54" name="Line 47"/>
              <p:cNvSpPr>
                <a:spLocks noChangeShapeType="1"/>
              </p:cNvSpPr>
              <p:nvPr/>
            </p:nvSpPr>
            <p:spPr bwMode="auto">
              <a:xfrm>
                <a:off x="2925" y="754"/>
                <a:ext cx="681"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 name="Freeform 48"/>
              <p:cNvSpPr/>
              <p:nvPr/>
            </p:nvSpPr>
            <p:spPr bwMode="auto">
              <a:xfrm>
                <a:off x="3516" y="754"/>
                <a:ext cx="90" cy="87"/>
              </a:xfrm>
              <a:custGeom>
                <a:avLst/>
                <a:gdLst>
                  <a:gd name="T0" fmla="*/ 90 w 90"/>
                  <a:gd name="T1" fmla="*/ 0 h 87"/>
                  <a:gd name="T2" fmla="*/ 0 w 90"/>
                  <a:gd name="T3" fmla="*/ 87 h 87"/>
                  <a:gd name="T4" fmla="*/ 0 60000 65536"/>
                  <a:gd name="T5" fmla="*/ 0 60000 65536"/>
                </a:gdLst>
                <a:ahLst/>
                <a:cxnLst>
                  <a:cxn ang="T4">
                    <a:pos x="T0" y="T1"/>
                  </a:cxn>
                  <a:cxn ang="T5">
                    <a:pos x="T2" y="T3"/>
                  </a:cxn>
                </a:cxnLst>
                <a:rect l="0" t="0" r="r" b="b"/>
                <a:pathLst>
                  <a:path w="90" h="87">
                    <a:moveTo>
                      <a:pt x="90" y="0"/>
                    </a:moveTo>
                    <a:lnTo>
                      <a:pt x="0" y="87"/>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 name="Freeform 49"/>
              <p:cNvSpPr/>
              <p:nvPr/>
            </p:nvSpPr>
            <p:spPr bwMode="auto">
              <a:xfrm>
                <a:off x="2827" y="841"/>
                <a:ext cx="695" cy="1"/>
              </a:xfrm>
              <a:custGeom>
                <a:avLst/>
                <a:gdLst>
                  <a:gd name="T0" fmla="*/ 695 w 695"/>
                  <a:gd name="T1" fmla="*/ 0 h 1"/>
                  <a:gd name="T2" fmla="*/ 0 w 695"/>
                  <a:gd name="T3" fmla="*/ 0 h 1"/>
                  <a:gd name="T4" fmla="*/ 0 60000 65536"/>
                  <a:gd name="T5" fmla="*/ 0 60000 65536"/>
                </a:gdLst>
                <a:ahLst/>
                <a:cxnLst>
                  <a:cxn ang="T4">
                    <a:pos x="T0" y="T1"/>
                  </a:cxn>
                  <a:cxn ang="T5">
                    <a:pos x="T2" y="T3"/>
                  </a:cxn>
                </a:cxnLst>
                <a:rect l="0" t="0" r="r" b="b"/>
                <a:pathLst>
                  <a:path w="695" h="1">
                    <a:moveTo>
                      <a:pt x="695" y="0"/>
                    </a:moveTo>
                    <a:lnTo>
                      <a:pt x="0"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 name="Freeform 50"/>
              <p:cNvSpPr/>
              <p:nvPr/>
            </p:nvSpPr>
            <p:spPr bwMode="auto">
              <a:xfrm>
                <a:off x="2827" y="754"/>
                <a:ext cx="99" cy="87"/>
              </a:xfrm>
              <a:custGeom>
                <a:avLst/>
                <a:gdLst>
                  <a:gd name="T0" fmla="*/ 99 w 99"/>
                  <a:gd name="T1" fmla="*/ 0 h 87"/>
                  <a:gd name="T2" fmla="*/ 0 w 99"/>
                  <a:gd name="T3" fmla="*/ 87 h 87"/>
                  <a:gd name="T4" fmla="*/ 0 60000 65536"/>
                  <a:gd name="T5" fmla="*/ 0 60000 65536"/>
                </a:gdLst>
                <a:ahLst/>
                <a:cxnLst>
                  <a:cxn ang="T4">
                    <a:pos x="T0" y="T1"/>
                  </a:cxn>
                  <a:cxn ang="T5">
                    <a:pos x="T2" y="T3"/>
                  </a:cxn>
                </a:cxnLst>
                <a:rect l="0" t="0" r="r" b="b"/>
                <a:pathLst>
                  <a:path w="99" h="87">
                    <a:moveTo>
                      <a:pt x="99" y="0"/>
                    </a:moveTo>
                    <a:lnTo>
                      <a:pt x="0" y="87"/>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6" name="Freeform 51"/>
            <p:cNvSpPr/>
            <p:nvPr/>
          </p:nvSpPr>
          <p:spPr bwMode="auto">
            <a:xfrm>
              <a:off x="6419061" y="1885055"/>
              <a:ext cx="65779" cy="2051"/>
            </a:xfrm>
            <a:custGeom>
              <a:avLst/>
              <a:gdLst>
                <a:gd name="T0" fmla="*/ 0 w 72"/>
                <a:gd name="T1" fmla="*/ 0 h 2"/>
                <a:gd name="T2" fmla="*/ 72 w 72"/>
                <a:gd name="T3" fmla="*/ 2 h 2"/>
                <a:gd name="T4" fmla="*/ 0 60000 65536"/>
                <a:gd name="T5" fmla="*/ 0 60000 65536"/>
              </a:gdLst>
              <a:ahLst/>
              <a:cxnLst>
                <a:cxn ang="T4">
                  <a:pos x="T0" y="T1"/>
                </a:cxn>
                <a:cxn ang="T5">
                  <a:pos x="T2" y="T3"/>
                </a:cxn>
              </a:cxnLst>
              <a:rect l="0" t="0" r="r" b="b"/>
              <a:pathLst>
                <a:path w="72" h="2">
                  <a:moveTo>
                    <a:pt x="0" y="0"/>
                  </a:moveTo>
                  <a:lnTo>
                    <a:pt x="72" y="2"/>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 name="Freeform 52"/>
            <p:cNvSpPr/>
            <p:nvPr/>
          </p:nvSpPr>
          <p:spPr bwMode="auto">
            <a:xfrm>
              <a:off x="3418791" y="2007103"/>
              <a:ext cx="248500" cy="186662"/>
            </a:xfrm>
            <a:custGeom>
              <a:avLst/>
              <a:gdLst>
                <a:gd name="T0" fmla="*/ 272 w 272"/>
                <a:gd name="T1" fmla="*/ 182 h 182"/>
                <a:gd name="T2" fmla="*/ 227 w 272"/>
                <a:gd name="T3" fmla="*/ 136 h 182"/>
                <a:gd name="T4" fmla="*/ 181 w 272"/>
                <a:gd name="T5" fmla="*/ 91 h 182"/>
                <a:gd name="T6" fmla="*/ 0 w 272"/>
                <a:gd name="T7" fmla="*/ 0 h 1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2" h="182">
                  <a:moveTo>
                    <a:pt x="272" y="182"/>
                  </a:moveTo>
                  <a:cubicBezTo>
                    <a:pt x="257" y="166"/>
                    <a:pt x="242" y="151"/>
                    <a:pt x="227" y="136"/>
                  </a:cubicBezTo>
                  <a:cubicBezTo>
                    <a:pt x="212" y="121"/>
                    <a:pt x="219" y="114"/>
                    <a:pt x="181" y="91"/>
                  </a:cubicBezTo>
                  <a:cubicBezTo>
                    <a:pt x="143" y="68"/>
                    <a:pt x="23" y="15"/>
                    <a:pt x="0" y="0"/>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Oval 53"/>
            <p:cNvSpPr>
              <a:spLocks noChangeArrowheads="1"/>
            </p:cNvSpPr>
            <p:nvPr/>
          </p:nvSpPr>
          <p:spPr bwMode="auto">
            <a:xfrm>
              <a:off x="3396865" y="1867620"/>
              <a:ext cx="41112" cy="47178"/>
            </a:xfrm>
            <a:prstGeom prst="ellipse">
              <a:avLst/>
            </a:prstGeom>
            <a:solidFill>
              <a:schemeClr val="bg1"/>
            </a:soli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 name="Oval 54"/>
            <p:cNvSpPr>
              <a:spLocks noChangeArrowheads="1"/>
            </p:cNvSpPr>
            <p:nvPr/>
          </p:nvSpPr>
          <p:spPr bwMode="auto">
            <a:xfrm>
              <a:off x="2940977" y="1867620"/>
              <a:ext cx="41112" cy="47178"/>
            </a:xfrm>
            <a:prstGeom prst="ellipse">
              <a:avLst/>
            </a:prstGeom>
            <a:solidFill>
              <a:schemeClr val="bg1"/>
            </a:solidFill>
            <a:ln w="254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 name="Freeform 55"/>
            <p:cNvSpPr/>
            <p:nvPr/>
          </p:nvSpPr>
          <p:spPr bwMode="auto">
            <a:xfrm>
              <a:off x="2324296" y="1352762"/>
              <a:ext cx="129732" cy="275890"/>
            </a:xfrm>
            <a:custGeom>
              <a:avLst/>
              <a:gdLst>
                <a:gd name="T0" fmla="*/ 0 w 142"/>
                <a:gd name="T1" fmla="*/ 269 h 269"/>
                <a:gd name="T2" fmla="*/ 119 w 142"/>
                <a:gd name="T3" fmla="*/ 198 h 269"/>
                <a:gd name="T4" fmla="*/ 139 w 142"/>
                <a:gd name="T5" fmla="*/ 0 h 269"/>
                <a:gd name="T6" fmla="*/ 0 60000 65536"/>
                <a:gd name="T7" fmla="*/ 0 60000 65536"/>
                <a:gd name="T8" fmla="*/ 0 60000 65536"/>
              </a:gdLst>
              <a:ahLst/>
              <a:cxnLst>
                <a:cxn ang="T6">
                  <a:pos x="T0" y="T1"/>
                </a:cxn>
                <a:cxn ang="T7">
                  <a:pos x="T2" y="T3"/>
                </a:cxn>
                <a:cxn ang="T8">
                  <a:pos x="T4" y="T5"/>
                </a:cxn>
              </a:cxnLst>
              <a:rect l="0" t="0" r="r" b="b"/>
              <a:pathLst>
                <a:path w="142" h="269">
                  <a:moveTo>
                    <a:pt x="0" y="269"/>
                  </a:moveTo>
                  <a:cubicBezTo>
                    <a:pt x="19" y="257"/>
                    <a:pt x="96" y="243"/>
                    <a:pt x="119" y="198"/>
                  </a:cubicBezTo>
                  <a:cubicBezTo>
                    <a:pt x="142" y="153"/>
                    <a:pt x="135" y="41"/>
                    <a:pt x="139" y="0"/>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 name="Freeform 56"/>
            <p:cNvSpPr/>
            <p:nvPr/>
          </p:nvSpPr>
          <p:spPr bwMode="auto">
            <a:xfrm>
              <a:off x="2560919" y="1367120"/>
              <a:ext cx="101410" cy="288197"/>
            </a:xfrm>
            <a:custGeom>
              <a:avLst/>
              <a:gdLst>
                <a:gd name="T0" fmla="*/ 0 w 111"/>
                <a:gd name="T1" fmla="*/ 0 h 281"/>
                <a:gd name="T2" fmla="*/ 7 w 111"/>
                <a:gd name="T3" fmla="*/ 172 h 281"/>
                <a:gd name="T4" fmla="*/ 40 w 111"/>
                <a:gd name="T5" fmla="*/ 239 h 281"/>
                <a:gd name="T6" fmla="*/ 111 w 111"/>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1" h="281">
                  <a:moveTo>
                    <a:pt x="0" y="0"/>
                  </a:moveTo>
                  <a:cubicBezTo>
                    <a:pt x="2" y="29"/>
                    <a:pt x="0" y="132"/>
                    <a:pt x="7" y="172"/>
                  </a:cubicBezTo>
                  <a:cubicBezTo>
                    <a:pt x="14" y="212"/>
                    <a:pt x="23" y="221"/>
                    <a:pt x="40" y="239"/>
                  </a:cubicBezTo>
                  <a:cubicBezTo>
                    <a:pt x="57" y="257"/>
                    <a:pt x="96" y="272"/>
                    <a:pt x="111" y="281"/>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 name="Freeform 57"/>
            <p:cNvSpPr/>
            <p:nvPr/>
          </p:nvSpPr>
          <p:spPr bwMode="auto">
            <a:xfrm>
              <a:off x="2444891" y="1306609"/>
              <a:ext cx="119682" cy="111792"/>
            </a:xfrm>
            <a:custGeom>
              <a:avLst/>
              <a:gdLst>
                <a:gd name="T0" fmla="*/ 126 w 131"/>
                <a:gd name="T1" fmla="*/ 109 h 109"/>
                <a:gd name="T2" fmla="*/ 128 w 131"/>
                <a:gd name="T3" fmla="*/ 56 h 109"/>
                <a:gd name="T4" fmla="*/ 106 w 131"/>
                <a:gd name="T5" fmla="*/ 22 h 109"/>
                <a:gd name="T6" fmla="*/ 73 w 131"/>
                <a:gd name="T7" fmla="*/ 2 h 109"/>
                <a:gd name="T8" fmla="*/ 40 w 131"/>
                <a:gd name="T9" fmla="*/ 8 h 109"/>
                <a:gd name="T10" fmla="*/ 11 w 131"/>
                <a:gd name="T11" fmla="*/ 43 h 109"/>
                <a:gd name="T12" fmla="*/ 0 w 131"/>
                <a:gd name="T13" fmla="*/ 109 h 1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1" h="109">
                  <a:moveTo>
                    <a:pt x="126" y="109"/>
                  </a:moveTo>
                  <a:cubicBezTo>
                    <a:pt x="127" y="100"/>
                    <a:pt x="131" y="70"/>
                    <a:pt x="128" y="56"/>
                  </a:cubicBezTo>
                  <a:cubicBezTo>
                    <a:pt x="125" y="42"/>
                    <a:pt x="115" y="31"/>
                    <a:pt x="106" y="22"/>
                  </a:cubicBezTo>
                  <a:cubicBezTo>
                    <a:pt x="97" y="13"/>
                    <a:pt x="84" y="4"/>
                    <a:pt x="73" y="2"/>
                  </a:cubicBezTo>
                  <a:cubicBezTo>
                    <a:pt x="62" y="0"/>
                    <a:pt x="50" y="1"/>
                    <a:pt x="40" y="8"/>
                  </a:cubicBezTo>
                  <a:cubicBezTo>
                    <a:pt x="30" y="15"/>
                    <a:pt x="18" y="26"/>
                    <a:pt x="11" y="43"/>
                  </a:cubicBezTo>
                  <a:cubicBezTo>
                    <a:pt x="4" y="60"/>
                    <a:pt x="2" y="95"/>
                    <a:pt x="0" y="109"/>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 name="Text Box 58"/>
            <p:cNvSpPr txBox="1">
              <a:spLocks noChangeArrowheads="1"/>
            </p:cNvSpPr>
            <p:nvPr/>
          </p:nvSpPr>
          <p:spPr bwMode="auto">
            <a:xfrm>
              <a:off x="2507930" y="1030719"/>
              <a:ext cx="454974" cy="40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sp>
          <p:nvSpPr>
            <p:cNvPr id="44" name="Text Box 59"/>
            <p:cNvSpPr txBox="1">
              <a:spLocks noChangeArrowheads="1"/>
            </p:cNvSpPr>
            <p:nvPr/>
          </p:nvSpPr>
          <p:spPr bwMode="auto">
            <a:xfrm>
              <a:off x="1802629" y="1775314"/>
              <a:ext cx="457715" cy="40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_</a:t>
              </a:r>
            </a:p>
          </p:txBody>
        </p:sp>
        <p:sp>
          <p:nvSpPr>
            <p:cNvPr id="45" name="Text Box 60"/>
            <p:cNvSpPr txBox="1">
              <a:spLocks noChangeArrowheads="1"/>
            </p:cNvSpPr>
            <p:nvPr/>
          </p:nvSpPr>
          <p:spPr bwMode="auto">
            <a:xfrm>
              <a:off x="2342568" y="1891209"/>
              <a:ext cx="454060" cy="348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C</a:t>
              </a:r>
            </a:p>
          </p:txBody>
        </p:sp>
        <p:sp>
          <p:nvSpPr>
            <p:cNvPr id="46" name="Text Box 61"/>
            <p:cNvSpPr txBox="1">
              <a:spLocks noChangeArrowheads="1"/>
            </p:cNvSpPr>
            <p:nvPr/>
          </p:nvSpPr>
          <p:spPr bwMode="auto">
            <a:xfrm>
              <a:off x="2756430" y="2007103"/>
              <a:ext cx="453147" cy="348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a:t>
              </a:r>
            </a:p>
          </p:txBody>
        </p:sp>
        <p:sp>
          <p:nvSpPr>
            <p:cNvPr id="47" name="Text Box 62"/>
            <p:cNvSpPr txBox="1">
              <a:spLocks noChangeArrowheads="1"/>
            </p:cNvSpPr>
            <p:nvPr/>
          </p:nvSpPr>
          <p:spPr bwMode="auto">
            <a:xfrm>
              <a:off x="3253429" y="2007103"/>
              <a:ext cx="454060" cy="348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a:t>
              </a:r>
            </a:p>
          </p:txBody>
        </p:sp>
        <p:sp>
          <p:nvSpPr>
            <p:cNvPr id="48" name="Text Box 63"/>
            <p:cNvSpPr txBox="1">
              <a:spLocks noChangeArrowheads="1"/>
            </p:cNvSpPr>
            <p:nvPr/>
          </p:nvSpPr>
          <p:spPr bwMode="auto">
            <a:xfrm>
              <a:off x="4863196" y="1564038"/>
              <a:ext cx="455888" cy="348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D</a:t>
              </a:r>
            </a:p>
          </p:txBody>
        </p:sp>
        <p:sp>
          <p:nvSpPr>
            <p:cNvPr id="49" name="Text Box 64"/>
            <p:cNvSpPr txBox="1">
              <a:spLocks noChangeArrowheads="1"/>
            </p:cNvSpPr>
            <p:nvPr/>
          </p:nvSpPr>
          <p:spPr bwMode="auto">
            <a:xfrm>
              <a:off x="4864110" y="1871722"/>
              <a:ext cx="454060" cy="348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E</a:t>
              </a:r>
            </a:p>
          </p:txBody>
        </p:sp>
        <p:sp>
          <p:nvSpPr>
            <p:cNvPr id="50" name="Rectangle 65"/>
            <p:cNvSpPr>
              <a:spLocks noChangeArrowheads="1"/>
            </p:cNvSpPr>
            <p:nvPr/>
          </p:nvSpPr>
          <p:spPr bwMode="auto">
            <a:xfrm>
              <a:off x="5367505" y="1124050"/>
              <a:ext cx="406553" cy="322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a:t>
              </a:r>
            </a:p>
          </p:txBody>
        </p:sp>
        <p:sp>
          <p:nvSpPr>
            <p:cNvPr id="51" name="Rectangle 66"/>
            <p:cNvSpPr>
              <a:spLocks noChangeArrowheads="1"/>
            </p:cNvSpPr>
            <p:nvPr/>
          </p:nvSpPr>
          <p:spPr bwMode="auto">
            <a:xfrm>
              <a:off x="5448815" y="1635831"/>
              <a:ext cx="166276" cy="557934"/>
            </a:xfrm>
            <a:prstGeom prst="rect">
              <a:avLst/>
            </a:prstGeom>
            <a:solidFill>
              <a:schemeClr val="bg1"/>
            </a:solidFill>
            <a:ln w="25400">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 name="Freeform 68"/>
            <p:cNvSpPr/>
            <p:nvPr/>
          </p:nvSpPr>
          <p:spPr bwMode="auto">
            <a:xfrm>
              <a:off x="5396740" y="1628652"/>
              <a:ext cx="187288" cy="1026"/>
            </a:xfrm>
            <a:custGeom>
              <a:avLst/>
              <a:gdLst>
                <a:gd name="T0" fmla="*/ 0 w 205"/>
                <a:gd name="T1" fmla="*/ 0 h 1"/>
                <a:gd name="T2" fmla="*/ 205 w 205"/>
                <a:gd name="T3" fmla="*/ 0 h 1"/>
                <a:gd name="T4" fmla="*/ 0 60000 65536"/>
                <a:gd name="T5" fmla="*/ 0 60000 65536"/>
              </a:gdLst>
              <a:ahLst/>
              <a:cxnLst>
                <a:cxn ang="T4">
                  <a:pos x="T0" y="T1"/>
                </a:cxn>
                <a:cxn ang="T5">
                  <a:pos x="T2" y="T3"/>
                </a:cxn>
              </a:cxnLst>
              <a:rect l="0" t="0" r="r" b="b"/>
              <a:pathLst>
                <a:path w="205" h="1">
                  <a:moveTo>
                    <a:pt x="0" y="0"/>
                  </a:moveTo>
                  <a:lnTo>
                    <a:pt x="205" y="0"/>
                  </a:ln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 name="Text Box 59"/>
            <p:cNvSpPr txBox="1">
              <a:spLocks noChangeArrowheads="1"/>
            </p:cNvSpPr>
            <p:nvPr/>
          </p:nvSpPr>
          <p:spPr bwMode="auto">
            <a:xfrm>
              <a:off x="4571021" y="711666"/>
              <a:ext cx="457715" cy="40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_</a:t>
              </a:r>
            </a:p>
          </p:txBody>
        </p:sp>
        <p:sp>
          <p:nvSpPr>
            <p:cNvPr id="63" name="Text Box 58"/>
            <p:cNvSpPr txBox="1">
              <a:spLocks noChangeArrowheads="1"/>
            </p:cNvSpPr>
            <p:nvPr/>
          </p:nvSpPr>
          <p:spPr bwMode="auto">
            <a:xfrm>
              <a:off x="4574248" y="2197916"/>
              <a:ext cx="454974" cy="40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sp>
          <p:nvSpPr>
            <p:cNvPr id="64" name="Text Box 63"/>
            <p:cNvSpPr txBox="1">
              <a:spLocks noChangeArrowheads="1"/>
            </p:cNvSpPr>
            <p:nvPr/>
          </p:nvSpPr>
          <p:spPr bwMode="auto">
            <a:xfrm>
              <a:off x="6455557" y="1658907"/>
              <a:ext cx="6632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P</a:t>
              </a:r>
              <a:r>
                <a:rPr kumimoji="0" lang="en-US" altLang="zh-CN" sz="2000" b="1"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65" name="Text Box 63"/>
            <p:cNvSpPr txBox="1">
              <a:spLocks noChangeArrowheads="1"/>
            </p:cNvSpPr>
            <p:nvPr/>
          </p:nvSpPr>
          <p:spPr bwMode="auto">
            <a:xfrm>
              <a:off x="6379696" y="2057298"/>
              <a:ext cx="6632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altLang="zh-CN" sz="2000" b="1"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P</a:t>
              </a:r>
              <a:r>
                <a:rPr kumimoji="0" lang="en-US" altLang="zh-CN" sz="2000" b="1"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mn-cs"/>
                </a:rPr>
                <a:t>2</a:t>
              </a:r>
            </a:p>
          </p:txBody>
        </p:sp>
      </p:grpSp>
      <p:sp>
        <p:nvSpPr>
          <p:cNvPr id="90" name="Text Box 47"/>
          <p:cNvSpPr txBox="1">
            <a:spLocks noChangeArrowheads="1"/>
          </p:cNvSpPr>
          <p:nvPr/>
        </p:nvSpPr>
        <p:spPr bwMode="auto">
          <a:xfrm>
            <a:off x="1056456" y="3382817"/>
            <a:ext cx="7620000" cy="70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78638" tIns="39319" rIns="78638" bIns="39319"/>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a:lnSpc>
                <a:spcPct val="114000"/>
              </a:lnSpc>
            </a:pPr>
            <a:r>
              <a:rPr lang="zh-CN" altLang="en-US" sz="2000" dirty="0">
                <a:solidFill>
                  <a:srgbClr val="000000"/>
                </a:solidFill>
                <a:latin typeface="宋体" panose="02010600030101010101" pitchFamily="2" charset="-122"/>
                <a:ea typeface="华文中宋" panose="02010600040101010101" pitchFamily="2" charset="-122"/>
              </a:rPr>
              <a:t>加电场</a:t>
            </a:r>
            <a:r>
              <a:rPr lang="en-US" altLang="zh-CN" sz="2000" dirty="0">
                <a:solidFill>
                  <a:srgbClr val="000000"/>
                </a:solidFill>
                <a:latin typeface="宋体" panose="02010600030101010101" pitchFamily="2" charset="-122"/>
                <a:ea typeface="华文中宋" panose="02010600040101010101" pitchFamily="2" charset="-122"/>
                <a:cs typeface="Times New Roman" panose="02020603050405020304" pitchFamily="18" charset="0"/>
              </a:rPr>
              <a:t>E</a:t>
            </a:r>
            <a:r>
              <a:rPr lang="zh-CN" altLang="en-US" sz="2000" dirty="0">
                <a:solidFill>
                  <a:srgbClr val="000000"/>
                </a:solidFill>
                <a:latin typeface="宋体" panose="02010600030101010101" pitchFamily="2" charset="-122"/>
                <a:ea typeface="华文中宋" panose="02010600040101010101" pitchFamily="2" charset="-122"/>
                <a:cs typeface="Times New Roman" panose="02020603050405020304" pitchFamily="18" charset="0"/>
              </a:rPr>
              <a:t>后，射线偏转</a:t>
            </a:r>
            <a:r>
              <a:rPr lang="zh-CN" altLang="en-US" sz="2000" dirty="0">
                <a:latin typeface="宋体" panose="02010600030101010101" pitchFamily="2" charset="-122"/>
                <a:ea typeface="华文中宋" panose="02010600040101010101" pitchFamily="2" charset="-122"/>
                <a:cs typeface="Times New Roman" panose="02020603050405020304" pitchFamily="18" charset="0"/>
              </a:rPr>
              <a:t>  </a:t>
            </a:r>
            <a:r>
              <a:rPr lang="zh-CN" altLang="en-US" sz="2000" dirty="0">
                <a:solidFill>
                  <a:srgbClr val="FF0000"/>
                </a:solidFill>
                <a:latin typeface="Gill Sans MT" panose="020B0502020104020203" pitchFamily="34" charset="0"/>
                <a:ea typeface="华文中宋" panose="02010600040101010101" pitchFamily="2" charset="-122"/>
                <a:cs typeface="Times New Roman" panose="02020603050405020304" pitchFamily="18" charset="0"/>
                <a:sym typeface="Symbol" panose="05050102010706020507" pitchFamily="18" charset="2"/>
              </a:rPr>
              <a:t></a:t>
            </a:r>
            <a:r>
              <a:rPr lang="zh-CN" altLang="en-US" sz="2000" dirty="0">
                <a:latin typeface="宋体" panose="02010600030101010101" pitchFamily="2" charset="-122"/>
                <a:ea typeface="华文中宋" panose="02010600040101010101" pitchFamily="2" charset="-122"/>
                <a:cs typeface="Times New Roman" panose="02020603050405020304" pitchFamily="18" charset="0"/>
              </a:rPr>
              <a:t>  </a:t>
            </a:r>
            <a:r>
              <a:rPr lang="zh-CN" altLang="en-US" sz="2000" dirty="0">
                <a:solidFill>
                  <a:srgbClr val="000000"/>
                </a:solidFill>
                <a:latin typeface="宋体" panose="02010600030101010101" pitchFamily="2" charset="-122"/>
                <a:ea typeface="华文中宋" panose="02010600040101010101" pitchFamily="2" charset="-122"/>
              </a:rPr>
              <a:t>阴极射线带负电。</a:t>
            </a:r>
            <a:endParaRPr lang="zh-CN" altLang="en-US" sz="2000" dirty="0">
              <a:latin typeface="宋体" panose="02010600030101010101" pitchFamily="2" charset="-122"/>
              <a:ea typeface="华文中宋" panose="02010600040101010101" pitchFamily="2" charset="-122"/>
            </a:endParaRPr>
          </a:p>
          <a:p>
            <a:pPr algn="just">
              <a:lnSpc>
                <a:spcPct val="114000"/>
              </a:lnSpc>
            </a:pPr>
            <a:r>
              <a:rPr lang="zh-CN" altLang="en-US" sz="2000" dirty="0">
                <a:latin typeface="宋体" panose="02010600030101010101" pitchFamily="2" charset="-122"/>
                <a:ea typeface="华文中宋" panose="02010600040101010101" pitchFamily="2" charset="-122"/>
              </a:rPr>
              <a:t>  　</a:t>
            </a:r>
          </a:p>
        </p:txBody>
      </p:sp>
      <p:sp>
        <p:nvSpPr>
          <p:cNvPr id="91" name="Rectangle 66"/>
          <p:cNvSpPr>
            <a:spLocks noChangeArrowheads="1"/>
          </p:cNvSpPr>
          <p:nvPr/>
        </p:nvSpPr>
        <p:spPr bwMode="auto">
          <a:xfrm>
            <a:off x="711752" y="6076460"/>
            <a:ext cx="7732477" cy="582295"/>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lnSpc>
                <a:spcPct val="114000"/>
              </a:lnSpc>
            </a:pPr>
            <a:r>
              <a:rPr lang="zh-CN" altLang="en-US" sz="2800" dirty="0">
                <a:solidFill>
                  <a:srgbClr val="0000FF"/>
                </a:solidFill>
                <a:latin typeface="宋体" panose="02010600030101010101" pitchFamily="2" charset="-122"/>
                <a:ea typeface="华文中宋" panose="02010600040101010101" pitchFamily="2" charset="-122"/>
              </a:rPr>
              <a:t>阴极射线的荷质比为氢离子荷质比的千倍以上</a:t>
            </a:r>
            <a:r>
              <a:rPr lang="en-US" altLang="zh-CN" sz="2800" dirty="0">
                <a:solidFill>
                  <a:srgbClr val="0000FF"/>
                </a:solidFill>
                <a:latin typeface="宋体" panose="02010600030101010101" pitchFamily="2" charset="-122"/>
                <a:ea typeface="华文中宋" panose="02010600040101010101" pitchFamily="2" charset="-122"/>
              </a:rPr>
              <a:t>!</a:t>
            </a:r>
            <a:endParaRPr lang="zh-CN" altLang="en-US" sz="2800" dirty="0">
              <a:solidFill>
                <a:srgbClr val="0000FF"/>
              </a:solidFill>
              <a:latin typeface="Gill Sans MT" panose="020B0502020104020203" pitchFamily="34" charset="0"/>
              <a:ea typeface="华文中宋" panose="02010600040101010101" pitchFamily="2" charset="-122"/>
            </a:endParaRPr>
          </a:p>
        </p:txBody>
      </p:sp>
      <p:sp>
        <p:nvSpPr>
          <p:cNvPr id="95" name="矩形 94"/>
          <p:cNvSpPr/>
          <p:nvPr/>
        </p:nvSpPr>
        <p:spPr>
          <a:xfrm>
            <a:off x="1056456" y="3993159"/>
            <a:ext cx="6992970" cy="450251"/>
          </a:xfrm>
          <a:prstGeom prst="rect">
            <a:avLst/>
          </a:prstGeom>
        </p:spPr>
        <p:txBody>
          <a:bodyPr wrap="square">
            <a:spAutoFit/>
          </a:bodyPr>
          <a:lstStyle/>
          <a:p>
            <a:pPr algn="just">
              <a:lnSpc>
                <a:spcPct val="130000"/>
              </a:lnSpc>
            </a:pPr>
            <a:r>
              <a:rPr lang="zh-CN" altLang="en-US" sz="2000" dirty="0">
                <a:solidFill>
                  <a:srgbClr val="000000"/>
                </a:solidFill>
                <a:latin typeface="宋体" panose="02010600030101010101" pitchFamily="2" charset="-122"/>
                <a:ea typeface="华文中宋" panose="02010600040101010101" pitchFamily="2" charset="-122"/>
              </a:rPr>
              <a:t>再加磁场</a:t>
            </a:r>
            <a:r>
              <a:rPr lang="en-US" altLang="zh-CN" sz="2000" dirty="0">
                <a:solidFill>
                  <a:srgbClr val="000000"/>
                </a:solidFill>
                <a:latin typeface="宋体" panose="02010600030101010101" pitchFamily="2" charset="-122"/>
                <a:ea typeface="华文中宋" panose="02010600040101010101" pitchFamily="2" charset="-122"/>
              </a:rPr>
              <a:t>H</a:t>
            </a:r>
            <a:r>
              <a:rPr lang="zh-CN" altLang="en-US" sz="2000" dirty="0">
                <a:solidFill>
                  <a:srgbClr val="000000"/>
                </a:solidFill>
                <a:latin typeface="宋体" panose="02010600030101010101" pitchFamily="2" charset="-122"/>
                <a:ea typeface="华文中宋" panose="02010600040101010101" pitchFamily="2" charset="-122"/>
              </a:rPr>
              <a:t>后，射线不偏转，</a:t>
            </a:r>
            <a:r>
              <a:rPr lang="zh-CN" altLang="en-US" sz="2000" dirty="0">
                <a:solidFill>
                  <a:srgbClr val="FF0000"/>
                </a:solidFill>
                <a:latin typeface="Gill Sans MT" panose="020B0502020104020203" pitchFamily="34" charset="0"/>
                <a:ea typeface="华文中宋" panose="02010600040101010101" pitchFamily="2" charset="-122"/>
                <a:sym typeface="Symbol" panose="05050102010706020507" pitchFamily="18" charset="2"/>
              </a:rPr>
              <a:t>  </a:t>
            </a:r>
            <a:r>
              <a:rPr lang="en-US" altLang="zh-CN" sz="2000" i="1" dirty="0" err="1">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Hev</a:t>
            </a:r>
            <a:r>
              <a:rPr lang="en-US" altLang="zh-CN"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a:t>
            </a:r>
            <a:r>
              <a:rPr lang="en-US" altLang="zh-CN" sz="2000" i="1" dirty="0" err="1">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Ee</a:t>
            </a:r>
            <a:r>
              <a:rPr lang="zh-CN" altLang="en-US"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r>
              <a:rPr lang="zh-CN" altLang="en-US" sz="2000" dirty="0">
                <a:solidFill>
                  <a:srgbClr val="FF0000"/>
                </a:solidFill>
                <a:latin typeface="Gill Sans MT" panose="020B0502020104020203" pitchFamily="34" charset="0"/>
                <a:ea typeface="华文中宋" panose="02010600040101010101" pitchFamily="2" charset="-122"/>
                <a:sym typeface="Symbol" panose="05050102010706020507" pitchFamily="18" charset="2"/>
              </a:rPr>
              <a:t> </a:t>
            </a:r>
            <a:r>
              <a:rPr lang="en-US" altLang="zh-CN"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v = E/H</a:t>
            </a:r>
            <a:r>
              <a:rPr lang="zh-CN" altLang="en-US"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a:t>
            </a:r>
            <a:endParaRPr lang="en-US" altLang="zh-CN" sz="2000" dirty="0">
              <a:solidFill>
                <a:srgbClr val="FF0000"/>
              </a:solidFill>
              <a:latin typeface="Gill Sans MT" panose="020B0502020104020203" pitchFamily="34" charset="0"/>
              <a:ea typeface="华文中宋" panose="02010600040101010101" pitchFamily="2" charset="-122"/>
              <a:sym typeface="Symbol" panose="05050102010706020507" pitchFamily="18" charset="2"/>
            </a:endParaRPr>
          </a:p>
        </p:txBody>
      </p:sp>
      <p:sp>
        <p:nvSpPr>
          <p:cNvPr id="98" name="矩形 97"/>
          <p:cNvSpPr/>
          <p:nvPr/>
        </p:nvSpPr>
        <p:spPr>
          <a:xfrm>
            <a:off x="1056456" y="4689086"/>
            <a:ext cx="6175473" cy="413318"/>
          </a:xfrm>
          <a:prstGeom prst="rect">
            <a:avLst/>
          </a:prstGeom>
        </p:spPr>
        <p:txBody>
          <a:bodyPr wrap="none">
            <a:spAutoFit/>
          </a:bodyPr>
          <a:lstStyle/>
          <a:p>
            <a:pPr algn="just">
              <a:lnSpc>
                <a:spcPct val="114000"/>
              </a:lnSpc>
            </a:pPr>
            <a:r>
              <a:rPr lang="zh-CN" altLang="en-US" sz="2000" dirty="0">
                <a:solidFill>
                  <a:srgbClr val="000000"/>
                </a:solidFill>
                <a:latin typeface="宋体" panose="02010600030101010101" pitchFamily="2" charset="-122"/>
                <a:ea typeface="华文中宋" panose="02010600040101010101" pitchFamily="2" charset="-122"/>
              </a:rPr>
              <a:t>去掉电场</a:t>
            </a:r>
            <a:r>
              <a:rPr lang="en-US" altLang="zh-CN" sz="2000" dirty="0">
                <a:solidFill>
                  <a:srgbClr val="000000"/>
                </a:solidFill>
                <a:latin typeface="宋体" panose="02010600030101010101" pitchFamily="2" charset="-122"/>
                <a:ea typeface="华文中宋" panose="02010600040101010101" pitchFamily="2" charset="-122"/>
              </a:rPr>
              <a:t>E</a:t>
            </a:r>
            <a:r>
              <a:rPr lang="zh-CN" altLang="en-US" sz="2000" dirty="0">
                <a:solidFill>
                  <a:srgbClr val="000000"/>
                </a:solidFill>
                <a:latin typeface="宋体" panose="02010600030101010101" pitchFamily="2" charset="-122"/>
                <a:ea typeface="华文中宋" panose="02010600040101010101" pitchFamily="2" charset="-122"/>
              </a:rPr>
              <a:t>后，射线成一圆形轨迹</a:t>
            </a:r>
            <a:r>
              <a:rPr lang="zh-CN" altLang="en-US" sz="2000" dirty="0">
                <a:latin typeface="宋体" panose="02010600030101010101" pitchFamily="2" charset="-122"/>
                <a:ea typeface="华文中宋" panose="02010600040101010101" pitchFamily="2" charset="-122"/>
              </a:rPr>
              <a:t> </a:t>
            </a:r>
            <a:r>
              <a:rPr lang="zh-CN" altLang="en-US" sz="2000" dirty="0">
                <a:solidFill>
                  <a:srgbClr val="FF0000"/>
                </a:solidFill>
                <a:latin typeface="Gill Sans MT" panose="020B0502020104020203" pitchFamily="34" charset="0"/>
                <a:ea typeface="华文中宋" panose="02010600040101010101" pitchFamily="2" charset="-122"/>
                <a:sym typeface="Symbol" panose="05050102010706020507" pitchFamily="18" charset="2"/>
              </a:rPr>
              <a:t> </a:t>
            </a:r>
            <a:r>
              <a:rPr lang="en-US" altLang="zh-CN" sz="2000" i="1" dirty="0" err="1">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Hev</a:t>
            </a:r>
            <a:r>
              <a:rPr lang="en-US" altLang="zh-CN"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 = mv</a:t>
            </a:r>
            <a:r>
              <a:rPr lang="en-US" altLang="zh-CN" sz="2000" i="1" baseline="30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2</a:t>
            </a:r>
            <a:r>
              <a:rPr lang="en-US" altLang="zh-CN"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/r</a:t>
            </a:r>
            <a:r>
              <a:rPr lang="zh-CN" altLang="en-US" sz="2000" dirty="0">
                <a:latin typeface="宋体" panose="02010600030101010101" pitchFamily="2" charset="-122"/>
                <a:ea typeface="华文中宋" panose="02010600040101010101" pitchFamily="2" charset="-122"/>
              </a:rPr>
              <a:t>  </a:t>
            </a:r>
            <a:r>
              <a:rPr lang="zh-CN" altLang="en-US" sz="2000" dirty="0">
                <a:solidFill>
                  <a:srgbClr val="000000"/>
                </a:solidFill>
                <a:latin typeface="宋体" panose="02010600030101010101" pitchFamily="2" charset="-122"/>
                <a:ea typeface="华文中宋" panose="02010600040101010101" pitchFamily="2" charset="-122"/>
              </a:rPr>
              <a:t> </a:t>
            </a:r>
            <a:endParaRPr lang="zh-CN" altLang="en-US" sz="2000" dirty="0">
              <a:latin typeface="宋体" panose="02010600030101010101" pitchFamily="2" charset="-122"/>
              <a:ea typeface="华文中宋" panose="02010600040101010101" pitchFamily="2" charset="-122"/>
            </a:endParaRPr>
          </a:p>
        </p:txBody>
      </p:sp>
      <p:sp>
        <p:nvSpPr>
          <p:cNvPr id="101" name="矩形 100"/>
          <p:cNvSpPr/>
          <p:nvPr/>
        </p:nvSpPr>
        <p:spPr>
          <a:xfrm>
            <a:off x="1056456" y="5352246"/>
            <a:ext cx="5254382" cy="414152"/>
          </a:xfrm>
          <a:prstGeom prst="rect">
            <a:avLst/>
          </a:prstGeom>
        </p:spPr>
        <p:txBody>
          <a:bodyPr wrap="square">
            <a:spAutoFit/>
          </a:bodyPr>
          <a:lstStyle/>
          <a:p>
            <a:pPr algn="just">
              <a:lnSpc>
                <a:spcPct val="114000"/>
              </a:lnSpc>
            </a:pPr>
            <a:r>
              <a:rPr lang="zh-CN" altLang="en-US" sz="2000" dirty="0">
                <a:solidFill>
                  <a:srgbClr val="000000"/>
                </a:solidFill>
                <a:latin typeface="宋体" panose="02010600030101010101" pitchFamily="2" charset="-122"/>
                <a:ea typeface="华文中宋" panose="02010600040101010101" pitchFamily="2" charset="-122"/>
              </a:rPr>
              <a:t>求出荷质比</a:t>
            </a:r>
            <a:r>
              <a:rPr lang="en-US" altLang="zh-CN" sz="2000" dirty="0">
                <a:solidFill>
                  <a:srgbClr val="000000"/>
                </a:solidFill>
                <a:latin typeface="宋体" panose="02010600030101010101" pitchFamily="2" charset="-122"/>
                <a:ea typeface="华文中宋" panose="02010600040101010101" pitchFamily="2" charset="-122"/>
              </a:rPr>
              <a:t>:  </a:t>
            </a:r>
            <a:r>
              <a:rPr lang="en-US" altLang="zh-CN"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e/m = E/rH</a:t>
            </a:r>
            <a:r>
              <a:rPr lang="en-US" altLang="zh-CN" sz="2000" i="1" baseline="300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000" i="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 </a:t>
            </a:r>
            <a:endParaRPr lang="zh-CN" altLang="en-US" sz="2000" i="1" dirty="0">
              <a:solidFill>
                <a:srgbClr val="FF0000"/>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02" name="Rectangle 18"/>
          <p:cNvSpPr>
            <a:spLocks noChangeArrowheads="1"/>
          </p:cNvSpPr>
          <p:nvPr/>
        </p:nvSpPr>
        <p:spPr bwMode="auto">
          <a:xfrm>
            <a:off x="4275978" y="5356879"/>
            <a:ext cx="4686004" cy="371513"/>
          </a:xfrm>
          <a:prstGeom prst="rect">
            <a:avLst/>
          </a:prstGeom>
          <a:solidFill>
            <a:srgbClr val="00CCFF">
              <a:alpha val="59999"/>
            </a:srgbClr>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0" dirty="0"/>
              <a:t>目前公认的荷质比：</a:t>
            </a:r>
            <a:r>
              <a:rPr lang="en-US" altLang="zh-CN" sz="1800" b="0" dirty="0"/>
              <a:t>1.758820174</a:t>
            </a:r>
            <a:r>
              <a:rPr lang="en-US" altLang="zh-CN" sz="1800" b="0" dirty="0">
                <a:sym typeface="Symbol" panose="05050102010706020507" pitchFamily="18" charset="2"/>
              </a:rPr>
              <a:t></a:t>
            </a:r>
            <a:r>
              <a:rPr lang="en-US" altLang="zh-CN" sz="1800" b="0" dirty="0"/>
              <a:t>10</a:t>
            </a:r>
            <a:r>
              <a:rPr lang="en-US" altLang="zh-CN" sz="1800" b="0" baseline="30000" dirty="0">
                <a:sym typeface="Symbol" panose="05050102010706020507" pitchFamily="18" charset="2"/>
              </a:rPr>
              <a:t>11</a:t>
            </a:r>
            <a:r>
              <a:rPr lang="en-US" altLang="zh-CN" sz="1800" b="0" dirty="0">
                <a:sym typeface="Symbol" panose="05050102010706020507" pitchFamily="18" charset="2"/>
              </a:rPr>
              <a:t>C/kg</a:t>
            </a:r>
            <a:r>
              <a:rPr lang="en-US" altLang="zh-CN" sz="1800" dirty="0">
                <a:sym typeface="Symbol" panose="05050102010706020507" pitchFamily="18" charset="2"/>
              </a:rPr>
              <a:t> </a:t>
            </a:r>
          </a:p>
        </p:txBody>
      </p:sp>
      <p:sp>
        <p:nvSpPr>
          <p:cNvPr id="52" name="Line 67"/>
          <p:cNvSpPr>
            <a:spLocks noChangeShapeType="1"/>
          </p:cNvSpPr>
          <p:nvPr/>
        </p:nvSpPr>
        <p:spPr bwMode="auto">
          <a:xfrm>
            <a:off x="4548629" y="1909686"/>
            <a:ext cx="3895600" cy="0"/>
          </a:xfrm>
          <a:prstGeom prst="line">
            <a:avLst/>
          </a:prstGeom>
          <a:noFill/>
          <a:ln w="38100">
            <a:solidFill>
              <a:srgbClr val="008000">
                <a:alpha val="74117"/>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67" name="Picture 111" descr="thomson"/>
          <p:cNvPicPr>
            <a:picLocks noChangeAspect="1" noChangeArrowheads="1"/>
          </p:cNvPicPr>
          <p:nvPr/>
        </p:nvPicPr>
        <p:blipFill>
          <a:blip r:embed="rId3">
            <a:extLst>
              <a:ext uri="{28A0092B-C50C-407E-A947-70E740481C1C}">
                <a14:useLocalDpi xmlns:a14="http://schemas.microsoft.com/office/drawing/2010/main" val="0"/>
              </a:ext>
            </a:extLst>
          </a:blip>
          <a:srcRect r="1888"/>
          <a:stretch>
            <a:fillRect/>
          </a:stretch>
        </p:blipFill>
        <p:spPr bwMode="auto">
          <a:xfrm>
            <a:off x="788178" y="927875"/>
            <a:ext cx="2697427" cy="217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09"/>
          <p:cNvSpPr txBox="1">
            <a:spLocks noChangeArrowheads="1"/>
          </p:cNvSpPr>
          <p:nvPr/>
        </p:nvSpPr>
        <p:spPr bwMode="auto">
          <a:xfrm>
            <a:off x="82742" y="2777005"/>
            <a:ext cx="4796306" cy="3897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汤姆</a:t>
            </a:r>
            <a:r>
              <a:rPr lang="zh-CN" altLang="en-US" sz="1800" dirty="0">
                <a:solidFill>
                  <a:srgbClr val="000000"/>
                </a:solidFill>
                <a:latin typeface="Times New Roman" panose="02020603050405020304" pitchFamily="18" charset="0"/>
              </a:rPr>
              <a:t>孙</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J. J. Thomson, 1856-1940</a:t>
            </a:r>
            <a:r>
              <a:rPr kumimoji="0" lang="zh-CN"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），英国</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70" name="组合 69"/>
          <p:cNvGrpSpPr/>
          <p:nvPr/>
        </p:nvGrpSpPr>
        <p:grpSpPr>
          <a:xfrm>
            <a:off x="4554855" y="1908810"/>
            <a:ext cx="3908802" cy="466143"/>
            <a:chOff x="7173" y="3006"/>
            <a:chExt cx="6156" cy="734"/>
          </a:xfrm>
        </p:grpSpPr>
        <p:sp>
          <p:nvSpPr>
            <p:cNvPr id="68" name="弧形 67"/>
            <p:cNvSpPr/>
            <p:nvPr/>
          </p:nvSpPr>
          <p:spPr>
            <a:xfrm rot="360000">
              <a:off x="9485" y="3060"/>
              <a:ext cx="3844" cy="680"/>
            </a:xfrm>
            <a:prstGeom prst="arc">
              <a:avLst>
                <a:gd name="adj1" fmla="val 11751306"/>
                <a:gd name="adj2" fmla="val 21429816"/>
              </a:avLst>
            </a:prstGeom>
            <a:ln w="38100">
              <a:solidFill>
                <a:srgbClr val="118911">
                  <a:alpha val="74000"/>
                </a:srgbClr>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9" name="Line 67"/>
            <p:cNvSpPr>
              <a:spLocks noChangeShapeType="1"/>
            </p:cNvSpPr>
            <p:nvPr/>
          </p:nvSpPr>
          <p:spPr bwMode="auto">
            <a:xfrm>
              <a:off x="7173" y="3006"/>
              <a:ext cx="3254" cy="0"/>
            </a:xfrm>
            <a:prstGeom prst="line">
              <a:avLst/>
            </a:prstGeom>
            <a:noFill/>
            <a:ln w="38100">
              <a:solidFill>
                <a:srgbClr val="008000">
                  <a:alpha val="74117"/>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3" name="组合 72"/>
          <p:cNvGrpSpPr/>
          <p:nvPr/>
        </p:nvGrpSpPr>
        <p:grpSpPr>
          <a:xfrm>
            <a:off x="6660515" y="1052830"/>
            <a:ext cx="275590" cy="1581785"/>
            <a:chOff x="10489" y="1658"/>
            <a:chExt cx="434" cy="2491"/>
          </a:xfrm>
        </p:grpSpPr>
        <p:sp>
          <p:nvSpPr>
            <p:cNvPr id="71" name="矩形 70"/>
            <p:cNvSpPr/>
            <p:nvPr/>
          </p:nvSpPr>
          <p:spPr>
            <a:xfrm>
              <a:off x="10489" y="1658"/>
              <a:ext cx="340" cy="227"/>
            </a:xfrm>
            <a:prstGeom prst="rect">
              <a:avLst/>
            </a:prstGeom>
            <a:solidFill>
              <a:schemeClr val="bg1"/>
            </a:solidFill>
            <a:ln>
              <a:no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2" name="矩形 71"/>
            <p:cNvSpPr/>
            <p:nvPr/>
          </p:nvSpPr>
          <p:spPr>
            <a:xfrm>
              <a:off x="10531" y="3689"/>
              <a:ext cx="392" cy="461"/>
            </a:xfrm>
            <a:prstGeom prst="rect">
              <a:avLst/>
            </a:prstGeom>
            <a:solidFill>
              <a:schemeClr val="bg1"/>
            </a:solidFill>
            <a:ln>
              <a:no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0">
                                            <p:txEl>
                                              <p:pRg st="0" end="0"/>
                                            </p:txEl>
                                          </p:spTgt>
                                        </p:tgtEl>
                                        <p:attrNameLst>
                                          <p:attrName>style.visibility</p:attrName>
                                        </p:attrNameLst>
                                      </p:cBhvr>
                                      <p:to>
                                        <p:strVal val="visible"/>
                                      </p:to>
                                    </p:set>
                                    <p:animEffect transition="in" filter="barn(inVertical)">
                                      <p:cBhvr>
                                        <p:cTn id="12" dur="500"/>
                                        <p:tgtEl>
                                          <p:spTgt spid="90">
                                            <p:txEl>
                                              <p:pRg st="0" end="0"/>
                                            </p:txEl>
                                          </p:spTgt>
                                        </p:tgtEl>
                                      </p:cBhvr>
                                    </p:animEffect>
                                  </p:childTnLst>
                                </p:cTn>
                              </p:par>
                            </p:childTnLst>
                          </p:cTn>
                        </p:par>
                        <p:par>
                          <p:cTn id="13" fill="hold">
                            <p:stCondLst>
                              <p:cond delay="500"/>
                            </p:stCondLst>
                            <p:childTnLst>
                              <p:par>
                                <p:cTn id="14" presetID="3" presetClass="exit" presetSubtype="10" fill="hold" nodeType="afterEffect">
                                  <p:stCondLst>
                                    <p:cond delay="0"/>
                                  </p:stCondLst>
                                  <p:childTnLst>
                                    <p:animEffect transition="out" filter="blinds(horizontal)">
                                      <p:cBhvr>
                                        <p:cTn id="15" dur="500"/>
                                        <p:tgtEl>
                                          <p:spTgt spid="73"/>
                                        </p:tgtEl>
                                      </p:cBhvr>
                                    </p:animEffect>
                                    <p:set>
                                      <p:cBhvr>
                                        <p:cTn id="16" dur="1" fill="hold">
                                          <p:stCondLst>
                                            <p:cond delay="499"/>
                                          </p:stCondLst>
                                        </p:cTn>
                                        <p:tgtEl>
                                          <p:spTgt spid="73"/>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22" presetClass="entr" presetSubtype="4"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down)">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par>
                          <p:cTn id="35" fill="hold">
                            <p:stCondLst>
                              <p:cond delay="0"/>
                            </p:stCondLst>
                            <p:childTnLst>
                              <p:par>
                                <p:cTn id="36" presetID="2" presetClass="entr" presetSubtype="4" fill="hold" grpId="0" nodeType="afterEffect">
                                  <p:stCondLst>
                                    <p:cond delay="0"/>
                                  </p:stCondLst>
                                  <p:childTnLst>
                                    <p:set>
                                      <p:cBhvr>
                                        <p:cTn id="37" dur="1" fill="hold">
                                          <p:stCondLst>
                                            <p:cond delay="0"/>
                                          </p:stCondLst>
                                        </p:cTn>
                                        <p:tgtEl>
                                          <p:spTgt spid="102"/>
                                        </p:tgtEl>
                                        <p:attrNameLst>
                                          <p:attrName>style.visibility</p:attrName>
                                        </p:attrNameLst>
                                      </p:cBhvr>
                                      <p:to>
                                        <p:strVal val="visible"/>
                                      </p:to>
                                    </p:set>
                                    <p:anim calcmode="lin" valueType="num">
                                      <p:cBhvr additive="base">
                                        <p:cTn id="38" dur="500" fill="hold"/>
                                        <p:tgtEl>
                                          <p:spTgt spid="102"/>
                                        </p:tgtEl>
                                        <p:attrNameLst>
                                          <p:attrName>ppt_x</p:attrName>
                                        </p:attrNameLst>
                                      </p:cBhvr>
                                      <p:tavLst>
                                        <p:tav tm="0">
                                          <p:val>
                                            <p:strVal val="#ppt_x"/>
                                          </p:val>
                                        </p:tav>
                                        <p:tav tm="100000">
                                          <p:val>
                                            <p:strVal val="#ppt_x"/>
                                          </p:val>
                                        </p:tav>
                                      </p:tavLst>
                                    </p:anim>
                                    <p:anim calcmode="lin" valueType="num">
                                      <p:cBhvr additive="base">
                                        <p:cTn id="39"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91"/>
                                        </p:tgtEl>
                                        <p:attrNameLst>
                                          <p:attrName>style.visibility</p:attrName>
                                        </p:attrNameLst>
                                      </p:cBhvr>
                                      <p:to>
                                        <p:strVal val="visible"/>
                                      </p:to>
                                    </p:set>
                                    <p:anim calcmode="lin" valueType="num">
                                      <p:cBhvr additive="base">
                                        <p:cTn id="44" dur="500" fill="hold"/>
                                        <p:tgtEl>
                                          <p:spTgt spid="91"/>
                                        </p:tgtEl>
                                        <p:attrNameLst>
                                          <p:attrName>ppt_x</p:attrName>
                                        </p:attrNameLst>
                                      </p:cBhvr>
                                      <p:tavLst>
                                        <p:tav tm="0">
                                          <p:val>
                                            <p:strVal val="0-#ppt_w/2"/>
                                          </p:val>
                                        </p:tav>
                                        <p:tav tm="100000">
                                          <p:val>
                                            <p:strVal val="#ppt_x"/>
                                          </p:val>
                                        </p:tav>
                                      </p:tavLst>
                                    </p:anim>
                                    <p:anim calcmode="lin" valueType="num">
                                      <p:cBhvr additive="base">
                                        <p:cTn id="45" dur="5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ldLvl="0" animBg="1" autoUpdateAnimBg="0"/>
      <p:bldP spid="95" grpId="0"/>
      <p:bldP spid="98" grpId="0"/>
      <p:bldP spid="101" grpId="0"/>
      <p:bldP spid="102" grpId="0" animBg="1"/>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电子的发现</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6"/>
          <p:cNvSpPr>
            <a:spLocks noChangeArrowheads="1"/>
          </p:cNvSpPr>
          <p:nvPr/>
        </p:nvSpPr>
        <p:spPr bwMode="auto">
          <a:xfrm>
            <a:off x="3973306" y="2235874"/>
            <a:ext cx="5164396" cy="710067"/>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1899</a:t>
            </a: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年，汤姆逊用威尔逊云室，测量出阴极射线所带的电荷与氢离子所带的电荷相同。 </a:t>
            </a:r>
          </a:p>
        </p:txBody>
      </p:sp>
      <p:sp>
        <p:nvSpPr>
          <p:cNvPr id="15" name="Text Box 9"/>
          <p:cNvSpPr txBox="1">
            <a:spLocks noChangeArrowheads="1"/>
          </p:cNvSpPr>
          <p:nvPr/>
        </p:nvSpPr>
        <p:spPr bwMode="auto">
          <a:xfrm>
            <a:off x="4211960" y="3150112"/>
            <a:ext cx="4503221" cy="833178"/>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堵住了唯一的一个可能的漏洞！完美的实验！</a:t>
            </a:r>
          </a:p>
        </p:txBody>
      </p:sp>
      <p:pic>
        <p:nvPicPr>
          <p:cNvPr id="16" name="Picture 17" descr="威尔逊云室">
            <a:hlinkClick r:id="rId2" tooltip="威尔逊云室"/>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058" y="1959775"/>
            <a:ext cx="1511042" cy="197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25E6%259F%25A5%25E5%25B0%2594%25E6%2596%25AF%25C2%25B7%25E6%25B1%25A4%25E5%25A7%2586%25E9%2580%258A%25C2%25B7%25E9%2587%258C%25E6%2596%25AF%25C2%25B7%25E5%25A8%2581%25E5%25B0%2594%25E9%2580%258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046" y="1948344"/>
            <a:ext cx="1395430" cy="197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9"/>
          <p:cNvSpPr txBox="1">
            <a:spLocks noChangeArrowheads="1"/>
          </p:cNvSpPr>
          <p:nvPr/>
        </p:nvSpPr>
        <p:spPr bwMode="auto">
          <a:xfrm>
            <a:off x="842394" y="3989559"/>
            <a:ext cx="2974975" cy="366712"/>
          </a:xfrm>
          <a:prstGeom prst="rect">
            <a:avLst/>
          </a:prstGeom>
          <a:solidFill>
            <a:schemeClr val="accent1"/>
          </a:solidFill>
          <a:ln>
            <a:noFill/>
          </a:ln>
          <a:effectLst/>
          <a:extLs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威尔逊，</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1927</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诺贝尔物理奖</a:t>
            </a:r>
          </a:p>
        </p:txBody>
      </p:sp>
      <p:sp>
        <p:nvSpPr>
          <p:cNvPr id="19" name="Rectangle 9"/>
          <p:cNvSpPr>
            <a:spLocks noChangeArrowheads="1"/>
          </p:cNvSpPr>
          <p:nvPr/>
        </p:nvSpPr>
        <p:spPr bwMode="auto">
          <a:xfrm>
            <a:off x="636960" y="836712"/>
            <a:ext cx="8427613" cy="101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000" dirty="0">
                <a:solidFill>
                  <a:srgbClr val="000000"/>
                </a:solidFill>
              </a:rPr>
              <a:t>阴极射线的荷质比比氢离子的荷质比大了约</a:t>
            </a:r>
            <a:r>
              <a:rPr lang="en-US" altLang="zh-CN" sz="2000" dirty="0">
                <a:solidFill>
                  <a:srgbClr val="000000"/>
                </a:solidFill>
              </a:rPr>
              <a:t>1000</a:t>
            </a:r>
            <a:r>
              <a:rPr lang="zh-CN" altLang="en-US" sz="2000" dirty="0">
                <a:solidFill>
                  <a:srgbClr val="000000"/>
                </a:solidFill>
              </a:rPr>
              <a:t>倍，可能的原因：</a:t>
            </a:r>
            <a:endParaRPr lang="en-US" altLang="zh-CN" sz="2000" dirty="0">
              <a:solidFill>
                <a:srgbClr val="000000"/>
              </a:solidFill>
            </a:endParaRPr>
          </a:p>
          <a:p>
            <a:pPr eaLnBrk="1" hangingPunct="1">
              <a:lnSpc>
                <a:spcPct val="110000"/>
              </a:lnSpc>
            </a:pPr>
            <a:r>
              <a:rPr lang="en-US" altLang="zh-CN" dirty="0">
                <a:solidFill>
                  <a:srgbClr val="000000"/>
                </a:solidFill>
              </a:rPr>
              <a:t>    </a:t>
            </a:r>
            <a:r>
              <a:rPr lang="en-US" altLang="zh-CN" dirty="0" err="1">
                <a:solidFill>
                  <a:srgbClr val="000000"/>
                </a:solidFill>
              </a:rPr>
              <a:t>i</a:t>
            </a:r>
            <a:r>
              <a:rPr lang="en-US" altLang="zh-CN" dirty="0">
                <a:solidFill>
                  <a:srgbClr val="000000"/>
                </a:solidFill>
              </a:rPr>
              <a:t>)  </a:t>
            </a:r>
            <a:r>
              <a:rPr lang="zh-CN" altLang="en-US" dirty="0">
                <a:solidFill>
                  <a:srgbClr val="000000"/>
                </a:solidFill>
              </a:rPr>
              <a:t>阴极射线的电荷电量是氢离子的</a:t>
            </a:r>
            <a:r>
              <a:rPr lang="en-US" altLang="zh-CN" dirty="0">
                <a:solidFill>
                  <a:srgbClr val="000000"/>
                </a:solidFill>
              </a:rPr>
              <a:t>1000</a:t>
            </a:r>
            <a:r>
              <a:rPr lang="zh-CN" altLang="en-US" dirty="0">
                <a:solidFill>
                  <a:srgbClr val="000000"/>
                </a:solidFill>
              </a:rPr>
              <a:t>倍</a:t>
            </a:r>
            <a:endParaRPr lang="en-US" altLang="zh-CN" dirty="0">
              <a:solidFill>
                <a:srgbClr val="000000"/>
              </a:solidFill>
            </a:endParaRPr>
          </a:p>
          <a:p>
            <a:pPr eaLnBrk="1" hangingPunct="1">
              <a:lnSpc>
                <a:spcPct val="110000"/>
              </a:lnSpc>
            </a:pPr>
            <a:r>
              <a:rPr lang="en-US" altLang="zh-CN" dirty="0">
                <a:solidFill>
                  <a:srgbClr val="000000"/>
                </a:solidFill>
              </a:rPr>
              <a:t>    ii) </a:t>
            </a:r>
            <a:r>
              <a:rPr lang="zh-CN" altLang="en-US" dirty="0">
                <a:solidFill>
                  <a:srgbClr val="000000"/>
                </a:solidFill>
              </a:rPr>
              <a:t>阴极射线的质量是氢离子的千分之一。</a:t>
            </a:r>
            <a:endParaRPr lang="en-US" altLang="zh-CN" dirty="0">
              <a:solidFill>
                <a:srgbClr val="000000"/>
              </a:solidFill>
            </a:endParaRPr>
          </a:p>
        </p:txBody>
      </p:sp>
      <p:sp>
        <p:nvSpPr>
          <p:cNvPr id="20" name="Rectangle 4"/>
          <p:cNvSpPr>
            <a:spLocks noChangeArrowheads="1"/>
          </p:cNvSpPr>
          <p:nvPr/>
        </p:nvSpPr>
        <p:spPr bwMode="auto">
          <a:xfrm>
            <a:off x="540972" y="5040745"/>
            <a:ext cx="8351508" cy="120251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marL="450850" indent="-4508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0850" marR="0" lvl="0" indent="-4508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把阴极射线管充上不同的微量气体，例如二氧化碳、空气、氢气等，发现：</a:t>
            </a:r>
          </a:p>
          <a:p>
            <a:pPr marL="450850" marR="0" lvl="0" indent="-45085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rgbClr val="FF3300"/>
                </a:solidFill>
                <a:effectLst/>
                <a:uLnTx/>
                <a:uFillTx/>
                <a:latin typeface="Arial" panose="020B0604020202020204" pitchFamily="34" charset="0"/>
                <a:ea typeface="宋体" panose="02010600030101010101" pitchFamily="2" charset="-122"/>
                <a:cs typeface="+mn-cs"/>
              </a:rPr>
              <a:t>   阴极射线的荷质比与所充气体无关。</a:t>
            </a:r>
          </a:p>
          <a:p>
            <a:pPr marL="450850" marR="0" lvl="0" indent="-4508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改变阴极的材料，分别改用铝、铁、铜等做阴极，发现：</a:t>
            </a:r>
          </a:p>
          <a:p>
            <a:pPr marL="450850" marR="0" lvl="0" indent="-45085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1800" b="1" i="0" u="none" strike="noStrike" kern="1200" cap="none" spc="0" normalizeH="0" baseline="0" noProof="0" dirty="0">
                <a:ln>
                  <a:noFill/>
                </a:ln>
                <a:solidFill>
                  <a:srgbClr val="FF3300"/>
                </a:solidFill>
                <a:effectLst/>
                <a:uLnTx/>
                <a:uFillTx/>
                <a:latin typeface="Arial" panose="020B0604020202020204" pitchFamily="34" charset="0"/>
                <a:ea typeface="宋体" panose="02010600030101010101" pitchFamily="2" charset="-122"/>
                <a:cs typeface="+mn-cs"/>
              </a:rPr>
              <a:t>阴极射线的荷质比与阴极材料无关。</a:t>
            </a:r>
          </a:p>
        </p:txBody>
      </p:sp>
      <p:sp>
        <p:nvSpPr>
          <p:cNvPr id="21" name="Text Box 5"/>
          <p:cNvSpPr txBox="1">
            <a:spLocks noChangeArrowheads="1"/>
          </p:cNvSpPr>
          <p:nvPr/>
        </p:nvSpPr>
        <p:spPr bwMode="auto">
          <a:xfrm>
            <a:off x="528948" y="6307988"/>
            <a:ext cx="6002338" cy="45720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意味着所有原子中都有阴极射线这种粒子！</a:t>
            </a:r>
          </a:p>
        </p:txBody>
      </p:sp>
      <p:sp>
        <p:nvSpPr>
          <p:cNvPr id="22" name="Rectangle 14"/>
          <p:cNvSpPr>
            <a:spLocks noChangeArrowheads="1"/>
          </p:cNvSpPr>
          <p:nvPr/>
        </p:nvSpPr>
        <p:spPr bwMode="auto">
          <a:xfrm>
            <a:off x="540972" y="4621338"/>
            <a:ext cx="4895850" cy="463846"/>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6600"/>
                </a:solidFill>
                <a:effectLst/>
                <a:uLnTx/>
                <a:uFillTx/>
                <a:latin typeface="Arial" panose="020B0604020202020204" pitchFamily="34" charset="0"/>
                <a:ea typeface="宋体" panose="02010600030101010101" pitchFamily="2" charset="-122"/>
                <a:cs typeface="+mn-cs"/>
              </a:rPr>
              <a:t>“微粒”是否存在于所有原子中呢？</a:t>
            </a:r>
          </a:p>
        </p:txBody>
      </p:sp>
      <p:sp>
        <p:nvSpPr>
          <p:cNvPr id="23" name="AutoShape 15"/>
          <p:cNvSpPr>
            <a:spLocks noChangeArrowheads="1"/>
          </p:cNvSpPr>
          <p:nvPr/>
        </p:nvSpPr>
        <p:spPr bwMode="auto">
          <a:xfrm>
            <a:off x="6660091" y="6451658"/>
            <a:ext cx="792162" cy="144462"/>
          </a:xfrm>
          <a:prstGeom prst="rightArrow">
            <a:avLst>
              <a:gd name="adj1" fmla="val 50000"/>
              <a:gd name="adj2" fmla="val 137088"/>
            </a:avLst>
          </a:prstGeom>
          <a:solidFill>
            <a:srgbClr val="3366FF"/>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Text Box 16"/>
          <p:cNvSpPr txBox="1">
            <a:spLocks noChangeArrowheads="1"/>
          </p:cNvSpPr>
          <p:nvPr/>
        </p:nvSpPr>
        <p:spPr bwMode="auto">
          <a:xfrm>
            <a:off x="7596336" y="6307988"/>
            <a:ext cx="793750" cy="457200"/>
          </a:xfrm>
          <a:prstGeom prst="rect">
            <a:avLst/>
          </a:prstGeom>
          <a:noFill/>
          <a:ln>
            <a:noFill/>
          </a:ln>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电子</a:t>
            </a:r>
          </a:p>
        </p:txBody>
      </p:sp>
      <p:cxnSp>
        <p:nvCxnSpPr>
          <p:cNvPr id="2" name="直接连接符 1"/>
          <p:cNvCxnSpPr/>
          <p:nvPr/>
        </p:nvCxnSpPr>
        <p:spPr>
          <a:xfrm>
            <a:off x="899160" y="1377950"/>
            <a:ext cx="448183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arn(inVertical)">
                                      <p:cBhvr>
                                        <p:cTn id="7" dur="500"/>
                                        <p:tgtEl>
                                          <p:spTgt spid="19">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barn(inVertical)">
                                      <p:cBhvr>
                                        <p:cTn id="10" dur="500"/>
                                        <p:tgtEl>
                                          <p:spTgt spid="19">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barn(inVertical)">
                                      <p:cBhvr>
                                        <p:cTn id="13" dur="500"/>
                                        <p:tgtEl>
                                          <p:spTgt spid="1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 calcmode="lin" valueType="num">
                                      <p:cBhvr additive="base">
                                        <p:cTn id="1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par>
                          <p:cTn id="37" fill="hold">
                            <p:stCondLst>
                              <p:cond delay="1000"/>
                            </p:stCondLst>
                            <p:childTnLst>
                              <p:par>
                                <p:cTn id="38" presetID="22" presetClass="entr" presetSubtype="4"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0">
                                            <p:txEl>
                                              <p:pRg st="0" end="0"/>
                                            </p:txEl>
                                          </p:spTgt>
                                        </p:tgtEl>
                                        <p:attrNameLst>
                                          <p:attrName>style.visibility</p:attrName>
                                        </p:attrNameLst>
                                      </p:cBhvr>
                                      <p:to>
                                        <p:strVal val="visible"/>
                                      </p:to>
                                    </p:set>
                                    <p:anim calcmode="lin" valueType="num">
                                      <p:cBhvr additive="base">
                                        <p:cTn id="4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0">
                                            <p:txEl>
                                              <p:pRg st="1" end="1"/>
                                            </p:txEl>
                                          </p:spTgt>
                                        </p:tgtEl>
                                        <p:attrNameLst>
                                          <p:attrName>style.visibility</p:attrName>
                                        </p:attrNameLst>
                                      </p:cBhvr>
                                      <p:to>
                                        <p:strVal val="visible"/>
                                      </p:to>
                                    </p:set>
                                    <p:anim calcmode="lin" valueType="num">
                                      <p:cBhvr additive="base">
                                        <p:cTn id="5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0">
                                            <p:txEl>
                                              <p:pRg st="2" end="2"/>
                                            </p:txEl>
                                          </p:spTgt>
                                        </p:tgtEl>
                                        <p:attrNameLst>
                                          <p:attrName>style.visibility</p:attrName>
                                        </p:attrNameLst>
                                      </p:cBhvr>
                                      <p:to>
                                        <p:strVal val="visible"/>
                                      </p:to>
                                    </p:set>
                                    <p:anim calcmode="lin" valueType="num">
                                      <p:cBhvr additive="base">
                                        <p:cTn id="5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0">
                                            <p:txEl>
                                              <p:pRg st="3" end="3"/>
                                            </p:txEl>
                                          </p:spTgt>
                                        </p:tgtEl>
                                        <p:attrNameLst>
                                          <p:attrName>style.visibility</p:attrName>
                                        </p:attrNameLst>
                                      </p:cBhvr>
                                      <p:to>
                                        <p:strVal val="visible"/>
                                      </p:to>
                                    </p:set>
                                    <p:anim calcmode="lin" valueType="num">
                                      <p:cBhvr additive="base">
                                        <p:cTn id="63"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ppt_x"/>
                                          </p:val>
                                        </p:tav>
                                        <p:tav tm="100000">
                                          <p:val>
                                            <p:strVal val="#ppt_x"/>
                                          </p:val>
                                        </p:tav>
                                      </p:tavLst>
                                    </p:anim>
                                    <p:anim calcmode="lin" valueType="num">
                                      <p:cBhvr additive="base">
                                        <p:cTn id="7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21" grpId="0"/>
      <p:bldP spid="22" grpId="0"/>
      <p:bldP spid="23" grpId="0"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636960" y="231022"/>
            <a:ext cx="75354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 </a:t>
            </a:r>
            <a:r>
              <a:rPr kumimoji="0" lang="zh-CN" altLang="en-US" sz="2800" b="1" i="0" u="none" strike="noStrike" kern="1200" cap="none" spc="0" normalizeH="0" baseline="0" noProof="0" dirty="0">
                <a:ln>
                  <a:noFill/>
                </a:ln>
                <a:solidFill>
                  <a:schemeClr val="accent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电子的发现</a:t>
            </a:r>
            <a:endParaRPr kumimoji="0" lang="zh-CN" altLang="en-US" sz="28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Content Placeholder 2"/>
          <p:cNvSpPr txBox="1"/>
          <p:nvPr/>
        </p:nvSpPr>
        <p:spPr bwMode="auto">
          <a:xfrm>
            <a:off x="636960" y="2425436"/>
            <a:ext cx="813670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buClr>
                <a:srgbClr val="FF0000"/>
              </a:buClr>
              <a:buFont typeface="Wingdings" panose="05000000000000000000" pitchFamily="2" charset="2"/>
              <a:buChar char="q"/>
            </a:pPr>
            <a:r>
              <a:rPr lang="en-US" altLang="zh-CN" sz="2400" b="1" kern="0" dirty="0">
                <a:latin typeface="Times New Roman" panose="02020603050405020304" pitchFamily="18" charset="0"/>
                <a:ea typeface="宋体" panose="02010600030101010101" pitchFamily="2" charset="-122"/>
                <a:cs typeface="Times New Roman" panose="02020603050405020304" pitchFamily="18" charset="0"/>
              </a:rPr>
              <a:t>1890</a:t>
            </a:r>
            <a:r>
              <a:rPr lang="zh-CN" altLang="en-US" sz="2400" b="1" kern="0" dirty="0">
                <a:latin typeface="Times New Roman" panose="02020603050405020304" pitchFamily="18" charset="0"/>
                <a:ea typeface="宋体" panose="02010600030101010101" pitchFamily="2" charset="-122"/>
                <a:cs typeface="Times New Roman" panose="02020603050405020304" pitchFamily="18" charset="0"/>
              </a:rPr>
              <a:t>年，休斯脱</a:t>
            </a:r>
            <a:r>
              <a:rPr lang="en-US" altLang="zh-CN" sz="2400" b="1" kern="0" dirty="0">
                <a:latin typeface="Times New Roman" panose="02020603050405020304" pitchFamily="18" charset="0"/>
                <a:ea typeface="宋体" panose="02010600030101010101" pitchFamily="2" charset="-122"/>
                <a:cs typeface="Times New Roman" panose="02020603050405020304" pitchFamily="18" charset="0"/>
              </a:rPr>
              <a:t>(Schuster), 1897</a:t>
            </a:r>
            <a:r>
              <a:rPr lang="zh-CN" altLang="en-US" sz="2400" b="1" kern="0" dirty="0">
                <a:latin typeface="Times New Roman" panose="02020603050405020304" pitchFamily="18" charset="0"/>
                <a:ea typeface="宋体" panose="02010600030101010101" pitchFamily="2" charset="-122"/>
                <a:cs typeface="Times New Roman" panose="02020603050405020304" pitchFamily="18" charset="0"/>
              </a:rPr>
              <a:t>年考夫曼</a:t>
            </a:r>
            <a:r>
              <a:rPr lang="en-US" altLang="zh-CN" sz="2400" b="1" kern="0" dirty="0">
                <a:latin typeface="Times New Roman" panose="02020603050405020304" pitchFamily="18" charset="0"/>
                <a:ea typeface="宋体" panose="02010600030101010101" pitchFamily="2" charset="-122"/>
                <a:cs typeface="Times New Roman" panose="02020603050405020304" pitchFamily="18" charset="0"/>
              </a:rPr>
              <a:t>(Kaufman) </a:t>
            </a:r>
            <a:r>
              <a:rPr lang="zh-CN" altLang="en-US" sz="2400" b="1" kern="0" dirty="0">
                <a:latin typeface="Times New Roman" panose="02020603050405020304" pitchFamily="18" charset="0"/>
                <a:ea typeface="宋体" panose="02010600030101010101" pitchFamily="2" charset="-122"/>
                <a:cs typeface="Times New Roman" panose="02020603050405020304" pitchFamily="18" charset="0"/>
              </a:rPr>
              <a:t>做了类似的实验，他测得的荷质比的数值比汤姆逊的还要精确，他还发现荷质比随粒子速度的改变而改变。但是他当时没有勇气发表这些结果，他不相信阴极射线是由粒子组成的。直到</a:t>
            </a:r>
            <a:r>
              <a:rPr lang="en-US" altLang="zh-CN" sz="2400" b="1" kern="0" dirty="0">
                <a:latin typeface="Times New Roman" panose="02020603050405020304" pitchFamily="18" charset="0"/>
                <a:ea typeface="宋体" panose="02010600030101010101" pitchFamily="2" charset="-122"/>
                <a:cs typeface="Times New Roman" panose="02020603050405020304" pitchFamily="18" charset="0"/>
              </a:rPr>
              <a:t>1901</a:t>
            </a:r>
            <a:r>
              <a:rPr lang="zh-CN" altLang="en-US" sz="2400" b="1" kern="0" dirty="0">
                <a:latin typeface="Times New Roman" panose="02020603050405020304" pitchFamily="18" charset="0"/>
                <a:ea typeface="宋体" panose="02010600030101010101" pitchFamily="2" charset="-122"/>
                <a:cs typeface="Times New Roman" panose="02020603050405020304" pitchFamily="18" charset="0"/>
              </a:rPr>
              <a:t>年他才公布自己的实验结果。</a:t>
            </a:r>
            <a:endParaRPr lang="en-US" altLang="zh-CN" sz="2400" b="1" kern="0" dirty="0">
              <a:latin typeface="Times New Roman" panose="02020603050405020304" pitchFamily="18" charset="0"/>
              <a:ea typeface="宋体" panose="02010600030101010101" pitchFamily="2" charset="-122"/>
              <a:cs typeface="Times New Roman" panose="02020603050405020304" pitchFamily="18" charset="0"/>
            </a:endParaRPr>
          </a:p>
          <a:p>
            <a:pPr marL="0" indent="0" algn="just" eaLnBrk="1" hangingPunct="1">
              <a:buClr>
                <a:srgbClr val="FF0000"/>
              </a:buClr>
              <a:buFontTx/>
              <a:buNone/>
            </a:pPr>
            <a:endParaRPr lang="en-US" altLang="zh-CN" sz="2400" b="1" kern="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buClr>
                <a:srgbClr val="FF0000"/>
              </a:buClr>
              <a:buFont typeface="Wingdings" panose="05000000000000000000" pitchFamily="2" charset="2"/>
              <a:buChar char="q"/>
            </a:pPr>
            <a:r>
              <a:rPr lang="zh-CN" altLang="en-US" sz="2400" b="1" kern="0" dirty="0">
                <a:latin typeface="Times New Roman" panose="02020603050405020304" pitchFamily="18" charset="0"/>
                <a:ea typeface="宋体" panose="02010600030101010101" pitchFamily="2" charset="-122"/>
                <a:cs typeface="Times New Roman" panose="02020603050405020304" pitchFamily="18" charset="0"/>
              </a:rPr>
              <a:t>汤姆逊以惊人的胆识同传统观念决裂，勇敢地确认了有比氢原子小得多的微粒</a:t>
            </a:r>
            <a:r>
              <a:rPr lang="en-US" altLang="zh-CN" sz="2400" b="1" kern="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kern="0" dirty="0">
                <a:latin typeface="Times New Roman" panose="02020603050405020304" pitchFamily="18" charset="0"/>
                <a:ea typeface="宋体" panose="02010600030101010101" pitchFamily="2" charset="-122"/>
                <a:cs typeface="Times New Roman" panose="02020603050405020304" pitchFamily="18" charset="0"/>
              </a:rPr>
              <a:t>电子存在，而被誉为最先打开通向基本粒子物理学大门的伟人。由此他获得了</a:t>
            </a:r>
            <a:r>
              <a:rPr lang="en-US" altLang="zh-CN" sz="2400" b="1" kern="0" dirty="0">
                <a:latin typeface="Times New Roman" panose="02020603050405020304" pitchFamily="18" charset="0"/>
                <a:ea typeface="宋体" panose="02010600030101010101" pitchFamily="2" charset="-122"/>
                <a:cs typeface="Times New Roman" panose="02020603050405020304" pitchFamily="18" charset="0"/>
              </a:rPr>
              <a:t>1906</a:t>
            </a:r>
            <a:r>
              <a:rPr lang="zh-CN" altLang="en-US" sz="2400" b="1" kern="0" dirty="0">
                <a:latin typeface="Times New Roman" panose="02020603050405020304" pitchFamily="18" charset="0"/>
                <a:ea typeface="宋体" panose="02010600030101010101" pitchFamily="2" charset="-122"/>
                <a:cs typeface="Times New Roman" panose="02020603050405020304" pitchFamily="18" charset="0"/>
              </a:rPr>
              <a:t>年诺贝尔物理学奖</a:t>
            </a:r>
            <a:r>
              <a:rPr lang="en-US" altLang="zh-CN" sz="2400" b="1" kern="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1" kern="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endParaRPr lang="en-US" altLang="zh-CN" sz="2400" b="0" kern="0" dirty="0">
              <a:ea typeface="宋体" panose="02010600030101010101" pitchFamily="2" charset="-122"/>
              <a:cs typeface="Times New Roman" panose="02020603050405020304" pitchFamily="18" charset="0"/>
            </a:endParaRPr>
          </a:p>
        </p:txBody>
      </p:sp>
      <p:sp>
        <p:nvSpPr>
          <p:cNvPr id="4" name="Rectangle 4"/>
          <p:cNvSpPr>
            <a:spLocks noChangeArrowheads="1"/>
          </p:cNvSpPr>
          <p:nvPr/>
        </p:nvSpPr>
        <p:spPr bwMode="auto">
          <a:xfrm>
            <a:off x="695847" y="868611"/>
            <a:ext cx="7634287"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55600" indent="-355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55600" marR="0" lvl="0" indent="-35560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19</a:t>
            </a: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世纪末“原子论”被广泛接受</a:t>
            </a:r>
          </a:p>
          <a:p>
            <a:pPr marL="355600" marR="0" lvl="0" indent="-35560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19</a:t>
            </a: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世纪中叶麦克斯韦方程组的建立</a:t>
            </a:r>
            <a:endPar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355600" marR="0" lvl="0" indent="-35560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气体放电现象的研究</a:t>
            </a:r>
          </a:p>
          <a:p>
            <a:pPr marL="355600" marR="0" lvl="0" indent="-35560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en-US" altLang="zh-CN"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1879</a:t>
            </a: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克鲁克斯管的出现</a:t>
            </a:r>
            <a:endPar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JmZWY4MzBiMDI3ZGZlNmM3NTQ2NmRiZDc1NTFmMz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18.5613385826772,&quot;left&quot;:104.89456692913386,&quot;top&quot;:139.59181102362203,&quot;width&quot;:572.6210236220471}"/>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18.5613385826772,&quot;left&quot;:104.89456692913386,&quot;top&quot;:139.59181102362203,&quot;width&quot;:572.621023622047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18.5613385826772,&quot;left&quot;:104.89456692913386,&quot;top&quot;:139.59181102362203,&quot;width&quot;:572.621023622047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18.5613385826772,&quot;left&quot;:104.89456692913386,&quot;top&quot;:139.59181102362203,&quot;width&quot;:572.621023622047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18.5613385826772,&quot;left&quot;:104.89456692913386,&quot;top&quot;:139.59181102362203,&quot;width&quot;:572.621023622047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18.5613385826772,&quot;left&quot;:104.89456692913386,&quot;top&quot;:139.59181102362203,&quot;width&quot;:572.621023622047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18.5613385826772,&quot;left&quot;:104.89456692913386,&quot;top&quot;:139.59181102362203,&quot;width&quot;:572.621023622047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18.5613385826772,&quot;left&quot;:104.89456692913386,&quot;top&quot;:139.59181102362203,&quot;width&quot;:572.621023622047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18.5613385826772,&quot;left&quot;:104.89456692913386,&quot;top&quot;:139.59181102362203,&quot;width&quot;:572.621023622047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18.5613385826772,&quot;left&quot;:104.89456692913386,&quot;top&quot;:139.59181102362203,&quot;width&quot;:572.6210236220471}"/>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lnRef>
        <a:fillRef idx="0">
          <a:srgbClr val="FFFFFF"/>
        </a:fillRef>
        <a:effectRef idx="0">
          <a:srgbClr val="FFFFFF"/>
        </a:effectRef>
        <a:fontRef idx="minor">
          <a:schemeClr val="tx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5270</Words>
  <Application>Microsoft Office PowerPoint</Application>
  <PresentationFormat>全屏显示(4:3)</PresentationFormat>
  <Paragraphs>476</Paragraphs>
  <Slides>65</Slides>
  <Notes>10</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4</vt:i4>
      </vt:variant>
      <vt:variant>
        <vt:lpstr>幻灯片标题</vt:lpstr>
      </vt:variant>
      <vt:variant>
        <vt:i4>65</vt:i4>
      </vt:variant>
    </vt:vector>
  </HeadingPairs>
  <TitlesOfParts>
    <vt:vector size="90" baseType="lpstr">
      <vt:lpstr>MingLiU_HKSCS-ExtB</vt:lpstr>
      <vt:lpstr>黑体</vt:lpstr>
      <vt:lpstr>华文楷体</vt:lpstr>
      <vt:lpstr>华文新魏</vt:lpstr>
      <vt:lpstr>华文行楷</vt:lpstr>
      <vt:lpstr>楷体</vt:lpstr>
      <vt:lpstr>楷体_GB2312</vt:lpstr>
      <vt:lpstr>隶书</vt:lpstr>
      <vt:lpstr>宋体</vt:lpstr>
      <vt:lpstr>微软雅黑</vt:lpstr>
      <vt:lpstr>Arial</vt:lpstr>
      <vt:lpstr>Calibri</vt:lpstr>
      <vt:lpstr>Cambria Math</vt:lpstr>
      <vt:lpstr>Franklin Gothic Book</vt:lpstr>
      <vt:lpstr>Gill Sans MT</vt:lpstr>
      <vt:lpstr>Symbol</vt:lpstr>
      <vt:lpstr>Tahoma</vt:lpstr>
      <vt:lpstr>Times New Roman</vt:lpstr>
      <vt:lpstr>Wingdings</vt:lpstr>
      <vt:lpstr>Wingdings 2</vt:lpstr>
      <vt:lpstr>1_自定义设计方案</vt:lpstr>
      <vt:lpstr>Equation</vt:lpstr>
      <vt:lpstr>Equation.3</vt:lpstr>
      <vt:lpstr>MathType 7.0 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Ling Chongyi</cp:lastModifiedBy>
  <cp:revision>730</cp:revision>
  <cp:lastPrinted>2023-02-27T10:13:00Z</cp:lastPrinted>
  <dcterms:created xsi:type="dcterms:W3CDTF">2007-04-27T11:34:00Z</dcterms:created>
  <dcterms:modified xsi:type="dcterms:W3CDTF">2025-02-20T11:32:15Z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8ADD238C7A924B2BA5B298918444AE7C_12</vt:lpwstr>
  </property>
  <property fmtid="{D5CDD505-2E9C-101B-9397-08002B2CF9AE}" pid="3" name="KSOProductBuildVer">
    <vt:lpwstr>2052-12.1.0.18276</vt:lpwstr>
  </property>
</Properties>
</file>